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588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1E5D44-1DDE-4E77-B669-9F1706554702}" type="datetimeFigureOut">
              <a:rPr lang="en-US"/>
              <a:pPr>
                <a:defRPr/>
              </a:pPr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581A3D-85F6-4EC7-9505-ACE01551588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6861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13BF25-BEED-4262-AEB9-09E229B9AFE8}" type="datetimeFigureOut">
              <a:rPr lang="en-US"/>
              <a:pPr>
                <a:defRPr/>
              </a:pPr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821A1E-F11D-4D28-B137-17CB0436CFC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0112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B69C9C-D35A-449D-B7A4-C5C275CD22AF}" type="datetimeFigureOut">
              <a:rPr lang="en-US"/>
              <a:pPr>
                <a:defRPr/>
              </a:pPr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205711-D583-4E8C-9F6A-AA6B0B3367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5823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CE644-E3AE-4B71-83FF-C2DBF832B1BF}" type="datetimeFigureOut">
              <a:rPr lang="en-US"/>
              <a:pPr>
                <a:defRPr/>
              </a:pPr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B27588-9F76-4CAE-9C16-EBD217D25D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3834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C415FD-0D69-4E3A-BB6B-F4E3BC1FC776}" type="datetimeFigureOut">
              <a:rPr lang="en-US"/>
              <a:pPr>
                <a:defRPr/>
              </a:pPr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39DEB7-61A9-4064-8A2E-DD14687EA4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2232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BA28E2-A439-4B65-8F27-179740BF222C}" type="datetimeFigureOut">
              <a:rPr lang="en-US"/>
              <a:pPr>
                <a:defRPr/>
              </a:pPr>
              <a:t>5/13/2020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9B8DC-A4B7-4D18-B574-7373A52102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9781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81528-166B-4FE5-B48A-539FA8EDFFE5}" type="datetimeFigureOut">
              <a:rPr lang="en-US"/>
              <a:pPr>
                <a:defRPr/>
              </a:pPr>
              <a:t>5/13/2020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DF655B-5153-4A6B-BEC1-DD135E8BD0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7661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FA2491-EE61-4BB8-BF29-1F93C2F8F39E}" type="datetimeFigureOut">
              <a:rPr lang="en-US"/>
              <a:pPr>
                <a:defRPr/>
              </a:pPr>
              <a:t>5/13/2020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E247B-A7D6-4A48-AF1E-5E88F36BAF7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598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66C524-B8E1-4BBE-BD80-F05CCA01B587}" type="datetimeFigureOut">
              <a:rPr lang="en-US"/>
              <a:pPr>
                <a:defRPr/>
              </a:pPr>
              <a:t>5/13/2020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C95D58-0B72-4450-B023-941105EF51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9530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379987-FED6-4705-80A4-AC877A8BDA65}" type="datetimeFigureOut">
              <a:rPr lang="en-US"/>
              <a:pPr>
                <a:defRPr/>
              </a:pPr>
              <a:t>5/13/2020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DE7FCD-BFAC-46E5-9495-7F371919C2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302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66F699-A2AF-433D-A65B-DB42D9760947}" type="datetimeFigureOut">
              <a:rPr lang="en-US"/>
              <a:pPr>
                <a:defRPr/>
              </a:pPr>
              <a:t>5/13/2020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9BB154-DE33-4F83-97E5-6E7E588CBA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932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083CD81-A031-464A-8065-65C60A028000}" type="datetimeFigureOut">
              <a:rPr lang="en-US"/>
              <a:pPr>
                <a:defRPr/>
              </a:pPr>
              <a:t>5/13/2020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D575557-C84F-4AD6-BE11-429AA80ABD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3"/>
          <p:cNvSpPr txBox="1">
            <a:spLocks noChangeArrowheads="1"/>
          </p:cNvSpPr>
          <p:nvPr/>
        </p:nvSpPr>
        <p:spPr bwMode="auto">
          <a:xfrm>
            <a:off x="0" y="76200"/>
            <a:ext cx="97536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dirty="0"/>
              <a:t>Chapter 28 – Some Basics of Circuits</a:t>
            </a:r>
          </a:p>
        </p:txBody>
      </p:sp>
      <p:sp>
        <p:nvSpPr>
          <p:cNvPr id="2051" name="TextBox 4"/>
          <p:cNvSpPr txBox="1">
            <a:spLocks noChangeArrowheads="1"/>
          </p:cNvSpPr>
          <p:nvPr/>
        </p:nvSpPr>
        <p:spPr bwMode="auto">
          <a:xfrm>
            <a:off x="914400" y="685800"/>
            <a:ext cx="5791200" cy="554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/>
              <a:t>The Basic things to know: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/>
              <a:t>Kirchhoff’s Loop Law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6600" dirty="0">
                <a:sym typeface="Symbol" panose="05050102010706020507" pitchFamily="18" charset="2"/>
              </a:rPr>
              <a:t></a:t>
            </a:r>
            <a:r>
              <a:rPr lang="en-US" altLang="en-US" dirty="0">
                <a:sym typeface="Symbol" panose="05050102010706020507" pitchFamily="18" charset="2"/>
              </a:rPr>
              <a:t>  emf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/>
              <a:t>Power = IV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/>
              <a:t>Resistors in series and parallel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/>
              <a:t>RC Circuit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ChangeArrowheads="1"/>
          </p:cNvSpPr>
          <p:nvPr/>
        </p:nvSpPr>
        <p:spPr bwMode="auto">
          <a:xfrm>
            <a:off x="457200" y="457200"/>
            <a:ext cx="45720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/>
              <a:t>Kirchhoff’s Loop Law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pic>
        <p:nvPicPr>
          <p:cNvPr id="3075" name="Picture 3" descr="30_10"/>
          <p:cNvPicPr>
            <a:picLocks noChangeAspect="1" noChangeArrowheads="1"/>
          </p:cNvPicPr>
          <p:nvPr/>
        </p:nvPicPr>
        <p:blipFill>
          <a:blip r:embed="rId3">
            <a:lum bright="-20000"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447800"/>
            <a:ext cx="3692525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143000" y="1219200"/>
          <a:ext cx="2819400" cy="725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4" imgW="1333500" imgH="342900" progId="Equation.DSMT4">
                  <p:embed/>
                </p:oleObj>
              </mc:Choice>
              <mc:Fallback>
                <p:oleObj name="Equation" r:id="rId4" imgW="1333500" imgH="3429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219200"/>
                        <a:ext cx="2819400" cy="725488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CC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7" name="TextBox 7"/>
          <p:cNvSpPr txBox="1">
            <a:spLocks noChangeArrowheads="1"/>
          </p:cNvSpPr>
          <p:nvPr/>
        </p:nvSpPr>
        <p:spPr bwMode="auto">
          <a:xfrm>
            <a:off x="762000" y="2133600"/>
            <a:ext cx="35814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Back in Chapter 30 we discussed the conservative nature of the Electric Field and Potential.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As it is electric fields that make electrons move through circuits, Kirchhoff’s Loop Law holds in a circuit too.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ChangeArrowheads="1"/>
          </p:cNvSpPr>
          <p:nvPr/>
        </p:nvSpPr>
        <p:spPr bwMode="auto">
          <a:xfrm>
            <a:off x="457200" y="457200"/>
            <a:ext cx="45720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/>
              <a:t>Kirchhoff’s Loop Law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4000"/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1143000" y="1219200"/>
          <a:ext cx="2819400" cy="725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9" name="Equation" r:id="rId3" imgW="1333500" imgH="342900" progId="Equation.DSMT4">
                  <p:embed/>
                </p:oleObj>
              </mc:Choice>
              <mc:Fallback>
                <p:oleObj name="Equation" r:id="rId3" imgW="1333500" imgH="3429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219200"/>
                        <a:ext cx="2819400" cy="725488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CC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0" name="TextBox 25"/>
          <p:cNvSpPr txBox="1">
            <a:spLocks noChangeArrowheads="1"/>
          </p:cNvSpPr>
          <p:nvPr/>
        </p:nvSpPr>
        <p:spPr bwMode="auto">
          <a:xfrm>
            <a:off x="5715000" y="304800"/>
            <a:ext cx="2895600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/>
              <a:t>Let’s look at 1000 Ohm and 2000 Ohm light bulb in series and parallel and look at the voltage drops across each.</a:t>
            </a:r>
          </a:p>
        </p:txBody>
      </p:sp>
      <p:grpSp>
        <p:nvGrpSpPr>
          <p:cNvPr id="4101" name="Group 80"/>
          <p:cNvGrpSpPr>
            <a:grpSpLocks/>
          </p:cNvGrpSpPr>
          <p:nvPr/>
        </p:nvGrpSpPr>
        <p:grpSpPr bwMode="auto">
          <a:xfrm>
            <a:off x="533400" y="2362200"/>
            <a:ext cx="1447800" cy="2286000"/>
            <a:chOff x="533400" y="2362200"/>
            <a:chExt cx="1447800" cy="2286000"/>
          </a:xfrm>
        </p:grpSpPr>
        <p:cxnSp>
          <p:nvCxnSpPr>
            <p:cNvPr id="5" name="Straight Connector 4"/>
            <p:cNvCxnSpPr/>
            <p:nvPr/>
          </p:nvCxnSpPr>
          <p:spPr bwMode="auto">
            <a:xfrm rot="5400000">
              <a:off x="1143000" y="2895600"/>
              <a:ext cx="10668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 bwMode="auto">
            <a:xfrm>
              <a:off x="1371600" y="3429000"/>
              <a:ext cx="6096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 bwMode="auto">
            <a:xfrm>
              <a:off x="1447800" y="3505200"/>
              <a:ext cx="4572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auto">
            <a:xfrm>
              <a:off x="1371600" y="3581400"/>
              <a:ext cx="6096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auto">
            <a:xfrm>
              <a:off x="1447800" y="3657600"/>
              <a:ext cx="4572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 bwMode="auto">
            <a:xfrm rot="5400000">
              <a:off x="1181100" y="4152900"/>
              <a:ext cx="990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36" name="TextBox 26"/>
            <p:cNvSpPr txBox="1">
              <a:spLocks noChangeArrowheads="1"/>
            </p:cNvSpPr>
            <p:nvPr/>
          </p:nvSpPr>
          <p:spPr bwMode="auto">
            <a:xfrm>
              <a:off x="533400" y="3276600"/>
              <a:ext cx="12192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ym typeface="Symbol" panose="05050102010706020507" pitchFamily="18" charset="2"/>
                </a:rPr>
                <a:t></a:t>
              </a:r>
              <a:r>
                <a:rPr lang="en-US" altLang="en-US" sz="1800">
                  <a:sym typeface="Symbol" panose="05050102010706020507" pitchFamily="18" charset="2"/>
                </a:rPr>
                <a:t>=</a:t>
              </a:r>
              <a:r>
                <a:rPr lang="en-US" altLang="en-US" sz="1800"/>
                <a:t>12V</a:t>
              </a:r>
            </a:p>
          </p:txBody>
        </p:sp>
      </p:grpSp>
      <p:sp>
        <p:nvSpPr>
          <p:cNvPr id="4102" name="TextBox 27"/>
          <p:cNvSpPr txBox="1">
            <a:spLocks noChangeArrowheads="1"/>
          </p:cNvSpPr>
          <p:nvPr/>
        </p:nvSpPr>
        <p:spPr bwMode="auto">
          <a:xfrm>
            <a:off x="609600" y="4889500"/>
            <a:ext cx="78486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ym typeface="Symbol" panose="05050102010706020507" pitchFamily="18" charset="2"/>
              </a:rPr>
              <a:t>Rules: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ym typeface="Symbol" panose="05050102010706020507" pitchFamily="18" charset="2"/>
              </a:rPr>
              <a:t>V</a:t>
            </a:r>
            <a:r>
              <a:rPr lang="en-US" altLang="en-US" sz="2800" baseline="-25000">
                <a:sym typeface="Symbol" panose="05050102010706020507" pitchFamily="18" charset="2"/>
              </a:rPr>
              <a:t>bat</a:t>
            </a:r>
            <a:r>
              <a:rPr lang="en-US" altLang="en-US" sz="2800">
                <a:sym typeface="Symbol" panose="05050102010706020507" pitchFamily="18" charset="2"/>
              </a:rPr>
              <a:t>  is positive when “walking” in the negative to positive direction.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ym typeface="Symbol" panose="05050102010706020507" pitchFamily="18" charset="2"/>
              </a:rPr>
              <a:t>V</a:t>
            </a:r>
            <a:r>
              <a:rPr lang="en-US" altLang="en-US" sz="2800" baseline="-25000">
                <a:sym typeface="Symbol" panose="05050102010706020507" pitchFamily="18" charset="2"/>
              </a:rPr>
              <a:t>R</a:t>
            </a:r>
            <a:r>
              <a:rPr lang="en-US" altLang="en-US" sz="2800">
                <a:sym typeface="Symbol" panose="05050102010706020507" pitchFamily="18" charset="2"/>
              </a:rPr>
              <a:t> = -IR</a:t>
            </a:r>
            <a:endParaRPr lang="en-US" altLang="en-US" sz="280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676400" y="2362200"/>
            <a:ext cx="1295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676400" y="4648200"/>
            <a:ext cx="1295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 bwMode="auto">
          <a:xfrm rot="5400000">
            <a:off x="2895600" y="2438400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06" name="Group 66"/>
          <p:cNvGrpSpPr>
            <a:grpSpLocks/>
          </p:cNvGrpSpPr>
          <p:nvPr/>
        </p:nvGrpSpPr>
        <p:grpSpPr bwMode="auto">
          <a:xfrm>
            <a:off x="2895600" y="2514600"/>
            <a:ext cx="304800" cy="914400"/>
            <a:chOff x="2895600" y="2667000"/>
            <a:chExt cx="228602" cy="990600"/>
          </a:xfrm>
        </p:grpSpPr>
        <p:cxnSp>
          <p:nvCxnSpPr>
            <p:cNvPr id="20" name="Straight Connector 19"/>
            <p:cNvCxnSpPr/>
            <p:nvPr/>
          </p:nvCxnSpPr>
          <p:spPr>
            <a:xfrm rot="5400000">
              <a:off x="2857434" y="2781366"/>
              <a:ext cx="228733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16200000" flipH="1">
              <a:off x="3002427" y="2865107"/>
              <a:ext cx="91148" cy="15240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2895600" y="3078031"/>
              <a:ext cx="228602" cy="9114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10800000" flipV="1">
              <a:off x="2895600" y="2986881"/>
              <a:ext cx="228602" cy="9115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10800000" flipV="1">
              <a:off x="2895600" y="3169179"/>
              <a:ext cx="228602" cy="92869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2895600" y="3262048"/>
              <a:ext cx="228602" cy="9115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2857434" y="3543235"/>
              <a:ext cx="228732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10800000" flipV="1">
              <a:off x="2971801" y="3353197"/>
              <a:ext cx="152401" cy="7567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07" name="Group 67"/>
          <p:cNvGrpSpPr>
            <a:grpSpLocks/>
          </p:cNvGrpSpPr>
          <p:nvPr/>
        </p:nvGrpSpPr>
        <p:grpSpPr bwMode="auto">
          <a:xfrm>
            <a:off x="2895600" y="3581400"/>
            <a:ext cx="304800" cy="914400"/>
            <a:chOff x="2895600" y="2667000"/>
            <a:chExt cx="228602" cy="990600"/>
          </a:xfrm>
        </p:grpSpPr>
        <p:cxnSp>
          <p:nvCxnSpPr>
            <p:cNvPr id="69" name="Straight Connector 68"/>
            <p:cNvCxnSpPr/>
            <p:nvPr/>
          </p:nvCxnSpPr>
          <p:spPr>
            <a:xfrm rot="5400000">
              <a:off x="2857434" y="2781366"/>
              <a:ext cx="228733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16200000" flipH="1">
              <a:off x="3002427" y="2865107"/>
              <a:ext cx="91148" cy="15240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>
              <a:off x="2895600" y="3078031"/>
              <a:ext cx="228602" cy="9114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0800000" flipV="1">
              <a:off x="2895600" y="2986881"/>
              <a:ext cx="228602" cy="9115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0800000" flipV="1">
              <a:off x="2895600" y="3169179"/>
              <a:ext cx="228602" cy="92869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>
              <a:off x="2895600" y="3262048"/>
              <a:ext cx="228602" cy="9115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5400000">
              <a:off x="2857434" y="3543235"/>
              <a:ext cx="228732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0800000" flipV="1">
              <a:off x="2971801" y="3353197"/>
              <a:ext cx="152401" cy="7567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7" name="Straight Connector 76"/>
          <p:cNvCxnSpPr/>
          <p:nvPr/>
        </p:nvCxnSpPr>
        <p:spPr bwMode="auto">
          <a:xfrm rot="5400000">
            <a:off x="2895600" y="3505200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 bwMode="auto">
          <a:xfrm rot="5400000">
            <a:off x="2895600" y="4572000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 bwMode="auto">
          <a:xfrm rot="5400000">
            <a:off x="1600200" y="3733800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11" name="TextBox 37"/>
          <p:cNvSpPr txBox="1">
            <a:spLocks noChangeArrowheads="1"/>
          </p:cNvSpPr>
          <p:nvPr/>
        </p:nvSpPr>
        <p:spPr bwMode="auto">
          <a:xfrm>
            <a:off x="3886200" y="4343400"/>
            <a:ext cx="51054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Question:  List in order of brightness the brightness of each bulb in the two cases B</a:t>
            </a:r>
            <a:r>
              <a:rPr lang="en-US" altLang="en-US" sz="1800" baseline="-25000">
                <a:latin typeface="Arial" panose="020B0604020202020204" pitchFamily="34" charset="0"/>
              </a:rPr>
              <a:t>1p</a:t>
            </a:r>
            <a:r>
              <a:rPr lang="en-US" altLang="en-US" sz="1800">
                <a:latin typeface="Arial" panose="020B0604020202020204" pitchFamily="34" charset="0"/>
              </a:rPr>
              <a:t>, B</a:t>
            </a:r>
            <a:r>
              <a:rPr lang="en-US" altLang="en-US" sz="1800" baseline="-25000">
                <a:latin typeface="Arial" panose="020B0604020202020204" pitchFamily="34" charset="0"/>
              </a:rPr>
              <a:t>2p</a:t>
            </a:r>
            <a:r>
              <a:rPr lang="en-US" altLang="en-US" sz="1800">
                <a:latin typeface="Arial" panose="020B0604020202020204" pitchFamily="34" charset="0"/>
              </a:rPr>
              <a:t>, B</a:t>
            </a:r>
            <a:r>
              <a:rPr lang="en-US" altLang="en-US" sz="1800" baseline="-25000">
                <a:latin typeface="Arial" panose="020B0604020202020204" pitchFamily="34" charset="0"/>
              </a:rPr>
              <a:t>1s</a:t>
            </a:r>
            <a:r>
              <a:rPr lang="en-US" altLang="en-US" sz="1800">
                <a:latin typeface="Arial" panose="020B0604020202020204" pitchFamily="34" charset="0"/>
              </a:rPr>
              <a:t>, B</a:t>
            </a:r>
            <a:r>
              <a:rPr lang="en-US" altLang="en-US" sz="1800" baseline="-25000">
                <a:latin typeface="Arial" panose="020B0604020202020204" pitchFamily="34" charset="0"/>
              </a:rPr>
              <a:t>2s</a:t>
            </a:r>
            <a:r>
              <a:rPr lang="en-US" altLang="en-US" sz="1800"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4112" name="TextBox 38"/>
          <p:cNvSpPr txBox="1">
            <a:spLocks noChangeArrowheads="1"/>
          </p:cNvSpPr>
          <p:nvPr/>
        </p:nvSpPr>
        <p:spPr bwMode="auto">
          <a:xfrm>
            <a:off x="3276600" y="2743200"/>
            <a:ext cx="990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B</a:t>
            </a:r>
            <a:r>
              <a:rPr lang="en-US" altLang="en-US" sz="1800" baseline="-25000">
                <a:latin typeface="Arial" panose="020B0604020202020204" pitchFamily="34" charset="0"/>
              </a:rPr>
              <a:t>1s</a:t>
            </a:r>
          </a:p>
        </p:txBody>
      </p:sp>
      <p:sp>
        <p:nvSpPr>
          <p:cNvPr id="4113" name="TextBox 39"/>
          <p:cNvSpPr txBox="1">
            <a:spLocks noChangeArrowheads="1"/>
          </p:cNvSpPr>
          <p:nvPr/>
        </p:nvSpPr>
        <p:spPr bwMode="auto">
          <a:xfrm>
            <a:off x="3276600" y="3810000"/>
            <a:ext cx="990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B</a:t>
            </a:r>
            <a:r>
              <a:rPr lang="en-US" altLang="en-US" sz="1800" baseline="-25000">
                <a:latin typeface="Arial" panose="020B0604020202020204" pitchFamily="34" charset="0"/>
              </a:rPr>
              <a:t>2s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ChangeArrowheads="1"/>
          </p:cNvSpPr>
          <p:nvPr/>
        </p:nvSpPr>
        <p:spPr bwMode="auto">
          <a:xfrm>
            <a:off x="1981200" y="1320800"/>
            <a:ext cx="22177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/>
              <a:t>Power = I</a:t>
            </a:r>
            <a:r>
              <a:rPr lang="en-US" altLang="en-US">
                <a:sym typeface="Symbol" panose="05050102010706020507" pitchFamily="18" charset="2"/>
              </a:rPr>
              <a:t></a:t>
            </a:r>
            <a:r>
              <a:rPr lang="en-US" altLang="en-US"/>
              <a:t>V</a:t>
            </a: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533400" y="609600"/>
            <a:ext cx="16430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/>
              <a:t>Power:</a:t>
            </a:r>
          </a:p>
        </p:txBody>
      </p:sp>
      <p:sp>
        <p:nvSpPr>
          <p:cNvPr id="5124" name="TextBox 4"/>
          <p:cNvSpPr txBox="1">
            <a:spLocks noChangeArrowheads="1"/>
          </p:cNvSpPr>
          <p:nvPr/>
        </p:nvSpPr>
        <p:spPr bwMode="auto">
          <a:xfrm>
            <a:off x="1219200" y="5446713"/>
            <a:ext cx="62484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Note that on your “power” bill, you are charged in units of kWh.</a:t>
            </a:r>
          </a:p>
        </p:txBody>
      </p:sp>
      <p:sp>
        <p:nvSpPr>
          <p:cNvPr id="5125" name="TextBox 5"/>
          <p:cNvSpPr txBox="1">
            <a:spLocks noChangeArrowheads="1"/>
          </p:cNvSpPr>
          <p:nvPr/>
        </p:nvSpPr>
        <p:spPr bwMode="auto">
          <a:xfrm>
            <a:off x="5715000" y="304800"/>
            <a:ext cx="2895600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/>
              <a:t>Let’s look at 1000 Ohm and 2000 Ohm light bulb in series and parallel and look at the voltage drops across each.</a:t>
            </a:r>
          </a:p>
        </p:txBody>
      </p:sp>
      <p:grpSp>
        <p:nvGrpSpPr>
          <p:cNvPr id="5126" name="Group 6"/>
          <p:cNvGrpSpPr>
            <a:grpSpLocks/>
          </p:cNvGrpSpPr>
          <p:nvPr/>
        </p:nvGrpSpPr>
        <p:grpSpPr bwMode="auto">
          <a:xfrm>
            <a:off x="533400" y="2819400"/>
            <a:ext cx="1447800" cy="1447800"/>
            <a:chOff x="533400" y="2819400"/>
            <a:chExt cx="1447800" cy="1447800"/>
          </a:xfrm>
        </p:grpSpPr>
        <p:cxnSp>
          <p:nvCxnSpPr>
            <p:cNvPr id="8" name="Straight Connector 7"/>
            <p:cNvCxnSpPr/>
            <p:nvPr/>
          </p:nvCxnSpPr>
          <p:spPr>
            <a:xfrm rot="5400000">
              <a:off x="1371600" y="31242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1371600" y="34290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1447800" y="3505200"/>
              <a:ext cx="457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1371600" y="35814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447800" y="3657600"/>
              <a:ext cx="457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>
              <a:off x="1371600" y="39624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65" name="TextBox 13"/>
            <p:cNvSpPr txBox="1">
              <a:spLocks noChangeArrowheads="1"/>
            </p:cNvSpPr>
            <p:nvPr/>
          </p:nvSpPr>
          <p:spPr bwMode="auto">
            <a:xfrm>
              <a:off x="533400" y="3276600"/>
              <a:ext cx="12192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ym typeface="Symbol" panose="05050102010706020507" pitchFamily="18" charset="2"/>
                </a:rPr>
                <a:t></a:t>
              </a:r>
              <a:r>
                <a:rPr lang="en-US" altLang="en-US" sz="1800">
                  <a:sym typeface="Symbol" panose="05050102010706020507" pitchFamily="18" charset="2"/>
                </a:rPr>
                <a:t>=</a:t>
              </a:r>
              <a:r>
                <a:rPr lang="en-US" altLang="en-US" sz="1800"/>
                <a:t>12V</a:t>
              </a:r>
            </a:p>
          </p:txBody>
        </p:sp>
      </p:grpSp>
      <p:grpSp>
        <p:nvGrpSpPr>
          <p:cNvPr id="5127" name="Group 13"/>
          <p:cNvGrpSpPr>
            <a:grpSpLocks/>
          </p:cNvGrpSpPr>
          <p:nvPr/>
        </p:nvGrpSpPr>
        <p:grpSpPr bwMode="auto">
          <a:xfrm>
            <a:off x="533400" y="2362200"/>
            <a:ext cx="1447800" cy="2286000"/>
            <a:chOff x="533400" y="2362200"/>
            <a:chExt cx="1447800" cy="2286000"/>
          </a:xfrm>
        </p:grpSpPr>
        <p:cxnSp>
          <p:nvCxnSpPr>
            <p:cNvPr id="15" name="Straight Connector 14"/>
            <p:cNvCxnSpPr/>
            <p:nvPr/>
          </p:nvCxnSpPr>
          <p:spPr bwMode="auto">
            <a:xfrm rot="5400000">
              <a:off x="1143000" y="2895600"/>
              <a:ext cx="10668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auto">
            <a:xfrm>
              <a:off x="1371600" y="3429000"/>
              <a:ext cx="6096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auto">
            <a:xfrm>
              <a:off x="1447800" y="3505200"/>
              <a:ext cx="4572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auto">
            <a:xfrm>
              <a:off x="1371600" y="3581400"/>
              <a:ext cx="6096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auto">
            <a:xfrm>
              <a:off x="1447800" y="3657600"/>
              <a:ext cx="457200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auto">
            <a:xfrm rot="5400000">
              <a:off x="1181100" y="4152900"/>
              <a:ext cx="990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58" name="TextBox 26"/>
            <p:cNvSpPr txBox="1">
              <a:spLocks noChangeArrowheads="1"/>
            </p:cNvSpPr>
            <p:nvPr/>
          </p:nvSpPr>
          <p:spPr bwMode="auto">
            <a:xfrm>
              <a:off x="533400" y="3276600"/>
              <a:ext cx="12192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ym typeface="Symbol" panose="05050102010706020507" pitchFamily="18" charset="2"/>
                </a:rPr>
                <a:t></a:t>
              </a:r>
              <a:r>
                <a:rPr lang="en-US" altLang="en-US" sz="1800">
                  <a:sym typeface="Symbol" panose="05050102010706020507" pitchFamily="18" charset="2"/>
                </a:rPr>
                <a:t>=</a:t>
              </a:r>
              <a:r>
                <a:rPr lang="en-US" altLang="en-US" sz="1800"/>
                <a:t>12V</a:t>
              </a:r>
            </a:p>
          </p:txBody>
        </p:sp>
      </p:grpSp>
      <p:cxnSp>
        <p:nvCxnSpPr>
          <p:cNvPr id="22" name="Straight Connector 21"/>
          <p:cNvCxnSpPr/>
          <p:nvPr/>
        </p:nvCxnSpPr>
        <p:spPr>
          <a:xfrm>
            <a:off x="1676400" y="2362200"/>
            <a:ext cx="1295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676400" y="4648200"/>
            <a:ext cx="1295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 bwMode="auto">
          <a:xfrm rot="5400000">
            <a:off x="2895600" y="2438400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31" name="Group 24"/>
          <p:cNvGrpSpPr>
            <a:grpSpLocks/>
          </p:cNvGrpSpPr>
          <p:nvPr/>
        </p:nvGrpSpPr>
        <p:grpSpPr bwMode="auto">
          <a:xfrm>
            <a:off x="2895600" y="2514600"/>
            <a:ext cx="304800" cy="914400"/>
            <a:chOff x="2895600" y="2667000"/>
            <a:chExt cx="228602" cy="990600"/>
          </a:xfrm>
        </p:grpSpPr>
        <p:cxnSp>
          <p:nvCxnSpPr>
            <p:cNvPr id="26" name="Straight Connector 25"/>
            <p:cNvCxnSpPr/>
            <p:nvPr/>
          </p:nvCxnSpPr>
          <p:spPr>
            <a:xfrm rot="5400000">
              <a:off x="2857434" y="2781366"/>
              <a:ext cx="228733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3002427" y="2865107"/>
              <a:ext cx="91148" cy="15240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2895600" y="3078031"/>
              <a:ext cx="228602" cy="9114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0800000" flipV="1">
              <a:off x="2895600" y="2986881"/>
              <a:ext cx="228602" cy="9115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0800000" flipV="1">
              <a:off x="2895600" y="3169179"/>
              <a:ext cx="228602" cy="92869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2895600" y="3262048"/>
              <a:ext cx="228602" cy="9115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2857434" y="3543235"/>
              <a:ext cx="228732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0800000" flipV="1">
              <a:off x="2971801" y="3353197"/>
              <a:ext cx="152401" cy="7567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32" name="Group 33"/>
          <p:cNvGrpSpPr>
            <a:grpSpLocks/>
          </p:cNvGrpSpPr>
          <p:nvPr/>
        </p:nvGrpSpPr>
        <p:grpSpPr bwMode="auto">
          <a:xfrm>
            <a:off x="2895600" y="3581400"/>
            <a:ext cx="304800" cy="914400"/>
            <a:chOff x="2895600" y="2667000"/>
            <a:chExt cx="228602" cy="990600"/>
          </a:xfrm>
        </p:grpSpPr>
        <p:cxnSp>
          <p:nvCxnSpPr>
            <p:cNvPr id="35" name="Straight Connector 34"/>
            <p:cNvCxnSpPr/>
            <p:nvPr/>
          </p:nvCxnSpPr>
          <p:spPr>
            <a:xfrm rot="5400000">
              <a:off x="2857434" y="2781366"/>
              <a:ext cx="228733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16200000" flipH="1">
              <a:off x="3002427" y="2865107"/>
              <a:ext cx="91148" cy="15240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2895600" y="3078031"/>
              <a:ext cx="228602" cy="9114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0800000" flipV="1">
              <a:off x="2895600" y="2986881"/>
              <a:ext cx="228602" cy="9115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0800000" flipV="1">
              <a:off x="2895600" y="3169179"/>
              <a:ext cx="228602" cy="92869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2895600" y="3262048"/>
              <a:ext cx="228602" cy="9115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2857434" y="3543235"/>
              <a:ext cx="228732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10800000" flipV="1">
              <a:off x="2971801" y="3353197"/>
              <a:ext cx="152401" cy="7567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3" name="Straight Connector 42"/>
          <p:cNvCxnSpPr/>
          <p:nvPr/>
        </p:nvCxnSpPr>
        <p:spPr bwMode="auto">
          <a:xfrm rot="5400000">
            <a:off x="2895600" y="3505200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 bwMode="auto">
          <a:xfrm rot="5400000">
            <a:off x="2895600" y="4572000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 bwMode="auto">
          <a:xfrm rot="5400000">
            <a:off x="1600200" y="3733800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ChangeArrowheads="1"/>
          </p:cNvSpPr>
          <p:nvPr/>
        </p:nvSpPr>
        <p:spPr bwMode="auto">
          <a:xfrm>
            <a:off x="175776" y="23347"/>
            <a:ext cx="43989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/>
              <a:t>Effective Resistance:</a:t>
            </a:r>
          </a:p>
        </p:txBody>
      </p:sp>
      <p:grpSp>
        <p:nvGrpSpPr>
          <p:cNvPr id="6147" name="Group 2"/>
          <p:cNvGrpSpPr>
            <a:grpSpLocks/>
          </p:cNvGrpSpPr>
          <p:nvPr/>
        </p:nvGrpSpPr>
        <p:grpSpPr bwMode="auto">
          <a:xfrm>
            <a:off x="5410200" y="1828800"/>
            <a:ext cx="304800" cy="914400"/>
            <a:chOff x="2895600" y="2667000"/>
            <a:chExt cx="228602" cy="990600"/>
          </a:xfrm>
        </p:grpSpPr>
        <p:cxnSp>
          <p:nvCxnSpPr>
            <p:cNvPr id="4" name="Straight Connector 3"/>
            <p:cNvCxnSpPr/>
            <p:nvPr/>
          </p:nvCxnSpPr>
          <p:spPr>
            <a:xfrm rot="5400000">
              <a:off x="2857434" y="2781366"/>
              <a:ext cx="228733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 rot="16200000" flipH="1">
              <a:off x="3002427" y="2865107"/>
              <a:ext cx="91148" cy="15240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2895600" y="3078031"/>
              <a:ext cx="228602" cy="9114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10800000" flipV="1">
              <a:off x="2895600" y="2986881"/>
              <a:ext cx="228602" cy="9115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10800000" flipV="1">
              <a:off x="2895600" y="3169179"/>
              <a:ext cx="228602" cy="92869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2895600" y="3262048"/>
              <a:ext cx="228602" cy="9115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2857434" y="3543235"/>
              <a:ext cx="228732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 flipV="1">
              <a:off x="2971801" y="3353197"/>
              <a:ext cx="152401" cy="7567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48" name="Group 11"/>
          <p:cNvGrpSpPr>
            <a:grpSpLocks/>
          </p:cNvGrpSpPr>
          <p:nvPr/>
        </p:nvGrpSpPr>
        <p:grpSpPr bwMode="auto">
          <a:xfrm>
            <a:off x="5410200" y="3048000"/>
            <a:ext cx="304800" cy="914400"/>
            <a:chOff x="2895600" y="2667000"/>
            <a:chExt cx="228602" cy="990600"/>
          </a:xfrm>
        </p:grpSpPr>
        <p:cxnSp>
          <p:nvCxnSpPr>
            <p:cNvPr id="13" name="Straight Connector 12"/>
            <p:cNvCxnSpPr/>
            <p:nvPr/>
          </p:nvCxnSpPr>
          <p:spPr>
            <a:xfrm rot="5400000">
              <a:off x="2857434" y="2781366"/>
              <a:ext cx="228733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3002427" y="2865107"/>
              <a:ext cx="91148" cy="15240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895600" y="3078031"/>
              <a:ext cx="228602" cy="9114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 flipV="1">
              <a:off x="2895600" y="2986881"/>
              <a:ext cx="228602" cy="9115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 flipV="1">
              <a:off x="2895600" y="3169179"/>
              <a:ext cx="228602" cy="92869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2895600" y="3262048"/>
              <a:ext cx="228602" cy="9115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>
              <a:off x="2857434" y="3543235"/>
              <a:ext cx="228732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0800000" flipV="1">
              <a:off x="2971801" y="3353197"/>
              <a:ext cx="152401" cy="7567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49" name="Group 20"/>
          <p:cNvGrpSpPr>
            <a:grpSpLocks/>
          </p:cNvGrpSpPr>
          <p:nvPr/>
        </p:nvGrpSpPr>
        <p:grpSpPr bwMode="auto">
          <a:xfrm>
            <a:off x="5410200" y="4267200"/>
            <a:ext cx="304800" cy="914400"/>
            <a:chOff x="2895600" y="2667000"/>
            <a:chExt cx="228602" cy="990600"/>
          </a:xfrm>
        </p:grpSpPr>
        <p:cxnSp>
          <p:nvCxnSpPr>
            <p:cNvPr id="22" name="Straight Connector 21"/>
            <p:cNvCxnSpPr/>
            <p:nvPr/>
          </p:nvCxnSpPr>
          <p:spPr>
            <a:xfrm rot="5400000">
              <a:off x="2857434" y="2781366"/>
              <a:ext cx="228733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16200000" flipH="1">
              <a:off x="3002427" y="2865107"/>
              <a:ext cx="91148" cy="15240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2895600" y="3078031"/>
              <a:ext cx="228602" cy="9114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0800000" flipV="1">
              <a:off x="2895600" y="2986881"/>
              <a:ext cx="228602" cy="9115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0800000" flipV="1">
              <a:off x="2895600" y="3169179"/>
              <a:ext cx="228602" cy="92869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2895600" y="3262048"/>
              <a:ext cx="228602" cy="9115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>
              <a:off x="2857434" y="3543235"/>
              <a:ext cx="228732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0800000" flipV="1">
              <a:off x="2971801" y="3353197"/>
              <a:ext cx="152401" cy="7567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50" name="Group 29"/>
          <p:cNvGrpSpPr>
            <a:grpSpLocks/>
          </p:cNvGrpSpPr>
          <p:nvPr/>
        </p:nvGrpSpPr>
        <p:grpSpPr bwMode="auto">
          <a:xfrm>
            <a:off x="990600" y="2923847"/>
            <a:ext cx="304800" cy="914400"/>
            <a:chOff x="2895600" y="2667000"/>
            <a:chExt cx="228602" cy="990600"/>
          </a:xfrm>
        </p:grpSpPr>
        <p:cxnSp>
          <p:nvCxnSpPr>
            <p:cNvPr id="31" name="Straight Connector 30"/>
            <p:cNvCxnSpPr/>
            <p:nvPr/>
          </p:nvCxnSpPr>
          <p:spPr>
            <a:xfrm rot="5400000">
              <a:off x="2857434" y="2781366"/>
              <a:ext cx="228733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16200000" flipH="1">
              <a:off x="3002427" y="2865107"/>
              <a:ext cx="91148" cy="15240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2895600" y="3078031"/>
              <a:ext cx="228602" cy="9114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10800000" flipV="1">
              <a:off x="2895600" y="2986881"/>
              <a:ext cx="228602" cy="9115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0800000" flipV="1">
              <a:off x="2895600" y="3169179"/>
              <a:ext cx="228602" cy="92869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2895600" y="3262048"/>
              <a:ext cx="228602" cy="9115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5400000">
              <a:off x="2857434" y="3543235"/>
              <a:ext cx="228732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0800000" flipV="1">
              <a:off x="2971801" y="3353197"/>
              <a:ext cx="152401" cy="7567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51" name="Group 38"/>
          <p:cNvGrpSpPr>
            <a:grpSpLocks/>
          </p:cNvGrpSpPr>
          <p:nvPr/>
        </p:nvGrpSpPr>
        <p:grpSpPr bwMode="auto">
          <a:xfrm>
            <a:off x="2057400" y="2847647"/>
            <a:ext cx="304800" cy="914400"/>
            <a:chOff x="2895600" y="2667000"/>
            <a:chExt cx="228602" cy="990600"/>
          </a:xfrm>
        </p:grpSpPr>
        <p:cxnSp>
          <p:nvCxnSpPr>
            <p:cNvPr id="40" name="Straight Connector 39"/>
            <p:cNvCxnSpPr/>
            <p:nvPr/>
          </p:nvCxnSpPr>
          <p:spPr>
            <a:xfrm rot="5400000">
              <a:off x="2857434" y="2781366"/>
              <a:ext cx="228733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16200000" flipH="1">
              <a:off x="3002427" y="2865107"/>
              <a:ext cx="91148" cy="15240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2895600" y="3078031"/>
              <a:ext cx="228602" cy="9114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10800000" flipV="1">
              <a:off x="2895600" y="2986881"/>
              <a:ext cx="228602" cy="9115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10800000" flipV="1">
              <a:off x="2895600" y="3169179"/>
              <a:ext cx="228602" cy="92869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2895600" y="3262048"/>
              <a:ext cx="228602" cy="9115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5400000">
              <a:off x="2857434" y="3543235"/>
              <a:ext cx="228732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0800000" flipV="1">
              <a:off x="2971801" y="3353197"/>
              <a:ext cx="152401" cy="7567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52" name="Group 47"/>
          <p:cNvGrpSpPr>
            <a:grpSpLocks/>
          </p:cNvGrpSpPr>
          <p:nvPr/>
        </p:nvGrpSpPr>
        <p:grpSpPr bwMode="auto">
          <a:xfrm>
            <a:off x="3048000" y="2847647"/>
            <a:ext cx="304800" cy="914400"/>
            <a:chOff x="2895600" y="2667000"/>
            <a:chExt cx="228602" cy="990600"/>
          </a:xfrm>
        </p:grpSpPr>
        <p:cxnSp>
          <p:nvCxnSpPr>
            <p:cNvPr id="49" name="Straight Connector 48"/>
            <p:cNvCxnSpPr/>
            <p:nvPr/>
          </p:nvCxnSpPr>
          <p:spPr>
            <a:xfrm rot="5400000">
              <a:off x="2857434" y="2781366"/>
              <a:ext cx="228733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002427" y="2865107"/>
              <a:ext cx="91148" cy="15240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2895600" y="3078031"/>
              <a:ext cx="228602" cy="9114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10800000" flipV="1">
              <a:off x="2895600" y="2986881"/>
              <a:ext cx="228602" cy="9115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10800000" flipV="1">
              <a:off x="2895600" y="3169179"/>
              <a:ext cx="228602" cy="92869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2895600" y="3262048"/>
              <a:ext cx="228602" cy="9115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5400000">
              <a:off x="2857434" y="3543235"/>
              <a:ext cx="228732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10800000" flipV="1">
              <a:off x="2971801" y="3353197"/>
              <a:ext cx="152401" cy="75671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BE7DA77-01A2-47AD-9BE7-2EB1C809ACEB}"/>
              </a:ext>
            </a:extLst>
          </p:cNvPr>
          <p:cNvCxnSpPr/>
          <p:nvPr/>
        </p:nvCxnSpPr>
        <p:spPr>
          <a:xfrm>
            <a:off x="5511798" y="1371600"/>
            <a:ext cx="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92B43739-9A86-4EDC-801B-F67085CBF54D}"/>
              </a:ext>
            </a:extLst>
          </p:cNvPr>
          <p:cNvCxnSpPr/>
          <p:nvPr/>
        </p:nvCxnSpPr>
        <p:spPr>
          <a:xfrm>
            <a:off x="5486400" y="2667000"/>
            <a:ext cx="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DE9CC81A-C7DA-490B-A87D-AF10376CAEC5}"/>
              </a:ext>
            </a:extLst>
          </p:cNvPr>
          <p:cNvCxnSpPr/>
          <p:nvPr/>
        </p:nvCxnSpPr>
        <p:spPr>
          <a:xfrm>
            <a:off x="5486400" y="3886200"/>
            <a:ext cx="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3B66C902-742E-4B72-94BA-DAF0EA27375C}"/>
              </a:ext>
            </a:extLst>
          </p:cNvPr>
          <p:cNvCxnSpPr/>
          <p:nvPr/>
        </p:nvCxnSpPr>
        <p:spPr>
          <a:xfrm>
            <a:off x="5510549" y="5181601"/>
            <a:ext cx="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712DD2C1-C38D-4138-88A0-AC3A8B97A9B8}"/>
              </a:ext>
            </a:extLst>
          </p:cNvPr>
          <p:cNvCxnSpPr/>
          <p:nvPr/>
        </p:nvCxnSpPr>
        <p:spPr>
          <a:xfrm>
            <a:off x="2133600" y="4447847"/>
            <a:ext cx="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DDB379A-A6B3-441B-B9E5-CCA5464AC1E6}"/>
              </a:ext>
            </a:extLst>
          </p:cNvPr>
          <p:cNvCxnSpPr/>
          <p:nvPr/>
        </p:nvCxnSpPr>
        <p:spPr>
          <a:xfrm>
            <a:off x="1168398" y="4438322"/>
            <a:ext cx="1981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1FE67946-F8CF-48E4-85ED-DACDFC726926}"/>
              </a:ext>
            </a:extLst>
          </p:cNvPr>
          <p:cNvCxnSpPr>
            <a:cxnSpLocks/>
          </p:cNvCxnSpPr>
          <p:nvPr/>
        </p:nvCxnSpPr>
        <p:spPr>
          <a:xfrm>
            <a:off x="1122363" y="3762047"/>
            <a:ext cx="20637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8563E850-7D7A-4B07-9F8B-C62314859DD6}"/>
              </a:ext>
            </a:extLst>
          </p:cNvPr>
          <p:cNvCxnSpPr>
            <a:cxnSpLocks/>
          </p:cNvCxnSpPr>
          <p:nvPr/>
        </p:nvCxnSpPr>
        <p:spPr>
          <a:xfrm>
            <a:off x="2133600" y="3685847"/>
            <a:ext cx="2293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F15C33DC-6D5D-4555-86A6-C30EF95F39A1}"/>
              </a:ext>
            </a:extLst>
          </p:cNvPr>
          <p:cNvCxnSpPr>
            <a:cxnSpLocks/>
          </p:cNvCxnSpPr>
          <p:nvPr/>
        </p:nvCxnSpPr>
        <p:spPr>
          <a:xfrm>
            <a:off x="3124200" y="3685847"/>
            <a:ext cx="20845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54C872C2-AD7D-4A93-BE48-2E27DD91E5BB}"/>
              </a:ext>
            </a:extLst>
          </p:cNvPr>
          <p:cNvCxnSpPr>
            <a:cxnSpLocks/>
          </p:cNvCxnSpPr>
          <p:nvPr/>
        </p:nvCxnSpPr>
        <p:spPr>
          <a:xfrm>
            <a:off x="1066800" y="2238047"/>
            <a:ext cx="20637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D59AA9CA-293D-4F73-89BA-05E64A76C8C5}"/>
              </a:ext>
            </a:extLst>
          </p:cNvPr>
          <p:cNvCxnSpPr>
            <a:cxnSpLocks/>
          </p:cNvCxnSpPr>
          <p:nvPr/>
        </p:nvCxnSpPr>
        <p:spPr>
          <a:xfrm>
            <a:off x="2112755" y="2238047"/>
            <a:ext cx="2293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84A132FE-5769-4027-80A2-3DB5CC3905F1}"/>
              </a:ext>
            </a:extLst>
          </p:cNvPr>
          <p:cNvCxnSpPr>
            <a:cxnSpLocks/>
          </p:cNvCxnSpPr>
          <p:nvPr/>
        </p:nvCxnSpPr>
        <p:spPr>
          <a:xfrm>
            <a:off x="3103355" y="2238047"/>
            <a:ext cx="20845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AF141765-E376-42A7-8C4F-2B812D9420A3}"/>
              </a:ext>
            </a:extLst>
          </p:cNvPr>
          <p:cNvCxnSpPr>
            <a:cxnSpLocks/>
          </p:cNvCxnSpPr>
          <p:nvPr/>
        </p:nvCxnSpPr>
        <p:spPr>
          <a:xfrm>
            <a:off x="1066800" y="2238047"/>
            <a:ext cx="203655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DC4A8BA3-4773-41C0-87AE-B6F4A2C77D63}"/>
              </a:ext>
            </a:extLst>
          </p:cNvPr>
          <p:cNvCxnSpPr>
            <a:cxnSpLocks/>
          </p:cNvCxnSpPr>
          <p:nvPr/>
        </p:nvCxnSpPr>
        <p:spPr>
          <a:xfrm>
            <a:off x="2133600" y="1597152"/>
            <a:ext cx="0" cy="6408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>
            <a:extLst>
              <a:ext uri="{FF2B5EF4-FFF2-40B4-BE49-F238E27FC236}">
                <a16:creationId xmlns:a16="http://schemas.microsoft.com/office/drawing/2014/main" id="{69174593-588D-486C-951C-D98BC6792EB6}"/>
              </a:ext>
            </a:extLst>
          </p:cNvPr>
          <p:cNvSpPr txBox="1"/>
          <p:nvPr/>
        </p:nvSpPr>
        <p:spPr>
          <a:xfrm>
            <a:off x="1797666" y="1066800"/>
            <a:ext cx="8242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12V</a:t>
            </a:r>
            <a:endParaRPr lang="en-US" dirty="0"/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61B65869-15D1-4C6C-8534-9267AE7167D6}"/>
              </a:ext>
            </a:extLst>
          </p:cNvPr>
          <p:cNvSpPr txBox="1"/>
          <p:nvPr/>
        </p:nvSpPr>
        <p:spPr>
          <a:xfrm>
            <a:off x="5181600" y="548343"/>
            <a:ext cx="8242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12V</a:t>
            </a:r>
            <a:endParaRPr lang="en-US" dirty="0"/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EE2CB14A-8AD5-4326-9F48-5BA0F5D734EF}"/>
              </a:ext>
            </a:extLst>
          </p:cNvPr>
          <p:cNvSpPr txBox="1"/>
          <p:nvPr/>
        </p:nvSpPr>
        <p:spPr>
          <a:xfrm>
            <a:off x="1752600" y="5220027"/>
            <a:ext cx="6238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0V</a:t>
            </a:r>
            <a:endParaRPr lang="en-US" dirty="0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22454C92-7754-4B47-9DDA-CF65FEE488A8}"/>
              </a:ext>
            </a:extLst>
          </p:cNvPr>
          <p:cNvSpPr txBox="1"/>
          <p:nvPr/>
        </p:nvSpPr>
        <p:spPr>
          <a:xfrm>
            <a:off x="5281787" y="5759778"/>
            <a:ext cx="6238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0V</a:t>
            </a:r>
            <a:endParaRPr lang="en-US" dirty="0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3C4BAE89-3A03-4211-B151-5E68F2CF1009}"/>
              </a:ext>
            </a:extLst>
          </p:cNvPr>
          <p:cNvSpPr txBox="1"/>
          <p:nvPr/>
        </p:nvSpPr>
        <p:spPr>
          <a:xfrm>
            <a:off x="2151107" y="1597152"/>
            <a:ext cx="4507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I</a:t>
            </a:r>
            <a:r>
              <a:rPr lang="en-US" sz="3200" baseline="-25000" dirty="0"/>
              <a:t>1</a:t>
            </a:r>
            <a:endParaRPr lang="en-US" baseline="-25000" dirty="0"/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D596A979-08A4-405B-8163-08D4C1279C34}"/>
              </a:ext>
            </a:extLst>
          </p:cNvPr>
          <p:cNvSpPr txBox="1"/>
          <p:nvPr/>
        </p:nvSpPr>
        <p:spPr>
          <a:xfrm>
            <a:off x="5752208" y="1231613"/>
            <a:ext cx="4507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I</a:t>
            </a:r>
            <a:r>
              <a:rPr lang="en-US" sz="3200" baseline="-25000" dirty="0"/>
              <a:t>2</a:t>
            </a:r>
            <a:endParaRPr lang="en-US" baseline="-25000" dirty="0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5899FFDF-75C1-42E2-BF21-B168CDE18A2F}"/>
              </a:ext>
            </a:extLst>
          </p:cNvPr>
          <p:cNvSpPr txBox="1"/>
          <p:nvPr/>
        </p:nvSpPr>
        <p:spPr>
          <a:xfrm>
            <a:off x="6675327" y="2156876"/>
            <a:ext cx="2222083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arenR"/>
            </a:pPr>
            <a:r>
              <a:rPr lang="en-US" sz="4400" dirty="0"/>
              <a:t> I</a:t>
            </a:r>
            <a:r>
              <a:rPr lang="en-US" sz="4400" baseline="-25000" dirty="0"/>
              <a:t>1</a:t>
            </a:r>
            <a:r>
              <a:rPr lang="en-US" sz="4400" dirty="0"/>
              <a:t> &gt; I</a:t>
            </a:r>
            <a:r>
              <a:rPr lang="en-US" sz="4400" baseline="-25000" dirty="0"/>
              <a:t>2</a:t>
            </a:r>
          </a:p>
          <a:p>
            <a:r>
              <a:rPr lang="en-US" sz="4400" dirty="0"/>
              <a:t>2) I</a:t>
            </a:r>
            <a:r>
              <a:rPr lang="en-US" sz="4400" baseline="-25000" dirty="0"/>
              <a:t>1</a:t>
            </a:r>
            <a:r>
              <a:rPr lang="en-US" sz="4400" dirty="0"/>
              <a:t> &lt; I</a:t>
            </a:r>
            <a:r>
              <a:rPr lang="en-US" sz="4400" baseline="-25000" dirty="0"/>
              <a:t>2</a:t>
            </a:r>
          </a:p>
          <a:p>
            <a:r>
              <a:rPr lang="en-US" sz="4400" dirty="0"/>
              <a:t>3) I</a:t>
            </a:r>
            <a:r>
              <a:rPr lang="en-US" sz="4400" baseline="-25000" dirty="0"/>
              <a:t>1</a:t>
            </a:r>
            <a:r>
              <a:rPr lang="en-US" sz="4400" dirty="0"/>
              <a:t> = I</a:t>
            </a:r>
            <a:r>
              <a:rPr lang="en-US" sz="4400" baseline="-25000" dirty="0"/>
              <a:t>2</a:t>
            </a:r>
            <a:endParaRPr lang="en-US" sz="4400" dirty="0"/>
          </a:p>
          <a:p>
            <a:endParaRPr lang="en-US" sz="4400" dirty="0"/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E27E9D7E-1E98-4854-B007-E80C9F184C26}"/>
              </a:ext>
            </a:extLst>
          </p:cNvPr>
          <p:cNvSpPr/>
          <p:nvPr/>
        </p:nvSpPr>
        <p:spPr>
          <a:xfrm>
            <a:off x="5410200" y="1545898"/>
            <a:ext cx="189240" cy="18924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id="{DEBB8C0C-7EEB-4612-B171-76A5AA52AD47}"/>
              </a:ext>
            </a:extLst>
          </p:cNvPr>
          <p:cNvSpPr/>
          <p:nvPr/>
        </p:nvSpPr>
        <p:spPr>
          <a:xfrm>
            <a:off x="2057400" y="1868160"/>
            <a:ext cx="189240" cy="18924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969ABAE7-D4DF-4B2C-BE1F-4CD72F73B587}"/>
              </a:ext>
            </a:extLst>
          </p:cNvPr>
          <p:cNvSpPr txBox="1"/>
          <p:nvPr/>
        </p:nvSpPr>
        <p:spPr>
          <a:xfrm>
            <a:off x="2246640" y="2291775"/>
            <a:ext cx="4507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I</a:t>
            </a:r>
            <a:r>
              <a:rPr lang="en-US" sz="3200" baseline="-25000" dirty="0"/>
              <a:t>3</a:t>
            </a:r>
            <a:endParaRPr lang="en-US" baseline="-25000" dirty="0"/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EDDE2D24-E2DB-4D1E-A876-9356EF1F8331}"/>
              </a:ext>
            </a:extLst>
          </p:cNvPr>
          <p:cNvSpPr/>
          <p:nvPr/>
        </p:nvSpPr>
        <p:spPr>
          <a:xfrm>
            <a:off x="2038980" y="2495991"/>
            <a:ext cx="189240" cy="18924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FA3EDB43-4D41-4F59-8BAD-C061677F7142}"/>
              </a:ext>
            </a:extLst>
          </p:cNvPr>
          <p:cNvSpPr txBox="1"/>
          <p:nvPr/>
        </p:nvSpPr>
        <p:spPr>
          <a:xfrm>
            <a:off x="3255660" y="2310825"/>
            <a:ext cx="4507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I</a:t>
            </a:r>
            <a:r>
              <a:rPr lang="en-US" sz="3200" baseline="-25000" dirty="0"/>
              <a:t>4</a:t>
            </a:r>
            <a:endParaRPr lang="en-US" baseline="-25000" dirty="0"/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1ACDF0F3-C904-4BBE-BE84-604DEE3C1629}"/>
              </a:ext>
            </a:extLst>
          </p:cNvPr>
          <p:cNvSpPr/>
          <p:nvPr/>
        </p:nvSpPr>
        <p:spPr>
          <a:xfrm>
            <a:off x="3048000" y="2515041"/>
            <a:ext cx="189240" cy="18924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A2B83554-176D-457E-A9E1-5079D5B65FDB}"/>
              </a:ext>
            </a:extLst>
          </p:cNvPr>
          <p:cNvSpPr txBox="1"/>
          <p:nvPr/>
        </p:nvSpPr>
        <p:spPr>
          <a:xfrm>
            <a:off x="5617860" y="3807511"/>
            <a:ext cx="4507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I</a:t>
            </a:r>
            <a:r>
              <a:rPr lang="en-US" sz="3200" baseline="-25000" dirty="0"/>
              <a:t>5</a:t>
            </a:r>
            <a:endParaRPr lang="en-US" baseline="-25000" dirty="0"/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D065E048-C3CF-4FE8-8C40-B667CAAE78FA}"/>
              </a:ext>
            </a:extLst>
          </p:cNvPr>
          <p:cNvSpPr/>
          <p:nvPr/>
        </p:nvSpPr>
        <p:spPr>
          <a:xfrm>
            <a:off x="5410200" y="4011727"/>
            <a:ext cx="189240" cy="18924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DC676A7A-7FD7-40B5-952F-5E6F9625A5FA}"/>
              </a:ext>
            </a:extLst>
          </p:cNvPr>
          <p:cNvSpPr txBox="1"/>
          <p:nvPr/>
        </p:nvSpPr>
        <p:spPr>
          <a:xfrm>
            <a:off x="5617860" y="5206425"/>
            <a:ext cx="4507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I</a:t>
            </a:r>
            <a:r>
              <a:rPr lang="en-US" sz="3200" baseline="-25000" dirty="0"/>
              <a:t>6</a:t>
            </a:r>
            <a:endParaRPr lang="en-US" baseline="-25000" dirty="0"/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D6615C19-84B3-4E50-BFAC-2B74448E67DF}"/>
              </a:ext>
            </a:extLst>
          </p:cNvPr>
          <p:cNvSpPr/>
          <p:nvPr/>
        </p:nvSpPr>
        <p:spPr>
          <a:xfrm>
            <a:off x="5410200" y="5334000"/>
            <a:ext cx="189240" cy="18924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ChangeArrowheads="1"/>
          </p:cNvSpPr>
          <p:nvPr/>
        </p:nvSpPr>
        <p:spPr bwMode="auto">
          <a:xfrm>
            <a:off x="533400" y="609600"/>
            <a:ext cx="25241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/>
              <a:t>RC Circuits: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C2B7766-4A9E-43E0-BC11-491FC2CE1492}"/>
              </a:ext>
            </a:extLst>
          </p:cNvPr>
          <p:cNvSpPr txBox="1"/>
          <p:nvPr/>
        </p:nvSpPr>
        <p:spPr>
          <a:xfrm>
            <a:off x="1905000" y="2437882"/>
            <a:ext cx="4876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We will cover RC circuits in lab this week.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</TotalTime>
  <Words>239</Words>
  <Application>Microsoft Office PowerPoint</Application>
  <PresentationFormat>On-screen Show (4:3)</PresentationFormat>
  <Paragraphs>46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LBCC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Greg S. Mulder</dc:creator>
  <cp:lastModifiedBy>Greg S. Mulder</cp:lastModifiedBy>
  <cp:revision>30</cp:revision>
  <dcterms:created xsi:type="dcterms:W3CDTF">2010-05-11T16:25:52Z</dcterms:created>
  <dcterms:modified xsi:type="dcterms:W3CDTF">2020-05-13T17:43:40Z</dcterms:modified>
</cp:coreProperties>
</file>