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07" autoAdjust="0"/>
  </p:normalViewPr>
  <p:slideViewPr>
    <p:cSldViewPr>
      <p:cViewPr varScale="1">
        <p:scale>
          <a:sx n="68" d="100"/>
          <a:sy n="68" d="100"/>
        </p:scale>
        <p:origin x="73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0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0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4912376-F388-4D5C-9AC9-C193F1BD41C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4ED94DB-D0EE-4E88-A178-3BCB2E342EE0}" type="slidenum">
              <a:rPr lang="en-US" altLang="en-US" smtClean="0"/>
              <a:pPr>
                <a:spcBef>
                  <a:spcPct val="0"/>
                </a:spcBef>
              </a:pPr>
              <a:t>26</a:t>
            </a:fld>
            <a:endParaRPr lang="en-US" altLang="en-US"/>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6103F60-FA47-45DD-ACD1-EA97AA85806D}" type="slidenum">
              <a:rPr lang="en-US" altLang="en-US" smtClean="0"/>
              <a:pPr>
                <a:spcBef>
                  <a:spcPct val="0"/>
                </a:spcBef>
              </a:pPr>
              <a:t>72</a:t>
            </a:fld>
            <a:endParaRPr lang="en-US" altLang="en-US"/>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STT28.5</a:t>
            </a:r>
          </a:p>
          <a:p>
            <a:pPr eaLnBrk="1" hangingPunct="1"/>
            <a:r>
              <a:rPr lang="en-US" altLang="en-US"/>
              <a:t>Answer: B</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1E79C4-AA13-47CD-9A12-889BC5DF9C03}" type="slidenum">
              <a:rPr lang="en-US" altLang="en-US" smtClean="0"/>
              <a:pPr>
                <a:spcBef>
                  <a:spcPct val="0"/>
                </a:spcBef>
              </a:pPr>
              <a:t>73</a:t>
            </a:fld>
            <a:endParaRPr lang="en-US" altLang="en-US"/>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STT28.5</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F5BC2EF-C502-4C3F-8D73-3653A6A25A13}" type="slidenum">
              <a:rPr lang="en-US" altLang="en-US" smtClean="0"/>
              <a:pPr>
                <a:spcBef>
                  <a:spcPct val="0"/>
                </a:spcBef>
              </a:pPr>
              <a:t>74</a:t>
            </a:fld>
            <a:endParaRPr lang="en-US" altLang="en-US"/>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STT30.4</a:t>
            </a:r>
          </a:p>
          <a:p>
            <a:pPr eaLnBrk="1" hangingPunct="1"/>
            <a:r>
              <a:rPr lang="en-US" altLang="en-US"/>
              <a:t>Answer: 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F658B3D-DA90-4584-8ABF-812897452840}" type="slidenum">
              <a:rPr lang="en-US" altLang="en-US" smtClean="0"/>
              <a:pPr>
                <a:spcBef>
                  <a:spcPct val="0"/>
                </a:spcBef>
              </a:pPr>
              <a:t>75</a:t>
            </a:fld>
            <a:endParaRPr lang="en-US" altLang="en-US"/>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STT30.4</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9224415-53C7-4132-9236-2DA9F9B6EE1B}" type="slidenum">
              <a:rPr lang="en-US" altLang="en-US" smtClean="0"/>
              <a:pPr>
                <a:spcBef>
                  <a:spcPct val="0"/>
                </a:spcBef>
              </a:pPr>
              <a:t>64</a:t>
            </a:fld>
            <a:endParaRPr lang="en-US" altLang="en-US"/>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STT28.1</a:t>
            </a:r>
          </a:p>
          <a:p>
            <a:pPr eaLnBrk="1" hangingPunct="1"/>
            <a:r>
              <a:rPr lang="en-US" altLang="en-US"/>
              <a:t>Answer: 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28B1B1C-9437-47AE-B539-EA44881842E1}" type="slidenum">
              <a:rPr lang="en-US" altLang="en-US" smtClean="0"/>
              <a:pPr>
                <a:spcBef>
                  <a:spcPct val="0"/>
                </a:spcBef>
              </a:pPr>
              <a:t>65</a:t>
            </a:fld>
            <a:endParaRPr lang="en-US" altLang="en-US"/>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STT28.1</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F24138D-BE22-4BA6-9FCE-1EE03157323C}" type="slidenum">
              <a:rPr lang="en-US" altLang="en-US" smtClean="0"/>
              <a:pPr>
                <a:spcBef>
                  <a:spcPct val="0"/>
                </a:spcBef>
              </a:pPr>
              <a:t>66</a:t>
            </a:fld>
            <a:endParaRPr lang="en-US" altLang="en-US"/>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STT28.4</a:t>
            </a:r>
          </a:p>
          <a:p>
            <a:pPr eaLnBrk="1" hangingPunct="1"/>
            <a:r>
              <a:rPr lang="en-US" altLang="en-US"/>
              <a:t>Answer: B</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2F62C6-DF3A-434F-8793-EDE459AB502E}" type="slidenum">
              <a:rPr lang="en-US" altLang="en-US" smtClean="0"/>
              <a:pPr>
                <a:spcBef>
                  <a:spcPct val="0"/>
                </a:spcBef>
              </a:pPr>
              <a:t>67</a:t>
            </a:fld>
            <a:endParaRPr lang="en-US" altLang="en-US"/>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STT28.4</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4E3515-5175-4428-9A2C-03A49167487E}" type="slidenum">
              <a:rPr lang="en-US" altLang="en-US" smtClean="0"/>
              <a:pPr>
                <a:spcBef>
                  <a:spcPct val="0"/>
                </a:spcBef>
              </a:pPr>
              <a:t>68</a:t>
            </a:fld>
            <a:endParaRPr lang="en-US" altLang="en-US"/>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STT28.3</a:t>
            </a:r>
          </a:p>
          <a:p>
            <a:pPr eaLnBrk="1" hangingPunct="1"/>
            <a:r>
              <a:rPr lang="en-US" altLang="en-US"/>
              <a:t>Answer: B</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BA81EB-A8BD-4CC3-B42E-DB55BB7D14AB}" type="slidenum">
              <a:rPr lang="en-US" altLang="en-US" smtClean="0"/>
              <a:pPr>
                <a:spcBef>
                  <a:spcPct val="0"/>
                </a:spcBef>
              </a:pPr>
              <a:t>69</a:t>
            </a:fld>
            <a:endParaRPr lang="en-US" altLang="en-US"/>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STT28.3</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A1518F9-719D-4ED0-BB22-C16EBB12B23B}" type="slidenum">
              <a:rPr lang="en-US" altLang="en-US" smtClean="0"/>
              <a:pPr>
                <a:spcBef>
                  <a:spcPct val="0"/>
                </a:spcBef>
              </a:pPr>
              <a:t>70</a:t>
            </a:fld>
            <a:endParaRPr lang="en-US" altLang="en-US"/>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STT28.4</a:t>
            </a:r>
          </a:p>
          <a:p>
            <a:pPr eaLnBrk="1" hangingPunct="1"/>
            <a:r>
              <a:rPr lang="en-US" altLang="en-US"/>
              <a:t>Answer: C</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B826A88-0DEB-4D08-BF1C-4BCAE73CE255}" type="slidenum">
              <a:rPr lang="en-US" altLang="en-US" smtClean="0"/>
              <a:pPr>
                <a:spcBef>
                  <a:spcPct val="0"/>
                </a:spcBef>
              </a:pPr>
              <a:t>71</a:t>
            </a:fld>
            <a:endParaRPr lang="en-US" altLang="en-US"/>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STT28.4</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10B550-C99D-46C4-9530-EB0C28B80C7D}" type="slidenum">
              <a:rPr lang="en-US" altLang="en-US"/>
              <a:pPr>
                <a:defRPr/>
              </a:pPr>
              <a:t>‹#›</a:t>
            </a:fld>
            <a:endParaRPr lang="en-US" altLang="en-US"/>
          </a:p>
        </p:txBody>
      </p:sp>
    </p:spTree>
    <p:extLst>
      <p:ext uri="{BB962C8B-B14F-4D97-AF65-F5344CB8AC3E}">
        <p14:creationId xmlns:p14="http://schemas.microsoft.com/office/powerpoint/2010/main" val="3127561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052529-4601-47CF-9054-BD0CD4D3971F}" type="slidenum">
              <a:rPr lang="en-US" altLang="en-US"/>
              <a:pPr>
                <a:defRPr/>
              </a:pPr>
              <a:t>‹#›</a:t>
            </a:fld>
            <a:endParaRPr lang="en-US" altLang="en-US"/>
          </a:p>
        </p:txBody>
      </p:sp>
    </p:spTree>
    <p:extLst>
      <p:ext uri="{BB962C8B-B14F-4D97-AF65-F5344CB8AC3E}">
        <p14:creationId xmlns:p14="http://schemas.microsoft.com/office/powerpoint/2010/main" val="3996476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91DB0B-6C85-4491-950E-606B708D5F96}" type="slidenum">
              <a:rPr lang="en-US" altLang="en-US"/>
              <a:pPr>
                <a:defRPr/>
              </a:pPr>
              <a:t>‹#›</a:t>
            </a:fld>
            <a:endParaRPr lang="en-US" altLang="en-US"/>
          </a:p>
        </p:txBody>
      </p:sp>
    </p:spTree>
    <p:extLst>
      <p:ext uri="{BB962C8B-B14F-4D97-AF65-F5344CB8AC3E}">
        <p14:creationId xmlns:p14="http://schemas.microsoft.com/office/powerpoint/2010/main" val="2506125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3AEE0D-EC45-4851-9FB3-890BB915D3E9}" type="slidenum">
              <a:rPr lang="en-US" altLang="en-US"/>
              <a:pPr>
                <a:defRPr/>
              </a:pPr>
              <a:t>‹#›</a:t>
            </a:fld>
            <a:endParaRPr lang="en-US" altLang="en-US"/>
          </a:p>
        </p:txBody>
      </p:sp>
    </p:spTree>
    <p:extLst>
      <p:ext uri="{BB962C8B-B14F-4D97-AF65-F5344CB8AC3E}">
        <p14:creationId xmlns:p14="http://schemas.microsoft.com/office/powerpoint/2010/main" val="1548781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7E1A14-0332-41E9-ACBF-7AE6252FE822}" type="slidenum">
              <a:rPr lang="en-US" altLang="en-US"/>
              <a:pPr>
                <a:defRPr/>
              </a:pPr>
              <a:t>‹#›</a:t>
            </a:fld>
            <a:endParaRPr lang="en-US" altLang="en-US"/>
          </a:p>
        </p:txBody>
      </p:sp>
    </p:spTree>
    <p:extLst>
      <p:ext uri="{BB962C8B-B14F-4D97-AF65-F5344CB8AC3E}">
        <p14:creationId xmlns:p14="http://schemas.microsoft.com/office/powerpoint/2010/main" val="542235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212D8D-EDFD-429C-8E00-98B75E39676F}" type="slidenum">
              <a:rPr lang="en-US" altLang="en-US"/>
              <a:pPr>
                <a:defRPr/>
              </a:pPr>
              <a:t>‹#›</a:t>
            </a:fld>
            <a:endParaRPr lang="en-US" altLang="en-US"/>
          </a:p>
        </p:txBody>
      </p:sp>
    </p:spTree>
    <p:extLst>
      <p:ext uri="{BB962C8B-B14F-4D97-AF65-F5344CB8AC3E}">
        <p14:creationId xmlns:p14="http://schemas.microsoft.com/office/powerpoint/2010/main" val="2138272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1C2C67-DF51-4902-B7BC-6F50B7E5AFBB}" type="slidenum">
              <a:rPr lang="en-US" altLang="en-US"/>
              <a:pPr>
                <a:defRPr/>
              </a:pPr>
              <a:t>‹#›</a:t>
            </a:fld>
            <a:endParaRPr lang="en-US" altLang="en-US"/>
          </a:p>
        </p:txBody>
      </p:sp>
    </p:spTree>
    <p:extLst>
      <p:ext uri="{BB962C8B-B14F-4D97-AF65-F5344CB8AC3E}">
        <p14:creationId xmlns:p14="http://schemas.microsoft.com/office/powerpoint/2010/main" val="4057486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A508E27-08BE-4D3D-98C9-1775B1E60D3D}" type="slidenum">
              <a:rPr lang="en-US" altLang="en-US"/>
              <a:pPr>
                <a:defRPr/>
              </a:pPr>
              <a:t>‹#›</a:t>
            </a:fld>
            <a:endParaRPr lang="en-US" altLang="en-US"/>
          </a:p>
        </p:txBody>
      </p:sp>
    </p:spTree>
    <p:extLst>
      <p:ext uri="{BB962C8B-B14F-4D97-AF65-F5344CB8AC3E}">
        <p14:creationId xmlns:p14="http://schemas.microsoft.com/office/powerpoint/2010/main" val="608350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34CA722-5063-4E8C-B2A2-8FCF2EA4A8FC}" type="slidenum">
              <a:rPr lang="en-US" altLang="en-US"/>
              <a:pPr>
                <a:defRPr/>
              </a:pPr>
              <a:t>‹#›</a:t>
            </a:fld>
            <a:endParaRPr lang="en-US" altLang="en-US"/>
          </a:p>
        </p:txBody>
      </p:sp>
    </p:spTree>
    <p:extLst>
      <p:ext uri="{BB962C8B-B14F-4D97-AF65-F5344CB8AC3E}">
        <p14:creationId xmlns:p14="http://schemas.microsoft.com/office/powerpoint/2010/main" val="880067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93E606D-E305-4C75-AA72-4FBE61B3DE1F}" type="slidenum">
              <a:rPr lang="en-US" altLang="en-US"/>
              <a:pPr>
                <a:defRPr/>
              </a:pPr>
              <a:t>‹#›</a:t>
            </a:fld>
            <a:endParaRPr lang="en-US" altLang="en-US"/>
          </a:p>
        </p:txBody>
      </p:sp>
    </p:spTree>
    <p:extLst>
      <p:ext uri="{BB962C8B-B14F-4D97-AF65-F5344CB8AC3E}">
        <p14:creationId xmlns:p14="http://schemas.microsoft.com/office/powerpoint/2010/main" val="4076143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6E1198-3EEC-4CD0-B91D-26BA92BE18AD}" type="slidenum">
              <a:rPr lang="en-US" altLang="en-US"/>
              <a:pPr>
                <a:defRPr/>
              </a:pPr>
              <a:t>‹#›</a:t>
            </a:fld>
            <a:endParaRPr lang="en-US" altLang="en-US"/>
          </a:p>
        </p:txBody>
      </p:sp>
    </p:spTree>
    <p:extLst>
      <p:ext uri="{BB962C8B-B14F-4D97-AF65-F5344CB8AC3E}">
        <p14:creationId xmlns:p14="http://schemas.microsoft.com/office/powerpoint/2010/main" val="3546460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720BD2-B364-4652-A8F8-EC69244D3232}" type="slidenum">
              <a:rPr lang="en-US" altLang="en-US"/>
              <a:pPr>
                <a:defRPr/>
              </a:pPr>
              <a:t>‹#›</a:t>
            </a:fld>
            <a:endParaRPr lang="en-US" altLang="en-US"/>
          </a:p>
        </p:txBody>
      </p:sp>
    </p:spTree>
    <p:extLst>
      <p:ext uri="{BB962C8B-B14F-4D97-AF65-F5344CB8AC3E}">
        <p14:creationId xmlns:p14="http://schemas.microsoft.com/office/powerpoint/2010/main" val="3712885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A58F268-98D3-44C2-A88A-BC4BF7CBD1E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8.png"/><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6.wmf"/><Relationship Id="rId5" Type="http://schemas.openxmlformats.org/officeDocument/2006/relationships/oleObject" Target="../embeddings/oleObject2.bin"/><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23.png"/><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1.wmf"/><Relationship Id="rId5" Type="http://schemas.openxmlformats.org/officeDocument/2006/relationships/oleObject" Target="../embeddings/oleObject4.bin"/><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8.wmf"/><Relationship Id="rId4" Type="http://schemas.openxmlformats.org/officeDocument/2006/relationships/oleObject" Target="../embeddings/oleObject6.bin"/></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1.wmf"/><Relationship Id="rId5" Type="http://schemas.openxmlformats.org/officeDocument/2006/relationships/oleObject" Target="../embeddings/oleObject7.bin"/><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4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1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8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82.png"/><Relationship Id="rId5" Type="http://schemas.openxmlformats.org/officeDocument/2006/relationships/oleObject" Target="../embeddings/oleObject8.bin"/><Relationship Id="rId4" Type="http://schemas.openxmlformats.org/officeDocument/2006/relationships/image" Target="../media/image81.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82.png"/><Relationship Id="rId4" Type="http://schemas.openxmlformats.org/officeDocument/2006/relationships/oleObject" Target="../embeddings/oleObject9.bin"/></Relationships>
</file>

<file path=ppt/slides/_rels/slide68.xml.rels><?xml version="1.0" encoding="UTF-8" standalone="yes"?>
<Relationships xmlns="http://schemas.openxmlformats.org/package/2006/relationships"><Relationship Id="rId3" Type="http://schemas.openxmlformats.org/officeDocument/2006/relationships/image" Target="../media/image83.jpeg"/><Relationship Id="rId7" Type="http://schemas.openxmlformats.org/officeDocument/2006/relationships/image" Target="../media/image8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s>
</file>

<file path=ppt/slides/_rels/slide69.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notesSlide" Target="../notesSlides/notesSlide7.xml"/><Relationship Id="rId7" Type="http://schemas.openxmlformats.org/officeDocument/2006/relationships/image" Target="../media/image86.jpe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85.jpeg"/><Relationship Id="rId5" Type="http://schemas.openxmlformats.org/officeDocument/2006/relationships/image" Target="../media/image84.jpeg"/><Relationship Id="rId10" Type="http://schemas.openxmlformats.org/officeDocument/2006/relationships/image" Target="../media/image82.png"/><Relationship Id="rId4" Type="http://schemas.openxmlformats.org/officeDocument/2006/relationships/image" Target="../media/image83.jpeg"/><Relationship Id="rId9" Type="http://schemas.openxmlformats.org/officeDocument/2006/relationships/oleObject" Target="../embeddings/oleObject10.bin"/></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82.png"/><Relationship Id="rId5" Type="http://schemas.openxmlformats.org/officeDocument/2006/relationships/oleObject" Target="../embeddings/oleObject11.bin"/><Relationship Id="rId4" Type="http://schemas.openxmlformats.org/officeDocument/2006/relationships/image" Target="../media/image88.jpeg"/></Relationships>
</file>

<file path=ppt/slides/_rels/slide72.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82.png"/><Relationship Id="rId5" Type="http://schemas.openxmlformats.org/officeDocument/2006/relationships/oleObject" Target="../embeddings/oleObject12.bin"/><Relationship Id="rId4" Type="http://schemas.openxmlformats.org/officeDocument/2006/relationships/image" Target="../media/image89.jpeg"/></Relationships>
</file>

<file path=ppt/slides/_rels/slide74.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82.png"/><Relationship Id="rId5" Type="http://schemas.openxmlformats.org/officeDocument/2006/relationships/oleObject" Target="../embeddings/oleObject13.bin"/><Relationship Id="rId4" Type="http://schemas.openxmlformats.org/officeDocument/2006/relationships/image" Target="../media/image90.jpe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42913" y="231775"/>
            <a:ext cx="8229600" cy="949325"/>
          </a:xfrm>
        </p:spPr>
        <p:txBody>
          <a:bodyPr/>
          <a:lstStyle/>
          <a:p>
            <a:pPr eaLnBrk="1" hangingPunct="1">
              <a:defRPr/>
            </a:pPr>
            <a:r>
              <a:rPr lang="en-US" b="1">
                <a:solidFill>
                  <a:srgbClr val="316598"/>
                </a:solidFill>
              </a:rPr>
              <a:t>Chapter 30. </a:t>
            </a:r>
            <a:r>
              <a:rPr lang="en-US" b="1" dirty="0">
                <a:solidFill>
                  <a:srgbClr val="316598"/>
                </a:solidFill>
              </a:rPr>
              <a:t>Current and Resistance</a:t>
            </a:r>
            <a:endParaRPr lang="en-US" b="1" dirty="0">
              <a:effectLst>
                <a:outerShdw blurRad="38100" dist="38100" dir="2700000" algn="tl">
                  <a:srgbClr val="C0C0C0"/>
                </a:outerShdw>
              </a:effectLst>
            </a:endParaRPr>
          </a:p>
        </p:txBody>
      </p:sp>
      <p:sp>
        <p:nvSpPr>
          <p:cNvPr id="3075" name="Text Box 3"/>
          <p:cNvSpPr txBox="1">
            <a:spLocks noChangeArrowheads="1"/>
          </p:cNvSpPr>
          <p:nvPr/>
        </p:nvSpPr>
        <p:spPr bwMode="auto">
          <a:xfrm>
            <a:off x="304800" y="1371600"/>
            <a:ext cx="4343400" cy="513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800" b="1">
                <a:latin typeface="Times New Roman" panose="02020603050405020304" pitchFamily="18" charset="0"/>
              </a:rPr>
              <a:t>Chapter Goals: </a:t>
            </a:r>
          </a:p>
          <a:p>
            <a:pPr eaLnBrk="1" hangingPunct="1">
              <a:buFontTx/>
              <a:buNone/>
            </a:pPr>
            <a:r>
              <a:rPr lang="en-US" altLang="en-US" sz="2800">
                <a:latin typeface="Times New Roman" panose="02020603050405020304" pitchFamily="18" charset="0"/>
              </a:rPr>
              <a:t>To learn how and why charges moves through a wire.</a:t>
            </a:r>
          </a:p>
          <a:p>
            <a:pPr eaLnBrk="1" hangingPunct="1">
              <a:buFontTx/>
              <a:buNone/>
            </a:pPr>
            <a:r>
              <a:rPr lang="en-US" altLang="en-US" sz="2800">
                <a:latin typeface="Times New Roman" panose="02020603050405020304" pitchFamily="18" charset="0"/>
              </a:rPr>
              <a:t>To define “Current”.</a:t>
            </a:r>
          </a:p>
          <a:p>
            <a:pPr eaLnBrk="1" hangingPunct="1">
              <a:buFontTx/>
              <a:buNone/>
            </a:pPr>
            <a:r>
              <a:rPr lang="en-US" altLang="en-US" sz="2800">
                <a:latin typeface="Times New Roman" panose="02020603050405020304" pitchFamily="18" charset="0"/>
              </a:rPr>
              <a:t>To understand Ohm’s Law</a:t>
            </a:r>
          </a:p>
          <a:p>
            <a:pPr eaLnBrk="1" hangingPunct="1">
              <a:buFontTx/>
              <a:buNone/>
            </a:pPr>
            <a:r>
              <a:rPr lang="en-US" altLang="en-US" sz="2800">
                <a:latin typeface="Times New Roman" panose="02020603050405020304" pitchFamily="18" charset="0"/>
              </a:rPr>
              <a:t>Discuss the differences and similarities between conductors, semi-conductors, super conductors.</a:t>
            </a:r>
          </a:p>
        </p:txBody>
      </p:sp>
      <p:pic>
        <p:nvPicPr>
          <p:cNvPr id="3076" name="Picture 4" descr="graphic photo_p9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524000"/>
            <a:ext cx="335280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98D047C4-1438-44AD-B22C-57D10851B82B}" type="slidenum">
              <a:rPr lang="en-US" altLang="en-US" sz="1400"/>
              <a:pPr algn="r" eaLnBrk="1" hangingPunct="1">
                <a:spcBef>
                  <a:spcPct val="0"/>
                </a:spcBef>
                <a:buFontTx/>
                <a:buNone/>
              </a:pPr>
              <a:t>10</a:t>
            </a:fld>
            <a:endParaRPr lang="en-US" altLang="en-US" sz="1400"/>
          </a:p>
        </p:txBody>
      </p:sp>
      <p:sp>
        <p:nvSpPr>
          <p:cNvPr id="12291" name="Rectangle 4"/>
          <p:cNvSpPr>
            <a:spLocks noGrp="1" noChangeArrowheads="1"/>
          </p:cNvSpPr>
          <p:nvPr>
            <p:ph type="title" idx="4294967295"/>
          </p:nvPr>
        </p:nvSpPr>
        <p:spPr/>
        <p:txBody>
          <a:bodyPr/>
          <a:lstStyle/>
          <a:p>
            <a:pPr eaLnBrk="1" hangingPunct="1"/>
            <a:r>
              <a:rPr lang="en-US" altLang="en-US"/>
              <a:t>A Model of Conduction (2)</a:t>
            </a:r>
          </a:p>
        </p:txBody>
      </p:sp>
      <p:pic>
        <p:nvPicPr>
          <p:cNvPr id="12292" name="Picture 5" descr="28_17_01"/>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381000" y="1466850"/>
            <a:ext cx="3343275"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28_17_02"/>
          <p:cNvPicPr>
            <a:picLocks noChangeAspect="1" noChangeArrowheads="1"/>
          </p:cNvPicPr>
          <p:nvPr/>
        </p:nvPicPr>
        <p:blipFill>
          <a:blip r:embed="rId4">
            <a:lum bright="-20000" contrast="40000"/>
            <a:extLst>
              <a:ext uri="{28A0092B-C50C-407E-A947-70E740481C1C}">
                <a14:useLocalDpi xmlns:a14="http://schemas.microsoft.com/office/drawing/2010/main" val="0"/>
              </a:ext>
            </a:extLst>
          </a:blip>
          <a:srcRect/>
          <a:stretch>
            <a:fillRect/>
          </a:stretch>
        </p:blipFill>
        <p:spPr bwMode="auto">
          <a:xfrm>
            <a:off x="5160963" y="1447800"/>
            <a:ext cx="3373437"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294" name="Object 7"/>
          <p:cNvGraphicFramePr>
            <a:graphicFrameLocks noChangeAspect="1"/>
          </p:cNvGraphicFramePr>
          <p:nvPr/>
        </p:nvGraphicFramePr>
        <p:xfrm>
          <a:off x="1981200" y="4343400"/>
          <a:ext cx="4267200" cy="765175"/>
        </p:xfrm>
        <a:graphic>
          <a:graphicData uri="http://schemas.openxmlformats.org/presentationml/2006/ole">
            <mc:AlternateContent xmlns:mc="http://schemas.openxmlformats.org/markup-compatibility/2006">
              <mc:Choice xmlns:v="urn:schemas-microsoft-com:vml" Requires="v">
                <p:oleObj spid="_x0000_s12296" name="Equation" r:id="rId5" imgW="2197100" imgH="393700" progId="Equation.DSMT4">
                  <p:embed/>
                </p:oleObj>
              </mc:Choice>
              <mc:Fallback>
                <p:oleObj name="Equation" r:id="rId5" imgW="2197100" imgH="3937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4343400"/>
                        <a:ext cx="426720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5" name="Object 8"/>
          <p:cNvGraphicFramePr>
            <a:graphicFrameLocks noChangeAspect="1"/>
          </p:cNvGraphicFramePr>
          <p:nvPr/>
        </p:nvGraphicFramePr>
        <p:xfrm>
          <a:off x="2971800" y="5334000"/>
          <a:ext cx="2209800" cy="744538"/>
        </p:xfrm>
        <a:graphic>
          <a:graphicData uri="http://schemas.openxmlformats.org/presentationml/2006/ole">
            <mc:AlternateContent xmlns:mc="http://schemas.openxmlformats.org/markup-compatibility/2006">
              <mc:Choice xmlns:v="urn:schemas-microsoft-com:vml" Requires="v">
                <p:oleObj spid="_x0000_s12297" name="Equation" r:id="rId7" imgW="1167893" imgH="393529" progId="Equation.DSMT4">
                  <p:embed/>
                </p:oleObj>
              </mc:Choice>
              <mc:Fallback>
                <p:oleObj name="Equation" r:id="rId7" imgW="1167893" imgH="393529"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5334000"/>
                        <a:ext cx="2209800" cy="744538"/>
                      </a:xfrm>
                      <a:prstGeom prst="rect">
                        <a:avLst/>
                      </a:prstGeom>
                      <a:noFill/>
                      <a:ln w="3810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7D6E635B-94C2-4C93-9728-474D5AB3D4DA}" type="slidenum">
              <a:rPr lang="en-US" altLang="en-US" sz="1400"/>
              <a:pPr algn="r" eaLnBrk="1" hangingPunct="1">
                <a:spcBef>
                  <a:spcPct val="0"/>
                </a:spcBef>
                <a:buFontTx/>
                <a:buNone/>
              </a:pPr>
              <a:t>11</a:t>
            </a:fld>
            <a:endParaRPr lang="en-US" altLang="en-US" sz="1400"/>
          </a:p>
        </p:txBody>
      </p:sp>
      <p:sp>
        <p:nvSpPr>
          <p:cNvPr id="13315" name="Rectangle 2"/>
          <p:cNvSpPr>
            <a:spLocks noGrp="1" noChangeArrowheads="1"/>
          </p:cNvSpPr>
          <p:nvPr>
            <p:ph type="title" idx="4294967295"/>
          </p:nvPr>
        </p:nvSpPr>
        <p:spPr/>
        <p:txBody>
          <a:bodyPr/>
          <a:lstStyle/>
          <a:p>
            <a:pPr eaLnBrk="1" hangingPunct="1"/>
            <a:r>
              <a:rPr lang="en-US" altLang="en-US"/>
              <a:t>Current and Electrons</a:t>
            </a:r>
          </a:p>
        </p:txBody>
      </p:sp>
      <p:pic>
        <p:nvPicPr>
          <p:cNvPr id="13316" name="Picture 4" descr="28_21"/>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2057400" y="1371600"/>
            <a:ext cx="5715000" cy="443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070EFA7D-8A26-4756-A61F-434E168247CC}" type="slidenum">
              <a:rPr lang="en-US" altLang="en-US" sz="1400"/>
              <a:pPr algn="r" eaLnBrk="1" hangingPunct="1">
                <a:spcBef>
                  <a:spcPct val="0"/>
                </a:spcBef>
                <a:buFontTx/>
                <a:buNone/>
              </a:pPr>
              <a:t>12</a:t>
            </a:fld>
            <a:endParaRPr lang="en-US" altLang="en-US" sz="1400"/>
          </a:p>
        </p:txBody>
      </p:sp>
      <p:sp>
        <p:nvSpPr>
          <p:cNvPr id="14339" name="Rectangle 4"/>
          <p:cNvSpPr>
            <a:spLocks noGrp="1" noChangeArrowheads="1"/>
          </p:cNvSpPr>
          <p:nvPr>
            <p:ph type="title" idx="4294967295"/>
          </p:nvPr>
        </p:nvSpPr>
        <p:spPr/>
        <p:txBody>
          <a:bodyPr/>
          <a:lstStyle/>
          <a:p>
            <a:pPr eaLnBrk="1" hangingPunct="1"/>
            <a:r>
              <a:rPr lang="en-US" altLang="en-US"/>
              <a:t>Kirchhoff’s Junction Law</a:t>
            </a:r>
          </a:p>
        </p:txBody>
      </p:sp>
      <p:pic>
        <p:nvPicPr>
          <p:cNvPr id="14340" name="Picture 5" descr="28_22_02"/>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5791200" y="1600200"/>
            <a:ext cx="28225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descr="28_22_01"/>
          <p:cNvPicPr>
            <a:picLocks noChangeAspect="1" noChangeArrowheads="1"/>
          </p:cNvPicPr>
          <p:nvPr/>
        </p:nvPicPr>
        <p:blipFill>
          <a:blip r:embed="rId4">
            <a:lum bright="-20000" contrast="40000"/>
            <a:extLst>
              <a:ext uri="{28A0092B-C50C-407E-A947-70E740481C1C}">
                <a14:useLocalDpi xmlns:a14="http://schemas.microsoft.com/office/drawing/2010/main" val="0"/>
              </a:ext>
            </a:extLst>
          </a:blip>
          <a:srcRect/>
          <a:stretch>
            <a:fillRect/>
          </a:stretch>
        </p:blipFill>
        <p:spPr bwMode="auto">
          <a:xfrm>
            <a:off x="457200" y="1905000"/>
            <a:ext cx="28194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342" name="Object 7"/>
          <p:cNvGraphicFramePr>
            <a:graphicFrameLocks noChangeAspect="1"/>
          </p:cNvGraphicFramePr>
          <p:nvPr/>
        </p:nvGraphicFramePr>
        <p:xfrm>
          <a:off x="3505200" y="2286000"/>
          <a:ext cx="2144713" cy="622300"/>
        </p:xfrm>
        <a:graphic>
          <a:graphicData uri="http://schemas.openxmlformats.org/presentationml/2006/ole">
            <mc:AlternateContent xmlns:mc="http://schemas.openxmlformats.org/markup-compatibility/2006">
              <mc:Choice xmlns:v="urn:schemas-microsoft-com:vml" Requires="v">
                <p:oleObj spid="_x0000_s14344" name="Equation" r:id="rId5" imgW="875920" imgH="253890" progId="Equation.DSMT4">
                  <p:embed/>
                </p:oleObj>
              </mc:Choice>
              <mc:Fallback>
                <p:oleObj name="Equation" r:id="rId5" imgW="875920" imgH="25389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2286000"/>
                        <a:ext cx="2144713"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3" name="Object 8"/>
          <p:cNvGraphicFramePr>
            <a:graphicFrameLocks noChangeAspect="1"/>
          </p:cNvGraphicFramePr>
          <p:nvPr/>
        </p:nvGraphicFramePr>
        <p:xfrm>
          <a:off x="755650" y="5257800"/>
          <a:ext cx="7778750" cy="754063"/>
        </p:xfrm>
        <a:graphic>
          <a:graphicData uri="http://schemas.openxmlformats.org/presentationml/2006/ole">
            <mc:AlternateContent xmlns:mc="http://schemas.openxmlformats.org/markup-compatibility/2006">
              <mc:Choice xmlns:v="urn:schemas-microsoft-com:vml" Requires="v">
                <p:oleObj spid="_x0000_s14345" name="Equation" r:id="rId7" imgW="3543300" imgH="342900" progId="Equation.DSMT4">
                  <p:embed/>
                </p:oleObj>
              </mc:Choice>
              <mc:Fallback>
                <p:oleObj name="Equation" r:id="rId7" imgW="3543300" imgH="34290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650" y="5257800"/>
                        <a:ext cx="7778750" cy="754063"/>
                      </a:xfrm>
                      <a:prstGeom prst="rect">
                        <a:avLst/>
                      </a:prstGeom>
                      <a:noFill/>
                      <a:ln w="3810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2"/>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January 24, 2007</a:t>
            </a:r>
          </a:p>
        </p:txBody>
      </p:sp>
      <p:sp>
        <p:nvSpPr>
          <p:cNvPr id="15363"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39FED1B0-CA2D-4370-8943-E3DD264C8E24}" type="slidenum">
              <a:rPr lang="en-US" altLang="en-US" sz="1400"/>
              <a:pPr algn="r" eaLnBrk="1" hangingPunct="1">
                <a:spcBef>
                  <a:spcPct val="0"/>
                </a:spcBef>
                <a:buFontTx/>
                <a:buNone/>
              </a:pPr>
              <a:t>13</a:t>
            </a:fld>
            <a:endParaRPr lang="en-US" altLang="en-US" sz="1400"/>
          </a:p>
        </p:txBody>
      </p:sp>
      <p:sp>
        <p:nvSpPr>
          <p:cNvPr id="15364" name="Rectangle 4"/>
          <p:cNvSpPr>
            <a:spLocks noGrp="1" noChangeArrowheads="1"/>
          </p:cNvSpPr>
          <p:nvPr>
            <p:ph type="title" idx="4294967295"/>
          </p:nvPr>
        </p:nvSpPr>
        <p:spPr/>
        <p:txBody>
          <a:bodyPr/>
          <a:lstStyle/>
          <a:p>
            <a:pPr eaLnBrk="1" hangingPunct="1"/>
            <a:r>
              <a:rPr lang="en-US" altLang="en-US">
                <a:solidFill>
                  <a:srgbClr val="CC00CC"/>
                </a:solidFill>
              </a:rPr>
              <a:t>Quick Question 3</a:t>
            </a:r>
          </a:p>
        </p:txBody>
      </p:sp>
      <p:pic>
        <p:nvPicPr>
          <p:cNvPr id="15365" name="Picture 5" descr="28_stt4"/>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2895600" y="1143000"/>
            <a:ext cx="37338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Box 6"/>
          <p:cNvSpPr txBox="1">
            <a:spLocks noChangeArrowheads="1"/>
          </p:cNvSpPr>
          <p:nvPr/>
        </p:nvSpPr>
        <p:spPr bwMode="auto">
          <a:xfrm>
            <a:off x="1219200" y="5576888"/>
            <a:ext cx="65643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rPr>
              <a:t>(a) 0 A     (b) 1 A in     (c) 1 A out     (d) 2 A in     (e)  2 A out</a:t>
            </a:r>
          </a:p>
        </p:txBody>
      </p:sp>
      <p:sp>
        <p:nvSpPr>
          <p:cNvPr id="15367" name="Text Box 7"/>
          <p:cNvSpPr txBox="1">
            <a:spLocks noChangeArrowheads="1"/>
          </p:cNvSpPr>
          <p:nvPr/>
        </p:nvSpPr>
        <p:spPr bwMode="auto">
          <a:xfrm>
            <a:off x="2393950" y="5195888"/>
            <a:ext cx="4540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rPr>
              <a:t>What is the current at the bottom wire?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January 24, 2007</a:t>
            </a:r>
          </a:p>
        </p:txBody>
      </p:sp>
      <p:sp>
        <p:nvSpPr>
          <p:cNvPr id="16387" name="Slide Number Placeholder 3"/>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15693855-4488-4F33-A683-831F12F86A35}" type="slidenum">
              <a:rPr lang="en-US" altLang="en-US" sz="1400"/>
              <a:pPr algn="r" eaLnBrk="1" hangingPunct="1">
                <a:spcBef>
                  <a:spcPct val="0"/>
                </a:spcBef>
                <a:buFontTx/>
                <a:buNone/>
              </a:pPr>
              <a:t>14</a:t>
            </a:fld>
            <a:endParaRPr lang="en-US" altLang="en-US" sz="1400"/>
          </a:p>
        </p:txBody>
      </p:sp>
      <p:sp>
        <p:nvSpPr>
          <p:cNvPr id="16388" name="Oval 2"/>
          <p:cNvSpPr>
            <a:spLocks noChangeArrowheads="1"/>
          </p:cNvSpPr>
          <p:nvPr/>
        </p:nvSpPr>
        <p:spPr bwMode="auto">
          <a:xfrm>
            <a:off x="2133600" y="2209800"/>
            <a:ext cx="2362200" cy="2286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6389" name="Oval 3"/>
          <p:cNvSpPr>
            <a:spLocks noChangeArrowheads="1"/>
          </p:cNvSpPr>
          <p:nvPr/>
        </p:nvSpPr>
        <p:spPr bwMode="auto">
          <a:xfrm>
            <a:off x="1600200" y="1752600"/>
            <a:ext cx="3429000" cy="3124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6390" name="Oval 4"/>
          <p:cNvSpPr>
            <a:spLocks noChangeArrowheads="1"/>
          </p:cNvSpPr>
          <p:nvPr/>
        </p:nvSpPr>
        <p:spPr bwMode="auto">
          <a:xfrm>
            <a:off x="1143000" y="1295400"/>
            <a:ext cx="4343400" cy="4038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6391" name="Oval 5"/>
          <p:cNvSpPr>
            <a:spLocks noChangeArrowheads="1"/>
          </p:cNvSpPr>
          <p:nvPr/>
        </p:nvSpPr>
        <p:spPr bwMode="auto">
          <a:xfrm>
            <a:off x="762000" y="914400"/>
            <a:ext cx="5410200" cy="4800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6392" name="Oval 6"/>
          <p:cNvSpPr>
            <a:spLocks noChangeArrowheads="1"/>
          </p:cNvSpPr>
          <p:nvPr/>
        </p:nvSpPr>
        <p:spPr bwMode="auto">
          <a:xfrm>
            <a:off x="381000" y="609600"/>
            <a:ext cx="6324600" cy="5486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6393" name="Oval 7"/>
          <p:cNvSpPr>
            <a:spLocks noChangeArrowheads="1"/>
          </p:cNvSpPr>
          <p:nvPr/>
        </p:nvSpPr>
        <p:spPr bwMode="auto">
          <a:xfrm>
            <a:off x="0" y="304800"/>
            <a:ext cx="7315200" cy="6172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6394" name="Oval 8"/>
          <p:cNvSpPr>
            <a:spLocks noChangeArrowheads="1"/>
          </p:cNvSpPr>
          <p:nvPr/>
        </p:nvSpPr>
        <p:spPr bwMode="auto">
          <a:xfrm>
            <a:off x="-457200" y="0"/>
            <a:ext cx="8229600" cy="6858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grpSp>
        <p:nvGrpSpPr>
          <p:cNvPr id="16395" name="Group 9"/>
          <p:cNvGrpSpPr>
            <a:grpSpLocks/>
          </p:cNvGrpSpPr>
          <p:nvPr/>
        </p:nvGrpSpPr>
        <p:grpSpPr bwMode="auto">
          <a:xfrm>
            <a:off x="2971800" y="2895600"/>
            <a:ext cx="685800" cy="762000"/>
            <a:chOff x="1776" y="1152"/>
            <a:chExt cx="1776" cy="1824"/>
          </a:xfrm>
        </p:grpSpPr>
        <p:sp>
          <p:nvSpPr>
            <p:cNvPr id="16427" name="Oval 10"/>
            <p:cNvSpPr>
              <a:spLocks noChangeArrowheads="1"/>
            </p:cNvSpPr>
            <p:nvPr/>
          </p:nvSpPr>
          <p:spPr bwMode="auto">
            <a:xfrm>
              <a:off x="2976" y="2112"/>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6428" name="Oval 11"/>
            <p:cNvSpPr>
              <a:spLocks noChangeArrowheads="1"/>
            </p:cNvSpPr>
            <p:nvPr/>
          </p:nvSpPr>
          <p:spPr bwMode="auto">
            <a:xfrm>
              <a:off x="2400" y="2448"/>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6429" name="Oval 12"/>
            <p:cNvSpPr>
              <a:spLocks noChangeArrowheads="1"/>
            </p:cNvSpPr>
            <p:nvPr/>
          </p:nvSpPr>
          <p:spPr bwMode="auto">
            <a:xfrm>
              <a:off x="2880" y="2208"/>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6430" name="Oval 13"/>
            <p:cNvSpPr>
              <a:spLocks noChangeArrowheads="1"/>
            </p:cNvSpPr>
            <p:nvPr/>
          </p:nvSpPr>
          <p:spPr bwMode="auto">
            <a:xfrm>
              <a:off x="2160" y="1200"/>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6431" name="Oval 14"/>
            <p:cNvSpPr>
              <a:spLocks noChangeArrowheads="1"/>
            </p:cNvSpPr>
            <p:nvPr/>
          </p:nvSpPr>
          <p:spPr bwMode="auto">
            <a:xfrm>
              <a:off x="2976" y="1824"/>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6432" name="Oval 15"/>
            <p:cNvSpPr>
              <a:spLocks noChangeArrowheads="1"/>
            </p:cNvSpPr>
            <p:nvPr/>
          </p:nvSpPr>
          <p:spPr bwMode="auto">
            <a:xfrm>
              <a:off x="1776" y="2112"/>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6433" name="Oval 16"/>
            <p:cNvSpPr>
              <a:spLocks noChangeArrowheads="1"/>
            </p:cNvSpPr>
            <p:nvPr/>
          </p:nvSpPr>
          <p:spPr bwMode="auto">
            <a:xfrm>
              <a:off x="1920" y="1488"/>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6434" name="Oval 17"/>
            <p:cNvSpPr>
              <a:spLocks noChangeArrowheads="1"/>
            </p:cNvSpPr>
            <p:nvPr/>
          </p:nvSpPr>
          <p:spPr bwMode="auto">
            <a:xfrm>
              <a:off x="1824" y="1680"/>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6435" name="Oval 18"/>
            <p:cNvSpPr>
              <a:spLocks noChangeArrowheads="1"/>
            </p:cNvSpPr>
            <p:nvPr/>
          </p:nvSpPr>
          <p:spPr bwMode="auto">
            <a:xfrm>
              <a:off x="2112" y="1824"/>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6436" name="Oval 19"/>
            <p:cNvSpPr>
              <a:spLocks noChangeArrowheads="1"/>
            </p:cNvSpPr>
            <p:nvPr/>
          </p:nvSpPr>
          <p:spPr bwMode="auto">
            <a:xfrm>
              <a:off x="2304" y="1584"/>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6437" name="Oval 20"/>
            <p:cNvSpPr>
              <a:spLocks noChangeArrowheads="1"/>
            </p:cNvSpPr>
            <p:nvPr/>
          </p:nvSpPr>
          <p:spPr bwMode="auto">
            <a:xfrm>
              <a:off x="2592" y="1824"/>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6438" name="Oval 21"/>
            <p:cNvSpPr>
              <a:spLocks noChangeArrowheads="1"/>
            </p:cNvSpPr>
            <p:nvPr/>
          </p:nvSpPr>
          <p:spPr bwMode="auto">
            <a:xfrm>
              <a:off x="2832" y="1680"/>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6439" name="Oval 22"/>
            <p:cNvSpPr>
              <a:spLocks noChangeArrowheads="1"/>
            </p:cNvSpPr>
            <p:nvPr/>
          </p:nvSpPr>
          <p:spPr bwMode="auto">
            <a:xfrm>
              <a:off x="2688" y="2448"/>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6440" name="Oval 23"/>
            <p:cNvSpPr>
              <a:spLocks noChangeArrowheads="1"/>
            </p:cNvSpPr>
            <p:nvPr/>
          </p:nvSpPr>
          <p:spPr bwMode="auto">
            <a:xfrm>
              <a:off x="2640" y="2112"/>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6441" name="Oval 24"/>
            <p:cNvSpPr>
              <a:spLocks noChangeArrowheads="1"/>
            </p:cNvSpPr>
            <p:nvPr/>
          </p:nvSpPr>
          <p:spPr bwMode="auto">
            <a:xfrm>
              <a:off x="2400" y="2112"/>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6442" name="Oval 25"/>
            <p:cNvSpPr>
              <a:spLocks noChangeArrowheads="1"/>
            </p:cNvSpPr>
            <p:nvPr/>
          </p:nvSpPr>
          <p:spPr bwMode="auto">
            <a:xfrm>
              <a:off x="2160" y="2256"/>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6443" name="Oval 26"/>
            <p:cNvSpPr>
              <a:spLocks noChangeArrowheads="1"/>
            </p:cNvSpPr>
            <p:nvPr/>
          </p:nvSpPr>
          <p:spPr bwMode="auto">
            <a:xfrm>
              <a:off x="2592" y="1152"/>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6444" name="Oval 27"/>
            <p:cNvSpPr>
              <a:spLocks noChangeArrowheads="1"/>
            </p:cNvSpPr>
            <p:nvPr/>
          </p:nvSpPr>
          <p:spPr bwMode="auto">
            <a:xfrm>
              <a:off x="2784" y="1344"/>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6445" name="Oval 28"/>
            <p:cNvSpPr>
              <a:spLocks noChangeArrowheads="1"/>
            </p:cNvSpPr>
            <p:nvPr/>
          </p:nvSpPr>
          <p:spPr bwMode="auto">
            <a:xfrm>
              <a:off x="2016" y="2352"/>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grpSp>
      <p:sp>
        <p:nvSpPr>
          <p:cNvPr id="16396" name="Text Box 29"/>
          <p:cNvSpPr txBox="1">
            <a:spLocks noChangeArrowheads="1"/>
          </p:cNvSpPr>
          <p:nvPr/>
        </p:nvSpPr>
        <p:spPr bwMode="auto">
          <a:xfrm>
            <a:off x="2971800" y="2971800"/>
            <a:ext cx="838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a:solidFill>
                  <a:schemeClr val="bg1"/>
                </a:solidFill>
                <a:latin typeface="Impact" panose="020B0806030902050204" pitchFamily="34" charset="0"/>
              </a:rPr>
              <a:t>Cu</a:t>
            </a:r>
            <a:endParaRPr lang="en-US" altLang="en-US" sz="2800">
              <a:latin typeface="Impact" panose="020B0806030902050204" pitchFamily="34" charset="0"/>
            </a:endParaRPr>
          </a:p>
        </p:txBody>
      </p:sp>
      <p:sp>
        <p:nvSpPr>
          <p:cNvPr id="16397" name="Oval 30"/>
          <p:cNvSpPr>
            <a:spLocks noChangeArrowheads="1"/>
          </p:cNvSpPr>
          <p:nvPr/>
        </p:nvSpPr>
        <p:spPr bwMode="auto">
          <a:xfrm>
            <a:off x="3200400" y="44196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6398" name="Oval 31"/>
          <p:cNvSpPr>
            <a:spLocks noChangeArrowheads="1"/>
          </p:cNvSpPr>
          <p:nvPr/>
        </p:nvSpPr>
        <p:spPr bwMode="auto">
          <a:xfrm>
            <a:off x="3200400" y="16764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6399" name="Oval 32"/>
          <p:cNvSpPr>
            <a:spLocks noChangeArrowheads="1"/>
          </p:cNvSpPr>
          <p:nvPr/>
        </p:nvSpPr>
        <p:spPr bwMode="auto">
          <a:xfrm>
            <a:off x="3505200" y="52578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a:latin typeface="Impact" panose="020B0806030902050204" pitchFamily="34" charset="0"/>
            </a:endParaRPr>
          </a:p>
        </p:txBody>
      </p:sp>
      <p:sp>
        <p:nvSpPr>
          <p:cNvPr id="16400" name="Oval 33"/>
          <p:cNvSpPr>
            <a:spLocks noChangeArrowheads="1"/>
          </p:cNvSpPr>
          <p:nvPr/>
        </p:nvSpPr>
        <p:spPr bwMode="auto">
          <a:xfrm>
            <a:off x="5257800" y="38100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6401" name="Oval 34"/>
          <p:cNvSpPr>
            <a:spLocks noChangeArrowheads="1"/>
          </p:cNvSpPr>
          <p:nvPr/>
        </p:nvSpPr>
        <p:spPr bwMode="auto">
          <a:xfrm>
            <a:off x="3962400" y="13716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6402" name="Oval 35"/>
          <p:cNvSpPr>
            <a:spLocks noChangeArrowheads="1"/>
          </p:cNvSpPr>
          <p:nvPr/>
        </p:nvSpPr>
        <p:spPr bwMode="auto">
          <a:xfrm>
            <a:off x="2209800" y="14478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6403" name="Oval 36"/>
          <p:cNvSpPr>
            <a:spLocks noChangeArrowheads="1"/>
          </p:cNvSpPr>
          <p:nvPr/>
        </p:nvSpPr>
        <p:spPr bwMode="auto">
          <a:xfrm>
            <a:off x="1066800" y="32004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6404" name="Oval 37"/>
          <p:cNvSpPr>
            <a:spLocks noChangeArrowheads="1"/>
          </p:cNvSpPr>
          <p:nvPr/>
        </p:nvSpPr>
        <p:spPr bwMode="auto">
          <a:xfrm>
            <a:off x="1905000" y="48006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6405" name="Oval 38"/>
          <p:cNvSpPr>
            <a:spLocks noChangeArrowheads="1"/>
          </p:cNvSpPr>
          <p:nvPr/>
        </p:nvSpPr>
        <p:spPr bwMode="auto">
          <a:xfrm>
            <a:off x="3200400" y="47244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6406" name="Oval 39"/>
          <p:cNvSpPr>
            <a:spLocks noChangeArrowheads="1"/>
          </p:cNvSpPr>
          <p:nvPr/>
        </p:nvSpPr>
        <p:spPr bwMode="auto">
          <a:xfrm>
            <a:off x="3200400" y="21336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6407" name="Oval 40"/>
          <p:cNvSpPr>
            <a:spLocks noChangeArrowheads="1"/>
          </p:cNvSpPr>
          <p:nvPr/>
        </p:nvSpPr>
        <p:spPr bwMode="auto">
          <a:xfrm>
            <a:off x="3200400" y="56388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6408" name="Oval 41"/>
          <p:cNvSpPr>
            <a:spLocks noChangeArrowheads="1"/>
          </p:cNvSpPr>
          <p:nvPr/>
        </p:nvSpPr>
        <p:spPr bwMode="auto">
          <a:xfrm>
            <a:off x="3200400" y="8382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6409" name="Oval 42"/>
          <p:cNvSpPr>
            <a:spLocks noChangeArrowheads="1"/>
          </p:cNvSpPr>
          <p:nvPr/>
        </p:nvSpPr>
        <p:spPr bwMode="auto">
          <a:xfrm>
            <a:off x="6553200" y="38862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6410" name="Oval 43"/>
          <p:cNvSpPr>
            <a:spLocks noChangeArrowheads="1"/>
          </p:cNvSpPr>
          <p:nvPr/>
        </p:nvSpPr>
        <p:spPr bwMode="auto">
          <a:xfrm>
            <a:off x="4267200" y="6096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6411" name="Oval 44"/>
          <p:cNvSpPr>
            <a:spLocks noChangeArrowheads="1"/>
          </p:cNvSpPr>
          <p:nvPr/>
        </p:nvSpPr>
        <p:spPr bwMode="auto">
          <a:xfrm>
            <a:off x="1676400" y="9906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6412" name="Oval 45"/>
          <p:cNvSpPr>
            <a:spLocks noChangeArrowheads="1"/>
          </p:cNvSpPr>
          <p:nvPr/>
        </p:nvSpPr>
        <p:spPr bwMode="auto">
          <a:xfrm>
            <a:off x="304800" y="32004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6413" name="Oval 46"/>
          <p:cNvSpPr>
            <a:spLocks noChangeArrowheads="1"/>
          </p:cNvSpPr>
          <p:nvPr/>
        </p:nvSpPr>
        <p:spPr bwMode="auto">
          <a:xfrm>
            <a:off x="1447800" y="53340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6414" name="Oval 47"/>
          <p:cNvSpPr>
            <a:spLocks noChangeArrowheads="1"/>
          </p:cNvSpPr>
          <p:nvPr/>
        </p:nvSpPr>
        <p:spPr bwMode="auto">
          <a:xfrm>
            <a:off x="3581400" y="60198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a:latin typeface="Impact" panose="020B0806030902050204" pitchFamily="34" charset="0"/>
            </a:endParaRPr>
          </a:p>
        </p:txBody>
      </p:sp>
      <p:sp>
        <p:nvSpPr>
          <p:cNvPr id="16415" name="Oval 48"/>
          <p:cNvSpPr>
            <a:spLocks noChangeArrowheads="1"/>
          </p:cNvSpPr>
          <p:nvPr/>
        </p:nvSpPr>
        <p:spPr bwMode="auto">
          <a:xfrm>
            <a:off x="3200400" y="64008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6416" name="Oval 49"/>
          <p:cNvSpPr>
            <a:spLocks noChangeArrowheads="1"/>
          </p:cNvSpPr>
          <p:nvPr/>
        </p:nvSpPr>
        <p:spPr bwMode="auto">
          <a:xfrm>
            <a:off x="3200400" y="2286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6417" name="Oval 50"/>
          <p:cNvSpPr>
            <a:spLocks noChangeArrowheads="1"/>
          </p:cNvSpPr>
          <p:nvPr/>
        </p:nvSpPr>
        <p:spPr bwMode="auto">
          <a:xfrm>
            <a:off x="3657600" y="67818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a:latin typeface="Impact" panose="020B0806030902050204" pitchFamily="34" charset="0"/>
            </a:endParaRPr>
          </a:p>
        </p:txBody>
      </p:sp>
      <p:sp>
        <p:nvSpPr>
          <p:cNvPr id="16418" name="Oval 51"/>
          <p:cNvSpPr>
            <a:spLocks noChangeArrowheads="1"/>
          </p:cNvSpPr>
          <p:nvPr/>
        </p:nvSpPr>
        <p:spPr bwMode="auto">
          <a:xfrm>
            <a:off x="6248400" y="59436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a:latin typeface="Impact" panose="020B0806030902050204" pitchFamily="34" charset="0"/>
            </a:endParaRPr>
          </a:p>
        </p:txBody>
      </p:sp>
      <p:sp>
        <p:nvSpPr>
          <p:cNvPr id="16419" name="Oval 52"/>
          <p:cNvSpPr>
            <a:spLocks noChangeArrowheads="1"/>
          </p:cNvSpPr>
          <p:nvPr/>
        </p:nvSpPr>
        <p:spPr bwMode="auto">
          <a:xfrm>
            <a:off x="7620000" y="38100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a:latin typeface="Impact" panose="020B0806030902050204" pitchFamily="34" charset="0"/>
            </a:endParaRPr>
          </a:p>
        </p:txBody>
      </p:sp>
      <p:sp>
        <p:nvSpPr>
          <p:cNvPr id="16420" name="Oval 53"/>
          <p:cNvSpPr>
            <a:spLocks noChangeArrowheads="1"/>
          </p:cNvSpPr>
          <p:nvPr/>
        </p:nvSpPr>
        <p:spPr bwMode="auto">
          <a:xfrm>
            <a:off x="7315200" y="19050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a:latin typeface="Impact" panose="020B0806030902050204" pitchFamily="34" charset="0"/>
            </a:endParaRPr>
          </a:p>
        </p:txBody>
      </p:sp>
      <p:sp>
        <p:nvSpPr>
          <p:cNvPr id="16421" name="Oval 54"/>
          <p:cNvSpPr>
            <a:spLocks noChangeArrowheads="1"/>
          </p:cNvSpPr>
          <p:nvPr/>
        </p:nvSpPr>
        <p:spPr bwMode="auto">
          <a:xfrm>
            <a:off x="5257800" y="2286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a:latin typeface="Impact" panose="020B0806030902050204" pitchFamily="34" charset="0"/>
            </a:endParaRPr>
          </a:p>
        </p:txBody>
      </p:sp>
      <p:sp>
        <p:nvSpPr>
          <p:cNvPr id="16422" name="Oval 55"/>
          <p:cNvSpPr>
            <a:spLocks noChangeArrowheads="1"/>
          </p:cNvSpPr>
          <p:nvPr/>
        </p:nvSpPr>
        <p:spPr bwMode="auto">
          <a:xfrm>
            <a:off x="1905000" y="2286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a:latin typeface="Impact" panose="020B0806030902050204" pitchFamily="34" charset="0"/>
            </a:endParaRPr>
          </a:p>
        </p:txBody>
      </p:sp>
      <p:sp>
        <p:nvSpPr>
          <p:cNvPr id="16423" name="Oval 56"/>
          <p:cNvSpPr>
            <a:spLocks noChangeArrowheads="1"/>
          </p:cNvSpPr>
          <p:nvPr/>
        </p:nvSpPr>
        <p:spPr bwMode="auto">
          <a:xfrm>
            <a:off x="-76200" y="18288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a:latin typeface="Impact" panose="020B0806030902050204" pitchFamily="34" charset="0"/>
            </a:endParaRPr>
          </a:p>
        </p:txBody>
      </p:sp>
      <p:sp>
        <p:nvSpPr>
          <p:cNvPr id="16424" name="Oval 57"/>
          <p:cNvSpPr>
            <a:spLocks noChangeArrowheads="1"/>
          </p:cNvSpPr>
          <p:nvPr/>
        </p:nvSpPr>
        <p:spPr bwMode="auto">
          <a:xfrm>
            <a:off x="-457200" y="41910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a:latin typeface="Impact" panose="020B0806030902050204" pitchFamily="34" charset="0"/>
            </a:endParaRPr>
          </a:p>
        </p:txBody>
      </p:sp>
      <p:sp>
        <p:nvSpPr>
          <p:cNvPr id="16425" name="Oval 58"/>
          <p:cNvSpPr>
            <a:spLocks noChangeArrowheads="1"/>
          </p:cNvSpPr>
          <p:nvPr/>
        </p:nvSpPr>
        <p:spPr bwMode="auto">
          <a:xfrm>
            <a:off x="838200" y="59436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a:latin typeface="Impact" panose="020B0806030902050204" pitchFamily="34" charset="0"/>
            </a:endParaRPr>
          </a:p>
        </p:txBody>
      </p:sp>
      <p:sp>
        <p:nvSpPr>
          <p:cNvPr id="563259" name="Text Box 59"/>
          <p:cNvSpPr txBox="1">
            <a:spLocks noChangeArrowheads="1"/>
          </p:cNvSpPr>
          <p:nvPr/>
        </p:nvSpPr>
        <p:spPr bwMode="auto">
          <a:xfrm>
            <a:off x="4191000" y="3124200"/>
            <a:ext cx="4572000" cy="519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a:latin typeface="Impact" panose="020B0806030902050204" pitchFamily="34" charset="0"/>
              </a:rPr>
              <a:t>1s</a:t>
            </a:r>
            <a:r>
              <a:rPr lang="en-US" altLang="en-US" sz="2800" baseline="30000">
                <a:latin typeface="Impact" panose="020B0806030902050204" pitchFamily="34" charset="0"/>
              </a:rPr>
              <a:t>2  </a:t>
            </a:r>
            <a:r>
              <a:rPr lang="en-US" altLang="en-US" sz="2800">
                <a:latin typeface="Impact" panose="020B0806030902050204" pitchFamily="34" charset="0"/>
              </a:rPr>
              <a:t>2s</a:t>
            </a:r>
            <a:r>
              <a:rPr lang="en-US" altLang="en-US" sz="2800" baseline="30000">
                <a:latin typeface="Impact" panose="020B0806030902050204" pitchFamily="34" charset="0"/>
              </a:rPr>
              <a:t>2  </a:t>
            </a:r>
            <a:r>
              <a:rPr lang="en-US" altLang="en-US" sz="2800">
                <a:latin typeface="Impact" panose="020B0806030902050204" pitchFamily="34" charset="0"/>
              </a:rPr>
              <a:t>2p</a:t>
            </a:r>
            <a:r>
              <a:rPr lang="en-US" altLang="en-US" sz="2800" baseline="30000">
                <a:latin typeface="Impact" panose="020B0806030902050204" pitchFamily="34" charset="0"/>
              </a:rPr>
              <a:t>6  </a:t>
            </a:r>
            <a:r>
              <a:rPr lang="en-US" altLang="en-US" sz="2800">
                <a:latin typeface="Impact" panose="020B0806030902050204" pitchFamily="34" charset="0"/>
              </a:rPr>
              <a:t>3s</a:t>
            </a:r>
            <a:r>
              <a:rPr lang="en-US" altLang="en-US" sz="2800" baseline="30000">
                <a:latin typeface="Impact" panose="020B0806030902050204" pitchFamily="34" charset="0"/>
              </a:rPr>
              <a:t>2 </a:t>
            </a:r>
            <a:r>
              <a:rPr lang="en-US" altLang="en-US" sz="2800">
                <a:latin typeface="Impact" panose="020B0806030902050204" pitchFamily="34" charset="0"/>
              </a:rPr>
              <a:t>3p</a:t>
            </a:r>
            <a:r>
              <a:rPr lang="en-US" altLang="en-US" sz="2800" baseline="30000">
                <a:latin typeface="Impact" panose="020B0806030902050204" pitchFamily="34" charset="0"/>
              </a:rPr>
              <a:t>6  </a:t>
            </a:r>
            <a:r>
              <a:rPr lang="en-US" altLang="en-US" sz="2800">
                <a:latin typeface="Impact" panose="020B0806030902050204" pitchFamily="34" charset="0"/>
              </a:rPr>
              <a:t>4s</a:t>
            </a:r>
            <a:r>
              <a:rPr lang="en-US" altLang="en-US" sz="2800" baseline="30000">
                <a:latin typeface="Impact" panose="020B0806030902050204" pitchFamily="34" charset="0"/>
              </a:rPr>
              <a:t>2  </a:t>
            </a:r>
            <a:r>
              <a:rPr lang="en-US" altLang="en-US" sz="2800">
                <a:latin typeface="Impact" panose="020B0806030902050204" pitchFamily="34" charset="0"/>
              </a:rPr>
              <a:t>3d</a:t>
            </a:r>
            <a:r>
              <a:rPr lang="en-US" altLang="en-US" sz="2800" baseline="30000">
                <a:latin typeface="Impact" panose="020B0806030902050204" pitchFamily="34" charset="0"/>
              </a:rPr>
              <a:t>9 </a:t>
            </a:r>
            <a:endParaRPr lang="en-US" altLang="en-US" sz="2800">
              <a:latin typeface="Impact" panose="020B080603090205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iterate type="lt">
                                    <p:tmPct val="100000"/>
                                  </p:iterate>
                                  <p:childTnLst>
                                    <p:set>
                                      <p:cBhvr>
                                        <p:cTn id="6" dur="1" fill="hold">
                                          <p:stCondLst>
                                            <p:cond delay="0"/>
                                          </p:stCondLst>
                                        </p:cTn>
                                        <p:tgtEl>
                                          <p:spTgt spid="563259">
                                            <p:txEl>
                                              <p:pRg st="0" end="0"/>
                                            </p:txEl>
                                          </p:spTgt>
                                        </p:tgtEl>
                                        <p:attrNameLst>
                                          <p:attrName>style.visibility</p:attrName>
                                        </p:attrNameLst>
                                      </p:cBhvr>
                                      <p:to>
                                        <p:strVal val="visible"/>
                                      </p:to>
                                    </p:set>
                                    <p:anim calcmode="lin" valueType="num">
                                      <p:cBhvr additive="base">
                                        <p:cTn id="7" dur="75" fill="hold"/>
                                        <p:tgtEl>
                                          <p:spTgt spid="563259">
                                            <p:txEl>
                                              <p:pRg st="0" end="0"/>
                                            </p:txEl>
                                          </p:spTgt>
                                        </p:tgtEl>
                                        <p:attrNameLst>
                                          <p:attrName>ppt_x</p:attrName>
                                        </p:attrNameLst>
                                      </p:cBhvr>
                                      <p:tavLst>
                                        <p:tav tm="0">
                                          <p:val>
                                            <p:strVal val="1+#ppt_w/2"/>
                                          </p:val>
                                        </p:tav>
                                        <p:tav tm="100000">
                                          <p:val>
                                            <p:strVal val="#ppt_x"/>
                                          </p:val>
                                        </p:tav>
                                      </p:tavLst>
                                    </p:anim>
                                    <p:anim calcmode="lin" valueType="num">
                                      <p:cBhvr additive="base">
                                        <p:cTn id="8" dur="75" fill="hold"/>
                                        <p:tgtEl>
                                          <p:spTgt spid="563259">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1B13DE10-AAC8-4C9A-A43E-54766CE03D52}" type="slidenum">
              <a:rPr lang="en-US" altLang="en-US" sz="1400"/>
              <a:pPr algn="r" eaLnBrk="1" hangingPunct="1">
                <a:spcBef>
                  <a:spcPct val="0"/>
                </a:spcBef>
                <a:buFontTx/>
                <a:buNone/>
              </a:pPr>
              <a:t>15</a:t>
            </a:fld>
            <a:endParaRPr lang="en-US" altLang="en-US" sz="1400"/>
          </a:p>
        </p:txBody>
      </p:sp>
      <p:grpSp>
        <p:nvGrpSpPr>
          <p:cNvPr id="2" name="Group 2"/>
          <p:cNvGrpSpPr>
            <a:grpSpLocks/>
          </p:cNvGrpSpPr>
          <p:nvPr/>
        </p:nvGrpSpPr>
        <p:grpSpPr bwMode="auto">
          <a:xfrm>
            <a:off x="457200" y="2743200"/>
            <a:ext cx="1905000" cy="1447800"/>
            <a:chOff x="1536" y="1728"/>
            <a:chExt cx="1200" cy="912"/>
          </a:xfrm>
        </p:grpSpPr>
        <p:grpSp>
          <p:nvGrpSpPr>
            <p:cNvPr id="17771" name="Group 3"/>
            <p:cNvGrpSpPr>
              <a:grpSpLocks/>
            </p:cNvGrpSpPr>
            <p:nvPr/>
          </p:nvGrpSpPr>
          <p:grpSpPr bwMode="auto">
            <a:xfrm>
              <a:off x="1872" y="2064"/>
              <a:ext cx="240" cy="240"/>
              <a:chOff x="1776" y="1152"/>
              <a:chExt cx="1776" cy="1824"/>
            </a:xfrm>
          </p:grpSpPr>
          <p:sp>
            <p:nvSpPr>
              <p:cNvPr id="17774" name="Oval 4"/>
              <p:cNvSpPr>
                <a:spLocks noChangeArrowheads="1"/>
              </p:cNvSpPr>
              <p:nvPr/>
            </p:nvSpPr>
            <p:spPr bwMode="auto">
              <a:xfrm>
                <a:off x="2976" y="2112"/>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75" name="Oval 5"/>
              <p:cNvSpPr>
                <a:spLocks noChangeArrowheads="1"/>
              </p:cNvSpPr>
              <p:nvPr/>
            </p:nvSpPr>
            <p:spPr bwMode="auto">
              <a:xfrm>
                <a:off x="2400" y="2448"/>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76" name="Oval 6"/>
              <p:cNvSpPr>
                <a:spLocks noChangeArrowheads="1"/>
              </p:cNvSpPr>
              <p:nvPr/>
            </p:nvSpPr>
            <p:spPr bwMode="auto">
              <a:xfrm>
                <a:off x="2880" y="2208"/>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77" name="Oval 7"/>
              <p:cNvSpPr>
                <a:spLocks noChangeArrowheads="1"/>
              </p:cNvSpPr>
              <p:nvPr/>
            </p:nvSpPr>
            <p:spPr bwMode="auto">
              <a:xfrm>
                <a:off x="2160" y="1200"/>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78" name="Oval 8"/>
              <p:cNvSpPr>
                <a:spLocks noChangeArrowheads="1"/>
              </p:cNvSpPr>
              <p:nvPr/>
            </p:nvSpPr>
            <p:spPr bwMode="auto">
              <a:xfrm>
                <a:off x="2976" y="1824"/>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79" name="Oval 9"/>
              <p:cNvSpPr>
                <a:spLocks noChangeArrowheads="1"/>
              </p:cNvSpPr>
              <p:nvPr/>
            </p:nvSpPr>
            <p:spPr bwMode="auto">
              <a:xfrm>
                <a:off x="1776" y="2112"/>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80" name="Oval 10"/>
              <p:cNvSpPr>
                <a:spLocks noChangeArrowheads="1"/>
              </p:cNvSpPr>
              <p:nvPr/>
            </p:nvSpPr>
            <p:spPr bwMode="auto">
              <a:xfrm>
                <a:off x="1920" y="1488"/>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81" name="Oval 11"/>
              <p:cNvSpPr>
                <a:spLocks noChangeArrowheads="1"/>
              </p:cNvSpPr>
              <p:nvPr/>
            </p:nvSpPr>
            <p:spPr bwMode="auto">
              <a:xfrm>
                <a:off x="1824" y="1680"/>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82" name="Oval 12"/>
              <p:cNvSpPr>
                <a:spLocks noChangeArrowheads="1"/>
              </p:cNvSpPr>
              <p:nvPr/>
            </p:nvSpPr>
            <p:spPr bwMode="auto">
              <a:xfrm>
                <a:off x="2112" y="1824"/>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83" name="Oval 13"/>
              <p:cNvSpPr>
                <a:spLocks noChangeArrowheads="1"/>
              </p:cNvSpPr>
              <p:nvPr/>
            </p:nvSpPr>
            <p:spPr bwMode="auto">
              <a:xfrm>
                <a:off x="2304" y="1584"/>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84" name="Oval 14"/>
              <p:cNvSpPr>
                <a:spLocks noChangeArrowheads="1"/>
              </p:cNvSpPr>
              <p:nvPr/>
            </p:nvSpPr>
            <p:spPr bwMode="auto">
              <a:xfrm>
                <a:off x="2592" y="1824"/>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85" name="Oval 15"/>
              <p:cNvSpPr>
                <a:spLocks noChangeArrowheads="1"/>
              </p:cNvSpPr>
              <p:nvPr/>
            </p:nvSpPr>
            <p:spPr bwMode="auto">
              <a:xfrm>
                <a:off x="2832" y="1680"/>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86" name="Oval 16"/>
              <p:cNvSpPr>
                <a:spLocks noChangeArrowheads="1"/>
              </p:cNvSpPr>
              <p:nvPr/>
            </p:nvSpPr>
            <p:spPr bwMode="auto">
              <a:xfrm>
                <a:off x="2688" y="2448"/>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87" name="Oval 17"/>
              <p:cNvSpPr>
                <a:spLocks noChangeArrowheads="1"/>
              </p:cNvSpPr>
              <p:nvPr/>
            </p:nvSpPr>
            <p:spPr bwMode="auto">
              <a:xfrm>
                <a:off x="2640" y="2112"/>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88" name="Oval 18"/>
              <p:cNvSpPr>
                <a:spLocks noChangeArrowheads="1"/>
              </p:cNvSpPr>
              <p:nvPr/>
            </p:nvSpPr>
            <p:spPr bwMode="auto">
              <a:xfrm>
                <a:off x="2400" y="2112"/>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89" name="Oval 19"/>
              <p:cNvSpPr>
                <a:spLocks noChangeArrowheads="1"/>
              </p:cNvSpPr>
              <p:nvPr/>
            </p:nvSpPr>
            <p:spPr bwMode="auto">
              <a:xfrm>
                <a:off x="2160" y="2256"/>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90" name="Oval 20"/>
              <p:cNvSpPr>
                <a:spLocks noChangeArrowheads="1"/>
              </p:cNvSpPr>
              <p:nvPr/>
            </p:nvSpPr>
            <p:spPr bwMode="auto">
              <a:xfrm>
                <a:off x="2592" y="1152"/>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91" name="Oval 21"/>
              <p:cNvSpPr>
                <a:spLocks noChangeArrowheads="1"/>
              </p:cNvSpPr>
              <p:nvPr/>
            </p:nvSpPr>
            <p:spPr bwMode="auto">
              <a:xfrm>
                <a:off x="2784" y="1344"/>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92" name="Oval 22"/>
              <p:cNvSpPr>
                <a:spLocks noChangeArrowheads="1"/>
              </p:cNvSpPr>
              <p:nvPr/>
            </p:nvSpPr>
            <p:spPr bwMode="auto">
              <a:xfrm>
                <a:off x="2016" y="2352"/>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grpSp>
        <p:sp>
          <p:nvSpPr>
            <p:cNvPr id="17772" name="Oval 23"/>
            <p:cNvSpPr>
              <a:spLocks noChangeArrowheads="1"/>
            </p:cNvSpPr>
            <p:nvPr/>
          </p:nvSpPr>
          <p:spPr bwMode="auto">
            <a:xfrm>
              <a:off x="1536" y="1728"/>
              <a:ext cx="912" cy="91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73" name="Text Box 24"/>
            <p:cNvSpPr txBox="1">
              <a:spLocks noChangeArrowheads="1"/>
            </p:cNvSpPr>
            <p:nvPr/>
          </p:nvSpPr>
          <p:spPr bwMode="auto">
            <a:xfrm>
              <a:off x="2304" y="2016"/>
              <a:ext cx="432"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latin typeface="Impact" panose="020B0806030902050204" pitchFamily="34" charset="0"/>
                </a:rPr>
                <a:t>3d</a:t>
              </a:r>
              <a:r>
                <a:rPr lang="en-US" altLang="en-US" sz="2400" baseline="30000">
                  <a:latin typeface="Impact" panose="020B0806030902050204" pitchFamily="34" charset="0"/>
                </a:rPr>
                <a:t>9</a:t>
              </a:r>
              <a:endParaRPr lang="en-US" altLang="en-US" sz="2400">
                <a:latin typeface="Impact" panose="020B0806030902050204" pitchFamily="34" charset="0"/>
              </a:endParaRPr>
            </a:p>
          </p:txBody>
        </p:sp>
      </p:grpSp>
      <p:grpSp>
        <p:nvGrpSpPr>
          <p:cNvPr id="4" name="Group 25"/>
          <p:cNvGrpSpPr>
            <a:grpSpLocks/>
          </p:cNvGrpSpPr>
          <p:nvPr/>
        </p:nvGrpSpPr>
        <p:grpSpPr bwMode="auto">
          <a:xfrm>
            <a:off x="990600" y="2743200"/>
            <a:ext cx="1905000" cy="1447800"/>
            <a:chOff x="1536" y="1728"/>
            <a:chExt cx="1200" cy="912"/>
          </a:xfrm>
        </p:grpSpPr>
        <p:grpSp>
          <p:nvGrpSpPr>
            <p:cNvPr id="17749" name="Group 26"/>
            <p:cNvGrpSpPr>
              <a:grpSpLocks/>
            </p:cNvGrpSpPr>
            <p:nvPr/>
          </p:nvGrpSpPr>
          <p:grpSpPr bwMode="auto">
            <a:xfrm>
              <a:off x="1872" y="2064"/>
              <a:ext cx="240" cy="240"/>
              <a:chOff x="1776" y="1152"/>
              <a:chExt cx="1776" cy="1824"/>
            </a:xfrm>
          </p:grpSpPr>
          <p:sp>
            <p:nvSpPr>
              <p:cNvPr id="17752" name="Oval 27"/>
              <p:cNvSpPr>
                <a:spLocks noChangeArrowheads="1"/>
              </p:cNvSpPr>
              <p:nvPr/>
            </p:nvSpPr>
            <p:spPr bwMode="auto">
              <a:xfrm>
                <a:off x="2976" y="2112"/>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53" name="Oval 28"/>
              <p:cNvSpPr>
                <a:spLocks noChangeArrowheads="1"/>
              </p:cNvSpPr>
              <p:nvPr/>
            </p:nvSpPr>
            <p:spPr bwMode="auto">
              <a:xfrm>
                <a:off x="2400" y="2448"/>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54" name="Oval 29"/>
              <p:cNvSpPr>
                <a:spLocks noChangeArrowheads="1"/>
              </p:cNvSpPr>
              <p:nvPr/>
            </p:nvSpPr>
            <p:spPr bwMode="auto">
              <a:xfrm>
                <a:off x="2880" y="2208"/>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55" name="Oval 30"/>
              <p:cNvSpPr>
                <a:spLocks noChangeArrowheads="1"/>
              </p:cNvSpPr>
              <p:nvPr/>
            </p:nvSpPr>
            <p:spPr bwMode="auto">
              <a:xfrm>
                <a:off x="2160" y="1200"/>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56" name="Oval 31"/>
              <p:cNvSpPr>
                <a:spLocks noChangeArrowheads="1"/>
              </p:cNvSpPr>
              <p:nvPr/>
            </p:nvSpPr>
            <p:spPr bwMode="auto">
              <a:xfrm>
                <a:off x="2976" y="1824"/>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57" name="Oval 32"/>
              <p:cNvSpPr>
                <a:spLocks noChangeArrowheads="1"/>
              </p:cNvSpPr>
              <p:nvPr/>
            </p:nvSpPr>
            <p:spPr bwMode="auto">
              <a:xfrm>
                <a:off x="1776" y="2112"/>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58" name="Oval 33"/>
              <p:cNvSpPr>
                <a:spLocks noChangeArrowheads="1"/>
              </p:cNvSpPr>
              <p:nvPr/>
            </p:nvSpPr>
            <p:spPr bwMode="auto">
              <a:xfrm>
                <a:off x="1920" y="1488"/>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59" name="Oval 34"/>
              <p:cNvSpPr>
                <a:spLocks noChangeArrowheads="1"/>
              </p:cNvSpPr>
              <p:nvPr/>
            </p:nvSpPr>
            <p:spPr bwMode="auto">
              <a:xfrm>
                <a:off x="1824" y="1680"/>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60" name="Oval 35"/>
              <p:cNvSpPr>
                <a:spLocks noChangeArrowheads="1"/>
              </p:cNvSpPr>
              <p:nvPr/>
            </p:nvSpPr>
            <p:spPr bwMode="auto">
              <a:xfrm>
                <a:off x="2112" y="1824"/>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61" name="Oval 36"/>
              <p:cNvSpPr>
                <a:spLocks noChangeArrowheads="1"/>
              </p:cNvSpPr>
              <p:nvPr/>
            </p:nvSpPr>
            <p:spPr bwMode="auto">
              <a:xfrm>
                <a:off x="2304" y="1584"/>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62" name="Oval 37"/>
              <p:cNvSpPr>
                <a:spLocks noChangeArrowheads="1"/>
              </p:cNvSpPr>
              <p:nvPr/>
            </p:nvSpPr>
            <p:spPr bwMode="auto">
              <a:xfrm>
                <a:off x="2592" y="1824"/>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63" name="Oval 38"/>
              <p:cNvSpPr>
                <a:spLocks noChangeArrowheads="1"/>
              </p:cNvSpPr>
              <p:nvPr/>
            </p:nvSpPr>
            <p:spPr bwMode="auto">
              <a:xfrm>
                <a:off x="2832" y="1680"/>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64" name="Oval 39"/>
              <p:cNvSpPr>
                <a:spLocks noChangeArrowheads="1"/>
              </p:cNvSpPr>
              <p:nvPr/>
            </p:nvSpPr>
            <p:spPr bwMode="auto">
              <a:xfrm>
                <a:off x="2688" y="2448"/>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65" name="Oval 40"/>
              <p:cNvSpPr>
                <a:spLocks noChangeArrowheads="1"/>
              </p:cNvSpPr>
              <p:nvPr/>
            </p:nvSpPr>
            <p:spPr bwMode="auto">
              <a:xfrm>
                <a:off x="2640" y="2112"/>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66" name="Oval 41"/>
              <p:cNvSpPr>
                <a:spLocks noChangeArrowheads="1"/>
              </p:cNvSpPr>
              <p:nvPr/>
            </p:nvSpPr>
            <p:spPr bwMode="auto">
              <a:xfrm>
                <a:off x="2400" y="2112"/>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67" name="Oval 42"/>
              <p:cNvSpPr>
                <a:spLocks noChangeArrowheads="1"/>
              </p:cNvSpPr>
              <p:nvPr/>
            </p:nvSpPr>
            <p:spPr bwMode="auto">
              <a:xfrm>
                <a:off x="2160" y="2256"/>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68" name="Oval 43"/>
              <p:cNvSpPr>
                <a:spLocks noChangeArrowheads="1"/>
              </p:cNvSpPr>
              <p:nvPr/>
            </p:nvSpPr>
            <p:spPr bwMode="auto">
              <a:xfrm>
                <a:off x="2592" y="1152"/>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69" name="Oval 44"/>
              <p:cNvSpPr>
                <a:spLocks noChangeArrowheads="1"/>
              </p:cNvSpPr>
              <p:nvPr/>
            </p:nvSpPr>
            <p:spPr bwMode="auto">
              <a:xfrm>
                <a:off x="2784" y="1344"/>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70" name="Oval 45"/>
              <p:cNvSpPr>
                <a:spLocks noChangeArrowheads="1"/>
              </p:cNvSpPr>
              <p:nvPr/>
            </p:nvSpPr>
            <p:spPr bwMode="auto">
              <a:xfrm>
                <a:off x="2016" y="2352"/>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grpSp>
        <p:sp>
          <p:nvSpPr>
            <p:cNvPr id="17750" name="Oval 46"/>
            <p:cNvSpPr>
              <a:spLocks noChangeArrowheads="1"/>
            </p:cNvSpPr>
            <p:nvPr/>
          </p:nvSpPr>
          <p:spPr bwMode="auto">
            <a:xfrm>
              <a:off x="1536" y="1728"/>
              <a:ext cx="912" cy="91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51" name="Text Box 47"/>
            <p:cNvSpPr txBox="1">
              <a:spLocks noChangeArrowheads="1"/>
            </p:cNvSpPr>
            <p:nvPr/>
          </p:nvSpPr>
          <p:spPr bwMode="auto">
            <a:xfrm>
              <a:off x="2304" y="2016"/>
              <a:ext cx="432"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latin typeface="Impact" panose="020B0806030902050204" pitchFamily="34" charset="0"/>
                </a:rPr>
                <a:t>3d</a:t>
              </a:r>
              <a:r>
                <a:rPr lang="en-US" altLang="en-US" sz="2400" baseline="30000">
                  <a:latin typeface="Impact" panose="020B0806030902050204" pitchFamily="34" charset="0"/>
                </a:rPr>
                <a:t>9</a:t>
              </a:r>
              <a:endParaRPr lang="en-US" altLang="en-US" sz="2400">
                <a:latin typeface="Impact" panose="020B0806030902050204" pitchFamily="34" charset="0"/>
              </a:endParaRPr>
            </a:p>
          </p:txBody>
        </p:sp>
      </p:grpSp>
      <p:grpSp>
        <p:nvGrpSpPr>
          <p:cNvPr id="6" name="Group 48"/>
          <p:cNvGrpSpPr>
            <a:grpSpLocks/>
          </p:cNvGrpSpPr>
          <p:nvPr/>
        </p:nvGrpSpPr>
        <p:grpSpPr bwMode="auto">
          <a:xfrm>
            <a:off x="1600200" y="2743200"/>
            <a:ext cx="1905000" cy="1447800"/>
            <a:chOff x="1536" y="1728"/>
            <a:chExt cx="1200" cy="912"/>
          </a:xfrm>
        </p:grpSpPr>
        <p:grpSp>
          <p:nvGrpSpPr>
            <p:cNvPr id="17727" name="Group 49"/>
            <p:cNvGrpSpPr>
              <a:grpSpLocks/>
            </p:cNvGrpSpPr>
            <p:nvPr/>
          </p:nvGrpSpPr>
          <p:grpSpPr bwMode="auto">
            <a:xfrm>
              <a:off x="1872" y="2064"/>
              <a:ext cx="240" cy="240"/>
              <a:chOff x="1776" y="1152"/>
              <a:chExt cx="1776" cy="1824"/>
            </a:xfrm>
          </p:grpSpPr>
          <p:sp>
            <p:nvSpPr>
              <p:cNvPr id="17730" name="Oval 50"/>
              <p:cNvSpPr>
                <a:spLocks noChangeArrowheads="1"/>
              </p:cNvSpPr>
              <p:nvPr/>
            </p:nvSpPr>
            <p:spPr bwMode="auto">
              <a:xfrm>
                <a:off x="2976" y="2112"/>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31" name="Oval 51"/>
              <p:cNvSpPr>
                <a:spLocks noChangeArrowheads="1"/>
              </p:cNvSpPr>
              <p:nvPr/>
            </p:nvSpPr>
            <p:spPr bwMode="auto">
              <a:xfrm>
                <a:off x="2400" y="2448"/>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32" name="Oval 52"/>
              <p:cNvSpPr>
                <a:spLocks noChangeArrowheads="1"/>
              </p:cNvSpPr>
              <p:nvPr/>
            </p:nvSpPr>
            <p:spPr bwMode="auto">
              <a:xfrm>
                <a:off x="2880" y="2208"/>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33" name="Oval 53"/>
              <p:cNvSpPr>
                <a:spLocks noChangeArrowheads="1"/>
              </p:cNvSpPr>
              <p:nvPr/>
            </p:nvSpPr>
            <p:spPr bwMode="auto">
              <a:xfrm>
                <a:off x="2160" y="1200"/>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34" name="Oval 54"/>
              <p:cNvSpPr>
                <a:spLocks noChangeArrowheads="1"/>
              </p:cNvSpPr>
              <p:nvPr/>
            </p:nvSpPr>
            <p:spPr bwMode="auto">
              <a:xfrm>
                <a:off x="2976" y="1824"/>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35" name="Oval 55"/>
              <p:cNvSpPr>
                <a:spLocks noChangeArrowheads="1"/>
              </p:cNvSpPr>
              <p:nvPr/>
            </p:nvSpPr>
            <p:spPr bwMode="auto">
              <a:xfrm>
                <a:off x="1776" y="2112"/>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36" name="Oval 56"/>
              <p:cNvSpPr>
                <a:spLocks noChangeArrowheads="1"/>
              </p:cNvSpPr>
              <p:nvPr/>
            </p:nvSpPr>
            <p:spPr bwMode="auto">
              <a:xfrm>
                <a:off x="1920" y="1488"/>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37" name="Oval 57"/>
              <p:cNvSpPr>
                <a:spLocks noChangeArrowheads="1"/>
              </p:cNvSpPr>
              <p:nvPr/>
            </p:nvSpPr>
            <p:spPr bwMode="auto">
              <a:xfrm>
                <a:off x="1824" y="1680"/>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38" name="Oval 58"/>
              <p:cNvSpPr>
                <a:spLocks noChangeArrowheads="1"/>
              </p:cNvSpPr>
              <p:nvPr/>
            </p:nvSpPr>
            <p:spPr bwMode="auto">
              <a:xfrm>
                <a:off x="2112" y="1824"/>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39" name="Oval 59"/>
              <p:cNvSpPr>
                <a:spLocks noChangeArrowheads="1"/>
              </p:cNvSpPr>
              <p:nvPr/>
            </p:nvSpPr>
            <p:spPr bwMode="auto">
              <a:xfrm>
                <a:off x="2304" y="1584"/>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40" name="Oval 60"/>
              <p:cNvSpPr>
                <a:spLocks noChangeArrowheads="1"/>
              </p:cNvSpPr>
              <p:nvPr/>
            </p:nvSpPr>
            <p:spPr bwMode="auto">
              <a:xfrm>
                <a:off x="2592" y="1824"/>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41" name="Oval 61"/>
              <p:cNvSpPr>
                <a:spLocks noChangeArrowheads="1"/>
              </p:cNvSpPr>
              <p:nvPr/>
            </p:nvSpPr>
            <p:spPr bwMode="auto">
              <a:xfrm>
                <a:off x="2832" y="1680"/>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42" name="Oval 62"/>
              <p:cNvSpPr>
                <a:spLocks noChangeArrowheads="1"/>
              </p:cNvSpPr>
              <p:nvPr/>
            </p:nvSpPr>
            <p:spPr bwMode="auto">
              <a:xfrm>
                <a:off x="2688" y="2448"/>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43" name="Oval 63"/>
              <p:cNvSpPr>
                <a:spLocks noChangeArrowheads="1"/>
              </p:cNvSpPr>
              <p:nvPr/>
            </p:nvSpPr>
            <p:spPr bwMode="auto">
              <a:xfrm>
                <a:off x="2640" y="2112"/>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44" name="Oval 64"/>
              <p:cNvSpPr>
                <a:spLocks noChangeArrowheads="1"/>
              </p:cNvSpPr>
              <p:nvPr/>
            </p:nvSpPr>
            <p:spPr bwMode="auto">
              <a:xfrm>
                <a:off x="2400" y="2112"/>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45" name="Oval 65"/>
              <p:cNvSpPr>
                <a:spLocks noChangeArrowheads="1"/>
              </p:cNvSpPr>
              <p:nvPr/>
            </p:nvSpPr>
            <p:spPr bwMode="auto">
              <a:xfrm>
                <a:off x="2160" y="2256"/>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46" name="Oval 66"/>
              <p:cNvSpPr>
                <a:spLocks noChangeArrowheads="1"/>
              </p:cNvSpPr>
              <p:nvPr/>
            </p:nvSpPr>
            <p:spPr bwMode="auto">
              <a:xfrm>
                <a:off x="2592" y="1152"/>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47" name="Oval 67"/>
              <p:cNvSpPr>
                <a:spLocks noChangeArrowheads="1"/>
              </p:cNvSpPr>
              <p:nvPr/>
            </p:nvSpPr>
            <p:spPr bwMode="auto">
              <a:xfrm>
                <a:off x="2784" y="1344"/>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48" name="Oval 68"/>
              <p:cNvSpPr>
                <a:spLocks noChangeArrowheads="1"/>
              </p:cNvSpPr>
              <p:nvPr/>
            </p:nvSpPr>
            <p:spPr bwMode="auto">
              <a:xfrm>
                <a:off x="2016" y="2352"/>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grpSp>
        <p:sp>
          <p:nvSpPr>
            <p:cNvPr id="17728" name="Oval 69"/>
            <p:cNvSpPr>
              <a:spLocks noChangeArrowheads="1"/>
            </p:cNvSpPr>
            <p:nvPr/>
          </p:nvSpPr>
          <p:spPr bwMode="auto">
            <a:xfrm>
              <a:off x="1536" y="1728"/>
              <a:ext cx="912" cy="91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29" name="Text Box 70"/>
            <p:cNvSpPr txBox="1">
              <a:spLocks noChangeArrowheads="1"/>
            </p:cNvSpPr>
            <p:nvPr/>
          </p:nvSpPr>
          <p:spPr bwMode="auto">
            <a:xfrm>
              <a:off x="2304" y="2016"/>
              <a:ext cx="432"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latin typeface="Impact" panose="020B0806030902050204" pitchFamily="34" charset="0"/>
                </a:rPr>
                <a:t>3d</a:t>
              </a:r>
              <a:r>
                <a:rPr lang="en-US" altLang="en-US" sz="2400" baseline="30000">
                  <a:latin typeface="Impact" panose="020B0806030902050204" pitchFamily="34" charset="0"/>
                </a:rPr>
                <a:t>9</a:t>
              </a:r>
              <a:endParaRPr lang="en-US" altLang="en-US" sz="2400">
                <a:latin typeface="Impact" panose="020B0806030902050204" pitchFamily="34" charset="0"/>
              </a:endParaRPr>
            </a:p>
          </p:txBody>
        </p:sp>
      </p:grpSp>
      <p:grpSp>
        <p:nvGrpSpPr>
          <p:cNvPr id="8" name="Group 71"/>
          <p:cNvGrpSpPr>
            <a:grpSpLocks/>
          </p:cNvGrpSpPr>
          <p:nvPr/>
        </p:nvGrpSpPr>
        <p:grpSpPr bwMode="auto">
          <a:xfrm>
            <a:off x="2209800" y="2743200"/>
            <a:ext cx="1905000" cy="1447800"/>
            <a:chOff x="1536" y="1728"/>
            <a:chExt cx="1200" cy="912"/>
          </a:xfrm>
        </p:grpSpPr>
        <p:grpSp>
          <p:nvGrpSpPr>
            <p:cNvPr id="17705" name="Group 72"/>
            <p:cNvGrpSpPr>
              <a:grpSpLocks/>
            </p:cNvGrpSpPr>
            <p:nvPr/>
          </p:nvGrpSpPr>
          <p:grpSpPr bwMode="auto">
            <a:xfrm>
              <a:off x="1872" y="2064"/>
              <a:ext cx="240" cy="240"/>
              <a:chOff x="1776" y="1152"/>
              <a:chExt cx="1776" cy="1824"/>
            </a:xfrm>
          </p:grpSpPr>
          <p:sp>
            <p:nvSpPr>
              <p:cNvPr id="17708" name="Oval 73"/>
              <p:cNvSpPr>
                <a:spLocks noChangeArrowheads="1"/>
              </p:cNvSpPr>
              <p:nvPr/>
            </p:nvSpPr>
            <p:spPr bwMode="auto">
              <a:xfrm>
                <a:off x="2976" y="2112"/>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09" name="Oval 74"/>
              <p:cNvSpPr>
                <a:spLocks noChangeArrowheads="1"/>
              </p:cNvSpPr>
              <p:nvPr/>
            </p:nvSpPr>
            <p:spPr bwMode="auto">
              <a:xfrm>
                <a:off x="2400" y="2448"/>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10" name="Oval 75"/>
              <p:cNvSpPr>
                <a:spLocks noChangeArrowheads="1"/>
              </p:cNvSpPr>
              <p:nvPr/>
            </p:nvSpPr>
            <p:spPr bwMode="auto">
              <a:xfrm>
                <a:off x="2880" y="2208"/>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11" name="Oval 76"/>
              <p:cNvSpPr>
                <a:spLocks noChangeArrowheads="1"/>
              </p:cNvSpPr>
              <p:nvPr/>
            </p:nvSpPr>
            <p:spPr bwMode="auto">
              <a:xfrm>
                <a:off x="2160" y="1200"/>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12" name="Oval 77"/>
              <p:cNvSpPr>
                <a:spLocks noChangeArrowheads="1"/>
              </p:cNvSpPr>
              <p:nvPr/>
            </p:nvSpPr>
            <p:spPr bwMode="auto">
              <a:xfrm>
                <a:off x="2976" y="1824"/>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13" name="Oval 78"/>
              <p:cNvSpPr>
                <a:spLocks noChangeArrowheads="1"/>
              </p:cNvSpPr>
              <p:nvPr/>
            </p:nvSpPr>
            <p:spPr bwMode="auto">
              <a:xfrm>
                <a:off x="1776" y="2112"/>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14" name="Oval 79"/>
              <p:cNvSpPr>
                <a:spLocks noChangeArrowheads="1"/>
              </p:cNvSpPr>
              <p:nvPr/>
            </p:nvSpPr>
            <p:spPr bwMode="auto">
              <a:xfrm>
                <a:off x="1920" y="1488"/>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15" name="Oval 80"/>
              <p:cNvSpPr>
                <a:spLocks noChangeArrowheads="1"/>
              </p:cNvSpPr>
              <p:nvPr/>
            </p:nvSpPr>
            <p:spPr bwMode="auto">
              <a:xfrm>
                <a:off x="1824" y="1680"/>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16" name="Oval 81"/>
              <p:cNvSpPr>
                <a:spLocks noChangeArrowheads="1"/>
              </p:cNvSpPr>
              <p:nvPr/>
            </p:nvSpPr>
            <p:spPr bwMode="auto">
              <a:xfrm>
                <a:off x="2112" y="1824"/>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17" name="Oval 82"/>
              <p:cNvSpPr>
                <a:spLocks noChangeArrowheads="1"/>
              </p:cNvSpPr>
              <p:nvPr/>
            </p:nvSpPr>
            <p:spPr bwMode="auto">
              <a:xfrm>
                <a:off x="2304" y="1584"/>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18" name="Oval 83"/>
              <p:cNvSpPr>
                <a:spLocks noChangeArrowheads="1"/>
              </p:cNvSpPr>
              <p:nvPr/>
            </p:nvSpPr>
            <p:spPr bwMode="auto">
              <a:xfrm>
                <a:off x="2592" y="1824"/>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19" name="Oval 84"/>
              <p:cNvSpPr>
                <a:spLocks noChangeArrowheads="1"/>
              </p:cNvSpPr>
              <p:nvPr/>
            </p:nvSpPr>
            <p:spPr bwMode="auto">
              <a:xfrm>
                <a:off x="2832" y="1680"/>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20" name="Oval 85"/>
              <p:cNvSpPr>
                <a:spLocks noChangeArrowheads="1"/>
              </p:cNvSpPr>
              <p:nvPr/>
            </p:nvSpPr>
            <p:spPr bwMode="auto">
              <a:xfrm>
                <a:off x="2688" y="2448"/>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21" name="Oval 86"/>
              <p:cNvSpPr>
                <a:spLocks noChangeArrowheads="1"/>
              </p:cNvSpPr>
              <p:nvPr/>
            </p:nvSpPr>
            <p:spPr bwMode="auto">
              <a:xfrm>
                <a:off x="2640" y="2112"/>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22" name="Oval 87"/>
              <p:cNvSpPr>
                <a:spLocks noChangeArrowheads="1"/>
              </p:cNvSpPr>
              <p:nvPr/>
            </p:nvSpPr>
            <p:spPr bwMode="auto">
              <a:xfrm>
                <a:off x="2400" y="2112"/>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23" name="Oval 88"/>
              <p:cNvSpPr>
                <a:spLocks noChangeArrowheads="1"/>
              </p:cNvSpPr>
              <p:nvPr/>
            </p:nvSpPr>
            <p:spPr bwMode="auto">
              <a:xfrm>
                <a:off x="2160" y="2256"/>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24" name="Oval 89"/>
              <p:cNvSpPr>
                <a:spLocks noChangeArrowheads="1"/>
              </p:cNvSpPr>
              <p:nvPr/>
            </p:nvSpPr>
            <p:spPr bwMode="auto">
              <a:xfrm>
                <a:off x="2592" y="1152"/>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25" name="Oval 90"/>
              <p:cNvSpPr>
                <a:spLocks noChangeArrowheads="1"/>
              </p:cNvSpPr>
              <p:nvPr/>
            </p:nvSpPr>
            <p:spPr bwMode="auto">
              <a:xfrm>
                <a:off x="2784" y="1344"/>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26" name="Oval 91"/>
              <p:cNvSpPr>
                <a:spLocks noChangeArrowheads="1"/>
              </p:cNvSpPr>
              <p:nvPr/>
            </p:nvSpPr>
            <p:spPr bwMode="auto">
              <a:xfrm>
                <a:off x="2016" y="2352"/>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grpSp>
        <p:sp>
          <p:nvSpPr>
            <p:cNvPr id="17706" name="Oval 92"/>
            <p:cNvSpPr>
              <a:spLocks noChangeArrowheads="1"/>
            </p:cNvSpPr>
            <p:nvPr/>
          </p:nvSpPr>
          <p:spPr bwMode="auto">
            <a:xfrm>
              <a:off x="1536" y="1728"/>
              <a:ext cx="912" cy="91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07" name="Text Box 93"/>
            <p:cNvSpPr txBox="1">
              <a:spLocks noChangeArrowheads="1"/>
            </p:cNvSpPr>
            <p:nvPr/>
          </p:nvSpPr>
          <p:spPr bwMode="auto">
            <a:xfrm>
              <a:off x="2304" y="2016"/>
              <a:ext cx="432"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latin typeface="Impact" panose="020B0806030902050204" pitchFamily="34" charset="0"/>
                </a:rPr>
                <a:t>3d</a:t>
              </a:r>
              <a:r>
                <a:rPr lang="en-US" altLang="en-US" sz="2400" baseline="30000">
                  <a:latin typeface="Impact" panose="020B0806030902050204" pitchFamily="34" charset="0"/>
                </a:rPr>
                <a:t>9</a:t>
              </a:r>
              <a:endParaRPr lang="en-US" altLang="en-US" sz="2400">
                <a:latin typeface="Impact" panose="020B0806030902050204" pitchFamily="34" charset="0"/>
              </a:endParaRPr>
            </a:p>
          </p:txBody>
        </p:sp>
      </p:grpSp>
      <p:grpSp>
        <p:nvGrpSpPr>
          <p:cNvPr id="10" name="Group 94"/>
          <p:cNvGrpSpPr>
            <a:grpSpLocks/>
          </p:cNvGrpSpPr>
          <p:nvPr/>
        </p:nvGrpSpPr>
        <p:grpSpPr bwMode="auto">
          <a:xfrm>
            <a:off x="2819400" y="2743200"/>
            <a:ext cx="1905000" cy="1447800"/>
            <a:chOff x="1536" y="1728"/>
            <a:chExt cx="1200" cy="912"/>
          </a:xfrm>
        </p:grpSpPr>
        <p:grpSp>
          <p:nvGrpSpPr>
            <p:cNvPr id="17683" name="Group 95"/>
            <p:cNvGrpSpPr>
              <a:grpSpLocks/>
            </p:cNvGrpSpPr>
            <p:nvPr/>
          </p:nvGrpSpPr>
          <p:grpSpPr bwMode="auto">
            <a:xfrm>
              <a:off x="1872" y="2064"/>
              <a:ext cx="240" cy="240"/>
              <a:chOff x="1776" y="1152"/>
              <a:chExt cx="1776" cy="1824"/>
            </a:xfrm>
          </p:grpSpPr>
          <p:sp>
            <p:nvSpPr>
              <p:cNvPr id="17686" name="Oval 96"/>
              <p:cNvSpPr>
                <a:spLocks noChangeArrowheads="1"/>
              </p:cNvSpPr>
              <p:nvPr/>
            </p:nvSpPr>
            <p:spPr bwMode="auto">
              <a:xfrm>
                <a:off x="2976" y="2112"/>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87" name="Oval 97"/>
              <p:cNvSpPr>
                <a:spLocks noChangeArrowheads="1"/>
              </p:cNvSpPr>
              <p:nvPr/>
            </p:nvSpPr>
            <p:spPr bwMode="auto">
              <a:xfrm>
                <a:off x="2400" y="2448"/>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88" name="Oval 98"/>
              <p:cNvSpPr>
                <a:spLocks noChangeArrowheads="1"/>
              </p:cNvSpPr>
              <p:nvPr/>
            </p:nvSpPr>
            <p:spPr bwMode="auto">
              <a:xfrm>
                <a:off x="2880" y="2208"/>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89" name="Oval 99"/>
              <p:cNvSpPr>
                <a:spLocks noChangeArrowheads="1"/>
              </p:cNvSpPr>
              <p:nvPr/>
            </p:nvSpPr>
            <p:spPr bwMode="auto">
              <a:xfrm>
                <a:off x="2160" y="1200"/>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90" name="Oval 100"/>
              <p:cNvSpPr>
                <a:spLocks noChangeArrowheads="1"/>
              </p:cNvSpPr>
              <p:nvPr/>
            </p:nvSpPr>
            <p:spPr bwMode="auto">
              <a:xfrm>
                <a:off x="2976" y="1824"/>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91" name="Oval 101"/>
              <p:cNvSpPr>
                <a:spLocks noChangeArrowheads="1"/>
              </p:cNvSpPr>
              <p:nvPr/>
            </p:nvSpPr>
            <p:spPr bwMode="auto">
              <a:xfrm>
                <a:off x="1776" y="2112"/>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92" name="Oval 102"/>
              <p:cNvSpPr>
                <a:spLocks noChangeArrowheads="1"/>
              </p:cNvSpPr>
              <p:nvPr/>
            </p:nvSpPr>
            <p:spPr bwMode="auto">
              <a:xfrm>
                <a:off x="1920" y="1488"/>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93" name="Oval 103"/>
              <p:cNvSpPr>
                <a:spLocks noChangeArrowheads="1"/>
              </p:cNvSpPr>
              <p:nvPr/>
            </p:nvSpPr>
            <p:spPr bwMode="auto">
              <a:xfrm>
                <a:off x="1824" y="1680"/>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94" name="Oval 104"/>
              <p:cNvSpPr>
                <a:spLocks noChangeArrowheads="1"/>
              </p:cNvSpPr>
              <p:nvPr/>
            </p:nvSpPr>
            <p:spPr bwMode="auto">
              <a:xfrm>
                <a:off x="2112" y="1824"/>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95" name="Oval 105"/>
              <p:cNvSpPr>
                <a:spLocks noChangeArrowheads="1"/>
              </p:cNvSpPr>
              <p:nvPr/>
            </p:nvSpPr>
            <p:spPr bwMode="auto">
              <a:xfrm>
                <a:off x="2304" y="1584"/>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96" name="Oval 106"/>
              <p:cNvSpPr>
                <a:spLocks noChangeArrowheads="1"/>
              </p:cNvSpPr>
              <p:nvPr/>
            </p:nvSpPr>
            <p:spPr bwMode="auto">
              <a:xfrm>
                <a:off x="2592" y="1824"/>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97" name="Oval 107"/>
              <p:cNvSpPr>
                <a:spLocks noChangeArrowheads="1"/>
              </p:cNvSpPr>
              <p:nvPr/>
            </p:nvSpPr>
            <p:spPr bwMode="auto">
              <a:xfrm>
                <a:off x="2832" y="1680"/>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98" name="Oval 108"/>
              <p:cNvSpPr>
                <a:spLocks noChangeArrowheads="1"/>
              </p:cNvSpPr>
              <p:nvPr/>
            </p:nvSpPr>
            <p:spPr bwMode="auto">
              <a:xfrm>
                <a:off x="2688" y="2448"/>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99" name="Oval 109"/>
              <p:cNvSpPr>
                <a:spLocks noChangeArrowheads="1"/>
              </p:cNvSpPr>
              <p:nvPr/>
            </p:nvSpPr>
            <p:spPr bwMode="auto">
              <a:xfrm>
                <a:off x="2640" y="2112"/>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00" name="Oval 110"/>
              <p:cNvSpPr>
                <a:spLocks noChangeArrowheads="1"/>
              </p:cNvSpPr>
              <p:nvPr/>
            </p:nvSpPr>
            <p:spPr bwMode="auto">
              <a:xfrm>
                <a:off x="2400" y="2112"/>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01" name="Oval 111"/>
              <p:cNvSpPr>
                <a:spLocks noChangeArrowheads="1"/>
              </p:cNvSpPr>
              <p:nvPr/>
            </p:nvSpPr>
            <p:spPr bwMode="auto">
              <a:xfrm>
                <a:off x="2160" y="2256"/>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02" name="Oval 112"/>
              <p:cNvSpPr>
                <a:spLocks noChangeArrowheads="1"/>
              </p:cNvSpPr>
              <p:nvPr/>
            </p:nvSpPr>
            <p:spPr bwMode="auto">
              <a:xfrm>
                <a:off x="2592" y="1152"/>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03" name="Oval 113"/>
              <p:cNvSpPr>
                <a:spLocks noChangeArrowheads="1"/>
              </p:cNvSpPr>
              <p:nvPr/>
            </p:nvSpPr>
            <p:spPr bwMode="auto">
              <a:xfrm>
                <a:off x="2784" y="1344"/>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704" name="Oval 114"/>
              <p:cNvSpPr>
                <a:spLocks noChangeArrowheads="1"/>
              </p:cNvSpPr>
              <p:nvPr/>
            </p:nvSpPr>
            <p:spPr bwMode="auto">
              <a:xfrm>
                <a:off x="2016" y="2352"/>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grpSp>
        <p:sp>
          <p:nvSpPr>
            <p:cNvPr id="17684" name="Oval 115"/>
            <p:cNvSpPr>
              <a:spLocks noChangeArrowheads="1"/>
            </p:cNvSpPr>
            <p:nvPr/>
          </p:nvSpPr>
          <p:spPr bwMode="auto">
            <a:xfrm>
              <a:off x="1536" y="1728"/>
              <a:ext cx="912" cy="91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85" name="Text Box 116"/>
            <p:cNvSpPr txBox="1">
              <a:spLocks noChangeArrowheads="1"/>
            </p:cNvSpPr>
            <p:nvPr/>
          </p:nvSpPr>
          <p:spPr bwMode="auto">
            <a:xfrm>
              <a:off x="2304" y="2016"/>
              <a:ext cx="432"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latin typeface="Impact" panose="020B0806030902050204" pitchFamily="34" charset="0"/>
                </a:rPr>
                <a:t>3d</a:t>
              </a:r>
              <a:r>
                <a:rPr lang="en-US" altLang="en-US" sz="2400" baseline="30000">
                  <a:latin typeface="Impact" panose="020B0806030902050204" pitchFamily="34" charset="0"/>
                </a:rPr>
                <a:t>9</a:t>
              </a:r>
              <a:endParaRPr lang="en-US" altLang="en-US" sz="2400">
                <a:latin typeface="Impact" panose="020B0806030902050204" pitchFamily="34" charset="0"/>
              </a:endParaRPr>
            </a:p>
          </p:txBody>
        </p:sp>
      </p:grpSp>
      <p:grpSp>
        <p:nvGrpSpPr>
          <p:cNvPr id="12" name="Group 117"/>
          <p:cNvGrpSpPr>
            <a:grpSpLocks/>
          </p:cNvGrpSpPr>
          <p:nvPr/>
        </p:nvGrpSpPr>
        <p:grpSpPr bwMode="auto">
          <a:xfrm>
            <a:off x="3352800" y="2743200"/>
            <a:ext cx="1905000" cy="1447800"/>
            <a:chOff x="1536" y="1728"/>
            <a:chExt cx="1200" cy="912"/>
          </a:xfrm>
        </p:grpSpPr>
        <p:grpSp>
          <p:nvGrpSpPr>
            <p:cNvPr id="17661" name="Group 118"/>
            <p:cNvGrpSpPr>
              <a:grpSpLocks/>
            </p:cNvGrpSpPr>
            <p:nvPr/>
          </p:nvGrpSpPr>
          <p:grpSpPr bwMode="auto">
            <a:xfrm>
              <a:off x="1872" y="2064"/>
              <a:ext cx="240" cy="240"/>
              <a:chOff x="1776" y="1152"/>
              <a:chExt cx="1776" cy="1824"/>
            </a:xfrm>
          </p:grpSpPr>
          <p:sp>
            <p:nvSpPr>
              <p:cNvPr id="17664" name="Oval 119"/>
              <p:cNvSpPr>
                <a:spLocks noChangeArrowheads="1"/>
              </p:cNvSpPr>
              <p:nvPr/>
            </p:nvSpPr>
            <p:spPr bwMode="auto">
              <a:xfrm>
                <a:off x="2976" y="2112"/>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65" name="Oval 120"/>
              <p:cNvSpPr>
                <a:spLocks noChangeArrowheads="1"/>
              </p:cNvSpPr>
              <p:nvPr/>
            </p:nvSpPr>
            <p:spPr bwMode="auto">
              <a:xfrm>
                <a:off x="2400" y="2448"/>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66" name="Oval 121"/>
              <p:cNvSpPr>
                <a:spLocks noChangeArrowheads="1"/>
              </p:cNvSpPr>
              <p:nvPr/>
            </p:nvSpPr>
            <p:spPr bwMode="auto">
              <a:xfrm>
                <a:off x="2880" y="2208"/>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67" name="Oval 122"/>
              <p:cNvSpPr>
                <a:spLocks noChangeArrowheads="1"/>
              </p:cNvSpPr>
              <p:nvPr/>
            </p:nvSpPr>
            <p:spPr bwMode="auto">
              <a:xfrm>
                <a:off x="2160" y="1200"/>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68" name="Oval 123"/>
              <p:cNvSpPr>
                <a:spLocks noChangeArrowheads="1"/>
              </p:cNvSpPr>
              <p:nvPr/>
            </p:nvSpPr>
            <p:spPr bwMode="auto">
              <a:xfrm>
                <a:off x="2976" y="1824"/>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69" name="Oval 124"/>
              <p:cNvSpPr>
                <a:spLocks noChangeArrowheads="1"/>
              </p:cNvSpPr>
              <p:nvPr/>
            </p:nvSpPr>
            <p:spPr bwMode="auto">
              <a:xfrm>
                <a:off x="1776" y="2112"/>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70" name="Oval 125"/>
              <p:cNvSpPr>
                <a:spLocks noChangeArrowheads="1"/>
              </p:cNvSpPr>
              <p:nvPr/>
            </p:nvSpPr>
            <p:spPr bwMode="auto">
              <a:xfrm>
                <a:off x="1920" y="1488"/>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71" name="Oval 126"/>
              <p:cNvSpPr>
                <a:spLocks noChangeArrowheads="1"/>
              </p:cNvSpPr>
              <p:nvPr/>
            </p:nvSpPr>
            <p:spPr bwMode="auto">
              <a:xfrm>
                <a:off x="1824" y="1680"/>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72" name="Oval 127"/>
              <p:cNvSpPr>
                <a:spLocks noChangeArrowheads="1"/>
              </p:cNvSpPr>
              <p:nvPr/>
            </p:nvSpPr>
            <p:spPr bwMode="auto">
              <a:xfrm>
                <a:off x="2112" y="1824"/>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73" name="Oval 128"/>
              <p:cNvSpPr>
                <a:spLocks noChangeArrowheads="1"/>
              </p:cNvSpPr>
              <p:nvPr/>
            </p:nvSpPr>
            <p:spPr bwMode="auto">
              <a:xfrm>
                <a:off x="2304" y="1584"/>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74" name="Oval 129"/>
              <p:cNvSpPr>
                <a:spLocks noChangeArrowheads="1"/>
              </p:cNvSpPr>
              <p:nvPr/>
            </p:nvSpPr>
            <p:spPr bwMode="auto">
              <a:xfrm>
                <a:off x="2592" y="1824"/>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75" name="Oval 130"/>
              <p:cNvSpPr>
                <a:spLocks noChangeArrowheads="1"/>
              </p:cNvSpPr>
              <p:nvPr/>
            </p:nvSpPr>
            <p:spPr bwMode="auto">
              <a:xfrm>
                <a:off x="2832" y="1680"/>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76" name="Oval 131"/>
              <p:cNvSpPr>
                <a:spLocks noChangeArrowheads="1"/>
              </p:cNvSpPr>
              <p:nvPr/>
            </p:nvSpPr>
            <p:spPr bwMode="auto">
              <a:xfrm>
                <a:off x="2688" y="2448"/>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77" name="Oval 132"/>
              <p:cNvSpPr>
                <a:spLocks noChangeArrowheads="1"/>
              </p:cNvSpPr>
              <p:nvPr/>
            </p:nvSpPr>
            <p:spPr bwMode="auto">
              <a:xfrm>
                <a:off x="2640" y="2112"/>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78" name="Oval 133"/>
              <p:cNvSpPr>
                <a:spLocks noChangeArrowheads="1"/>
              </p:cNvSpPr>
              <p:nvPr/>
            </p:nvSpPr>
            <p:spPr bwMode="auto">
              <a:xfrm>
                <a:off x="2400" y="2112"/>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79" name="Oval 134"/>
              <p:cNvSpPr>
                <a:spLocks noChangeArrowheads="1"/>
              </p:cNvSpPr>
              <p:nvPr/>
            </p:nvSpPr>
            <p:spPr bwMode="auto">
              <a:xfrm>
                <a:off x="2160" y="2256"/>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80" name="Oval 135"/>
              <p:cNvSpPr>
                <a:spLocks noChangeArrowheads="1"/>
              </p:cNvSpPr>
              <p:nvPr/>
            </p:nvSpPr>
            <p:spPr bwMode="auto">
              <a:xfrm>
                <a:off x="2592" y="1152"/>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81" name="Oval 136"/>
              <p:cNvSpPr>
                <a:spLocks noChangeArrowheads="1"/>
              </p:cNvSpPr>
              <p:nvPr/>
            </p:nvSpPr>
            <p:spPr bwMode="auto">
              <a:xfrm>
                <a:off x="2784" y="1344"/>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82" name="Oval 137"/>
              <p:cNvSpPr>
                <a:spLocks noChangeArrowheads="1"/>
              </p:cNvSpPr>
              <p:nvPr/>
            </p:nvSpPr>
            <p:spPr bwMode="auto">
              <a:xfrm>
                <a:off x="2016" y="2352"/>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grpSp>
        <p:sp>
          <p:nvSpPr>
            <p:cNvPr id="17662" name="Oval 138"/>
            <p:cNvSpPr>
              <a:spLocks noChangeArrowheads="1"/>
            </p:cNvSpPr>
            <p:nvPr/>
          </p:nvSpPr>
          <p:spPr bwMode="auto">
            <a:xfrm>
              <a:off x="1536" y="1728"/>
              <a:ext cx="912" cy="91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63" name="Text Box 139"/>
            <p:cNvSpPr txBox="1">
              <a:spLocks noChangeArrowheads="1"/>
            </p:cNvSpPr>
            <p:nvPr/>
          </p:nvSpPr>
          <p:spPr bwMode="auto">
            <a:xfrm>
              <a:off x="2304" y="2016"/>
              <a:ext cx="432"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latin typeface="Impact" panose="020B0806030902050204" pitchFamily="34" charset="0"/>
                </a:rPr>
                <a:t>3d</a:t>
              </a:r>
              <a:r>
                <a:rPr lang="en-US" altLang="en-US" sz="2400" baseline="30000">
                  <a:latin typeface="Impact" panose="020B0806030902050204" pitchFamily="34" charset="0"/>
                </a:rPr>
                <a:t>9</a:t>
              </a:r>
              <a:endParaRPr lang="en-US" altLang="en-US" sz="2400">
                <a:latin typeface="Impact" panose="020B0806030902050204" pitchFamily="34" charset="0"/>
              </a:endParaRPr>
            </a:p>
          </p:txBody>
        </p:sp>
      </p:grpSp>
      <p:grpSp>
        <p:nvGrpSpPr>
          <p:cNvPr id="14" name="Group 140"/>
          <p:cNvGrpSpPr>
            <a:grpSpLocks/>
          </p:cNvGrpSpPr>
          <p:nvPr/>
        </p:nvGrpSpPr>
        <p:grpSpPr bwMode="auto">
          <a:xfrm>
            <a:off x="3962400" y="2743200"/>
            <a:ext cx="1905000" cy="1447800"/>
            <a:chOff x="1536" y="1728"/>
            <a:chExt cx="1200" cy="912"/>
          </a:xfrm>
        </p:grpSpPr>
        <p:grpSp>
          <p:nvGrpSpPr>
            <p:cNvPr id="17639" name="Group 141"/>
            <p:cNvGrpSpPr>
              <a:grpSpLocks/>
            </p:cNvGrpSpPr>
            <p:nvPr/>
          </p:nvGrpSpPr>
          <p:grpSpPr bwMode="auto">
            <a:xfrm>
              <a:off x="1872" y="2064"/>
              <a:ext cx="240" cy="240"/>
              <a:chOff x="1776" y="1152"/>
              <a:chExt cx="1776" cy="1824"/>
            </a:xfrm>
          </p:grpSpPr>
          <p:sp>
            <p:nvSpPr>
              <p:cNvPr id="17642" name="Oval 142"/>
              <p:cNvSpPr>
                <a:spLocks noChangeArrowheads="1"/>
              </p:cNvSpPr>
              <p:nvPr/>
            </p:nvSpPr>
            <p:spPr bwMode="auto">
              <a:xfrm>
                <a:off x="2976" y="2112"/>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43" name="Oval 143"/>
              <p:cNvSpPr>
                <a:spLocks noChangeArrowheads="1"/>
              </p:cNvSpPr>
              <p:nvPr/>
            </p:nvSpPr>
            <p:spPr bwMode="auto">
              <a:xfrm>
                <a:off x="2400" y="2448"/>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44" name="Oval 144"/>
              <p:cNvSpPr>
                <a:spLocks noChangeArrowheads="1"/>
              </p:cNvSpPr>
              <p:nvPr/>
            </p:nvSpPr>
            <p:spPr bwMode="auto">
              <a:xfrm>
                <a:off x="2880" y="2208"/>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45" name="Oval 145"/>
              <p:cNvSpPr>
                <a:spLocks noChangeArrowheads="1"/>
              </p:cNvSpPr>
              <p:nvPr/>
            </p:nvSpPr>
            <p:spPr bwMode="auto">
              <a:xfrm>
                <a:off x="2160" y="1200"/>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46" name="Oval 146"/>
              <p:cNvSpPr>
                <a:spLocks noChangeArrowheads="1"/>
              </p:cNvSpPr>
              <p:nvPr/>
            </p:nvSpPr>
            <p:spPr bwMode="auto">
              <a:xfrm>
                <a:off x="2976" y="1824"/>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47" name="Oval 147"/>
              <p:cNvSpPr>
                <a:spLocks noChangeArrowheads="1"/>
              </p:cNvSpPr>
              <p:nvPr/>
            </p:nvSpPr>
            <p:spPr bwMode="auto">
              <a:xfrm>
                <a:off x="1776" y="2112"/>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48" name="Oval 148"/>
              <p:cNvSpPr>
                <a:spLocks noChangeArrowheads="1"/>
              </p:cNvSpPr>
              <p:nvPr/>
            </p:nvSpPr>
            <p:spPr bwMode="auto">
              <a:xfrm>
                <a:off x="1920" y="1488"/>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49" name="Oval 149"/>
              <p:cNvSpPr>
                <a:spLocks noChangeArrowheads="1"/>
              </p:cNvSpPr>
              <p:nvPr/>
            </p:nvSpPr>
            <p:spPr bwMode="auto">
              <a:xfrm>
                <a:off x="1824" y="1680"/>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50" name="Oval 150"/>
              <p:cNvSpPr>
                <a:spLocks noChangeArrowheads="1"/>
              </p:cNvSpPr>
              <p:nvPr/>
            </p:nvSpPr>
            <p:spPr bwMode="auto">
              <a:xfrm>
                <a:off x="2112" y="1824"/>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51" name="Oval 151"/>
              <p:cNvSpPr>
                <a:spLocks noChangeArrowheads="1"/>
              </p:cNvSpPr>
              <p:nvPr/>
            </p:nvSpPr>
            <p:spPr bwMode="auto">
              <a:xfrm>
                <a:off x="2304" y="1584"/>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52" name="Oval 152"/>
              <p:cNvSpPr>
                <a:spLocks noChangeArrowheads="1"/>
              </p:cNvSpPr>
              <p:nvPr/>
            </p:nvSpPr>
            <p:spPr bwMode="auto">
              <a:xfrm>
                <a:off x="2592" y="1824"/>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53" name="Oval 153"/>
              <p:cNvSpPr>
                <a:spLocks noChangeArrowheads="1"/>
              </p:cNvSpPr>
              <p:nvPr/>
            </p:nvSpPr>
            <p:spPr bwMode="auto">
              <a:xfrm>
                <a:off x="2832" y="1680"/>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54" name="Oval 154"/>
              <p:cNvSpPr>
                <a:spLocks noChangeArrowheads="1"/>
              </p:cNvSpPr>
              <p:nvPr/>
            </p:nvSpPr>
            <p:spPr bwMode="auto">
              <a:xfrm>
                <a:off x="2688" y="2448"/>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55" name="Oval 155"/>
              <p:cNvSpPr>
                <a:spLocks noChangeArrowheads="1"/>
              </p:cNvSpPr>
              <p:nvPr/>
            </p:nvSpPr>
            <p:spPr bwMode="auto">
              <a:xfrm>
                <a:off x="2640" y="2112"/>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56" name="Oval 156"/>
              <p:cNvSpPr>
                <a:spLocks noChangeArrowheads="1"/>
              </p:cNvSpPr>
              <p:nvPr/>
            </p:nvSpPr>
            <p:spPr bwMode="auto">
              <a:xfrm>
                <a:off x="2400" y="2112"/>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57" name="Oval 157"/>
              <p:cNvSpPr>
                <a:spLocks noChangeArrowheads="1"/>
              </p:cNvSpPr>
              <p:nvPr/>
            </p:nvSpPr>
            <p:spPr bwMode="auto">
              <a:xfrm>
                <a:off x="2160" y="2256"/>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58" name="Oval 158"/>
              <p:cNvSpPr>
                <a:spLocks noChangeArrowheads="1"/>
              </p:cNvSpPr>
              <p:nvPr/>
            </p:nvSpPr>
            <p:spPr bwMode="auto">
              <a:xfrm>
                <a:off x="2592" y="1152"/>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59" name="Oval 159"/>
              <p:cNvSpPr>
                <a:spLocks noChangeArrowheads="1"/>
              </p:cNvSpPr>
              <p:nvPr/>
            </p:nvSpPr>
            <p:spPr bwMode="auto">
              <a:xfrm>
                <a:off x="2784" y="1344"/>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60" name="Oval 160"/>
              <p:cNvSpPr>
                <a:spLocks noChangeArrowheads="1"/>
              </p:cNvSpPr>
              <p:nvPr/>
            </p:nvSpPr>
            <p:spPr bwMode="auto">
              <a:xfrm>
                <a:off x="2016" y="2352"/>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grpSp>
        <p:sp>
          <p:nvSpPr>
            <p:cNvPr id="17640" name="Oval 161"/>
            <p:cNvSpPr>
              <a:spLocks noChangeArrowheads="1"/>
            </p:cNvSpPr>
            <p:nvPr/>
          </p:nvSpPr>
          <p:spPr bwMode="auto">
            <a:xfrm>
              <a:off x="1536" y="1728"/>
              <a:ext cx="912" cy="91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41" name="Text Box 162"/>
            <p:cNvSpPr txBox="1">
              <a:spLocks noChangeArrowheads="1"/>
            </p:cNvSpPr>
            <p:nvPr/>
          </p:nvSpPr>
          <p:spPr bwMode="auto">
            <a:xfrm>
              <a:off x="2304" y="2016"/>
              <a:ext cx="432"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latin typeface="Impact" panose="020B0806030902050204" pitchFamily="34" charset="0"/>
                </a:rPr>
                <a:t>3d</a:t>
              </a:r>
              <a:r>
                <a:rPr lang="en-US" altLang="en-US" sz="2400" baseline="30000">
                  <a:latin typeface="Impact" panose="020B0806030902050204" pitchFamily="34" charset="0"/>
                </a:rPr>
                <a:t>9</a:t>
              </a:r>
              <a:endParaRPr lang="en-US" altLang="en-US" sz="2400">
                <a:latin typeface="Impact" panose="020B0806030902050204" pitchFamily="34" charset="0"/>
              </a:endParaRPr>
            </a:p>
          </p:txBody>
        </p:sp>
      </p:grpSp>
      <p:grpSp>
        <p:nvGrpSpPr>
          <p:cNvPr id="16" name="Group 163"/>
          <p:cNvGrpSpPr>
            <a:grpSpLocks/>
          </p:cNvGrpSpPr>
          <p:nvPr/>
        </p:nvGrpSpPr>
        <p:grpSpPr bwMode="auto">
          <a:xfrm>
            <a:off x="4572000" y="2743200"/>
            <a:ext cx="1905000" cy="1447800"/>
            <a:chOff x="1536" y="1728"/>
            <a:chExt cx="1200" cy="912"/>
          </a:xfrm>
        </p:grpSpPr>
        <p:grpSp>
          <p:nvGrpSpPr>
            <p:cNvPr id="17617" name="Group 164"/>
            <p:cNvGrpSpPr>
              <a:grpSpLocks/>
            </p:cNvGrpSpPr>
            <p:nvPr/>
          </p:nvGrpSpPr>
          <p:grpSpPr bwMode="auto">
            <a:xfrm>
              <a:off x="1872" y="2064"/>
              <a:ext cx="240" cy="240"/>
              <a:chOff x="1776" y="1152"/>
              <a:chExt cx="1776" cy="1824"/>
            </a:xfrm>
          </p:grpSpPr>
          <p:sp>
            <p:nvSpPr>
              <p:cNvPr id="17620" name="Oval 165"/>
              <p:cNvSpPr>
                <a:spLocks noChangeArrowheads="1"/>
              </p:cNvSpPr>
              <p:nvPr/>
            </p:nvSpPr>
            <p:spPr bwMode="auto">
              <a:xfrm>
                <a:off x="2976" y="2112"/>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21" name="Oval 166"/>
              <p:cNvSpPr>
                <a:spLocks noChangeArrowheads="1"/>
              </p:cNvSpPr>
              <p:nvPr/>
            </p:nvSpPr>
            <p:spPr bwMode="auto">
              <a:xfrm>
                <a:off x="2400" y="2448"/>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22" name="Oval 167"/>
              <p:cNvSpPr>
                <a:spLocks noChangeArrowheads="1"/>
              </p:cNvSpPr>
              <p:nvPr/>
            </p:nvSpPr>
            <p:spPr bwMode="auto">
              <a:xfrm>
                <a:off x="2880" y="2208"/>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23" name="Oval 168"/>
              <p:cNvSpPr>
                <a:spLocks noChangeArrowheads="1"/>
              </p:cNvSpPr>
              <p:nvPr/>
            </p:nvSpPr>
            <p:spPr bwMode="auto">
              <a:xfrm>
                <a:off x="2160" y="1200"/>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24" name="Oval 169"/>
              <p:cNvSpPr>
                <a:spLocks noChangeArrowheads="1"/>
              </p:cNvSpPr>
              <p:nvPr/>
            </p:nvSpPr>
            <p:spPr bwMode="auto">
              <a:xfrm>
                <a:off x="2976" y="1824"/>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25" name="Oval 170"/>
              <p:cNvSpPr>
                <a:spLocks noChangeArrowheads="1"/>
              </p:cNvSpPr>
              <p:nvPr/>
            </p:nvSpPr>
            <p:spPr bwMode="auto">
              <a:xfrm>
                <a:off x="1776" y="2112"/>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26" name="Oval 171"/>
              <p:cNvSpPr>
                <a:spLocks noChangeArrowheads="1"/>
              </p:cNvSpPr>
              <p:nvPr/>
            </p:nvSpPr>
            <p:spPr bwMode="auto">
              <a:xfrm>
                <a:off x="1920" y="1488"/>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27" name="Oval 172"/>
              <p:cNvSpPr>
                <a:spLocks noChangeArrowheads="1"/>
              </p:cNvSpPr>
              <p:nvPr/>
            </p:nvSpPr>
            <p:spPr bwMode="auto">
              <a:xfrm>
                <a:off x="1824" y="1680"/>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28" name="Oval 173"/>
              <p:cNvSpPr>
                <a:spLocks noChangeArrowheads="1"/>
              </p:cNvSpPr>
              <p:nvPr/>
            </p:nvSpPr>
            <p:spPr bwMode="auto">
              <a:xfrm>
                <a:off x="2112" y="1824"/>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29" name="Oval 174"/>
              <p:cNvSpPr>
                <a:spLocks noChangeArrowheads="1"/>
              </p:cNvSpPr>
              <p:nvPr/>
            </p:nvSpPr>
            <p:spPr bwMode="auto">
              <a:xfrm>
                <a:off x="2304" y="1584"/>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30" name="Oval 175"/>
              <p:cNvSpPr>
                <a:spLocks noChangeArrowheads="1"/>
              </p:cNvSpPr>
              <p:nvPr/>
            </p:nvSpPr>
            <p:spPr bwMode="auto">
              <a:xfrm>
                <a:off x="2592" y="1824"/>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31" name="Oval 176"/>
              <p:cNvSpPr>
                <a:spLocks noChangeArrowheads="1"/>
              </p:cNvSpPr>
              <p:nvPr/>
            </p:nvSpPr>
            <p:spPr bwMode="auto">
              <a:xfrm>
                <a:off x="2832" y="1680"/>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32" name="Oval 177"/>
              <p:cNvSpPr>
                <a:spLocks noChangeArrowheads="1"/>
              </p:cNvSpPr>
              <p:nvPr/>
            </p:nvSpPr>
            <p:spPr bwMode="auto">
              <a:xfrm>
                <a:off x="2688" y="2448"/>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33" name="Oval 178"/>
              <p:cNvSpPr>
                <a:spLocks noChangeArrowheads="1"/>
              </p:cNvSpPr>
              <p:nvPr/>
            </p:nvSpPr>
            <p:spPr bwMode="auto">
              <a:xfrm>
                <a:off x="2640" y="2112"/>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34" name="Oval 179"/>
              <p:cNvSpPr>
                <a:spLocks noChangeArrowheads="1"/>
              </p:cNvSpPr>
              <p:nvPr/>
            </p:nvSpPr>
            <p:spPr bwMode="auto">
              <a:xfrm>
                <a:off x="2400" y="2112"/>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35" name="Oval 180"/>
              <p:cNvSpPr>
                <a:spLocks noChangeArrowheads="1"/>
              </p:cNvSpPr>
              <p:nvPr/>
            </p:nvSpPr>
            <p:spPr bwMode="auto">
              <a:xfrm>
                <a:off x="2160" y="2256"/>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36" name="Oval 181"/>
              <p:cNvSpPr>
                <a:spLocks noChangeArrowheads="1"/>
              </p:cNvSpPr>
              <p:nvPr/>
            </p:nvSpPr>
            <p:spPr bwMode="auto">
              <a:xfrm>
                <a:off x="2592" y="1152"/>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37" name="Oval 182"/>
              <p:cNvSpPr>
                <a:spLocks noChangeArrowheads="1"/>
              </p:cNvSpPr>
              <p:nvPr/>
            </p:nvSpPr>
            <p:spPr bwMode="auto">
              <a:xfrm>
                <a:off x="2784" y="1344"/>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38" name="Oval 183"/>
              <p:cNvSpPr>
                <a:spLocks noChangeArrowheads="1"/>
              </p:cNvSpPr>
              <p:nvPr/>
            </p:nvSpPr>
            <p:spPr bwMode="auto">
              <a:xfrm>
                <a:off x="2016" y="2352"/>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grpSp>
        <p:sp>
          <p:nvSpPr>
            <p:cNvPr id="17618" name="Oval 184"/>
            <p:cNvSpPr>
              <a:spLocks noChangeArrowheads="1"/>
            </p:cNvSpPr>
            <p:nvPr/>
          </p:nvSpPr>
          <p:spPr bwMode="auto">
            <a:xfrm>
              <a:off x="1536" y="1728"/>
              <a:ext cx="912" cy="91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19" name="Text Box 185"/>
            <p:cNvSpPr txBox="1">
              <a:spLocks noChangeArrowheads="1"/>
            </p:cNvSpPr>
            <p:nvPr/>
          </p:nvSpPr>
          <p:spPr bwMode="auto">
            <a:xfrm>
              <a:off x="2304" y="2016"/>
              <a:ext cx="432"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latin typeface="Impact" panose="020B0806030902050204" pitchFamily="34" charset="0"/>
                </a:rPr>
                <a:t>3d</a:t>
              </a:r>
              <a:r>
                <a:rPr lang="en-US" altLang="en-US" sz="2400" baseline="30000">
                  <a:latin typeface="Impact" panose="020B0806030902050204" pitchFamily="34" charset="0"/>
                </a:rPr>
                <a:t>9</a:t>
              </a:r>
              <a:endParaRPr lang="en-US" altLang="en-US" sz="2400">
                <a:latin typeface="Impact" panose="020B0806030902050204" pitchFamily="34" charset="0"/>
              </a:endParaRPr>
            </a:p>
          </p:txBody>
        </p:sp>
      </p:grpSp>
      <p:grpSp>
        <p:nvGrpSpPr>
          <p:cNvPr id="18" name="Group 186"/>
          <p:cNvGrpSpPr>
            <a:grpSpLocks/>
          </p:cNvGrpSpPr>
          <p:nvPr/>
        </p:nvGrpSpPr>
        <p:grpSpPr bwMode="auto">
          <a:xfrm>
            <a:off x="5105400" y="2743200"/>
            <a:ext cx="1905000" cy="1447800"/>
            <a:chOff x="1536" y="1728"/>
            <a:chExt cx="1200" cy="912"/>
          </a:xfrm>
        </p:grpSpPr>
        <p:grpSp>
          <p:nvGrpSpPr>
            <p:cNvPr id="17595" name="Group 187"/>
            <p:cNvGrpSpPr>
              <a:grpSpLocks/>
            </p:cNvGrpSpPr>
            <p:nvPr/>
          </p:nvGrpSpPr>
          <p:grpSpPr bwMode="auto">
            <a:xfrm>
              <a:off x="1872" y="2064"/>
              <a:ext cx="240" cy="240"/>
              <a:chOff x="1776" y="1152"/>
              <a:chExt cx="1776" cy="1824"/>
            </a:xfrm>
          </p:grpSpPr>
          <p:sp>
            <p:nvSpPr>
              <p:cNvPr id="17598" name="Oval 188"/>
              <p:cNvSpPr>
                <a:spLocks noChangeArrowheads="1"/>
              </p:cNvSpPr>
              <p:nvPr/>
            </p:nvSpPr>
            <p:spPr bwMode="auto">
              <a:xfrm>
                <a:off x="2976" y="2112"/>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99" name="Oval 189"/>
              <p:cNvSpPr>
                <a:spLocks noChangeArrowheads="1"/>
              </p:cNvSpPr>
              <p:nvPr/>
            </p:nvSpPr>
            <p:spPr bwMode="auto">
              <a:xfrm>
                <a:off x="2400" y="2448"/>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00" name="Oval 190"/>
              <p:cNvSpPr>
                <a:spLocks noChangeArrowheads="1"/>
              </p:cNvSpPr>
              <p:nvPr/>
            </p:nvSpPr>
            <p:spPr bwMode="auto">
              <a:xfrm>
                <a:off x="2880" y="2208"/>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01" name="Oval 191"/>
              <p:cNvSpPr>
                <a:spLocks noChangeArrowheads="1"/>
              </p:cNvSpPr>
              <p:nvPr/>
            </p:nvSpPr>
            <p:spPr bwMode="auto">
              <a:xfrm>
                <a:off x="2160" y="1200"/>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02" name="Oval 192"/>
              <p:cNvSpPr>
                <a:spLocks noChangeArrowheads="1"/>
              </p:cNvSpPr>
              <p:nvPr/>
            </p:nvSpPr>
            <p:spPr bwMode="auto">
              <a:xfrm>
                <a:off x="2976" y="1824"/>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03" name="Oval 193"/>
              <p:cNvSpPr>
                <a:spLocks noChangeArrowheads="1"/>
              </p:cNvSpPr>
              <p:nvPr/>
            </p:nvSpPr>
            <p:spPr bwMode="auto">
              <a:xfrm>
                <a:off x="1776" y="2112"/>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04" name="Oval 194"/>
              <p:cNvSpPr>
                <a:spLocks noChangeArrowheads="1"/>
              </p:cNvSpPr>
              <p:nvPr/>
            </p:nvSpPr>
            <p:spPr bwMode="auto">
              <a:xfrm>
                <a:off x="1920" y="1488"/>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05" name="Oval 195"/>
              <p:cNvSpPr>
                <a:spLocks noChangeArrowheads="1"/>
              </p:cNvSpPr>
              <p:nvPr/>
            </p:nvSpPr>
            <p:spPr bwMode="auto">
              <a:xfrm>
                <a:off x="1824" y="1680"/>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06" name="Oval 196"/>
              <p:cNvSpPr>
                <a:spLocks noChangeArrowheads="1"/>
              </p:cNvSpPr>
              <p:nvPr/>
            </p:nvSpPr>
            <p:spPr bwMode="auto">
              <a:xfrm>
                <a:off x="2112" y="1824"/>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07" name="Oval 197"/>
              <p:cNvSpPr>
                <a:spLocks noChangeArrowheads="1"/>
              </p:cNvSpPr>
              <p:nvPr/>
            </p:nvSpPr>
            <p:spPr bwMode="auto">
              <a:xfrm>
                <a:off x="2304" y="1584"/>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08" name="Oval 198"/>
              <p:cNvSpPr>
                <a:spLocks noChangeArrowheads="1"/>
              </p:cNvSpPr>
              <p:nvPr/>
            </p:nvSpPr>
            <p:spPr bwMode="auto">
              <a:xfrm>
                <a:off x="2592" y="1824"/>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09" name="Oval 199"/>
              <p:cNvSpPr>
                <a:spLocks noChangeArrowheads="1"/>
              </p:cNvSpPr>
              <p:nvPr/>
            </p:nvSpPr>
            <p:spPr bwMode="auto">
              <a:xfrm>
                <a:off x="2832" y="1680"/>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10" name="Oval 200"/>
              <p:cNvSpPr>
                <a:spLocks noChangeArrowheads="1"/>
              </p:cNvSpPr>
              <p:nvPr/>
            </p:nvSpPr>
            <p:spPr bwMode="auto">
              <a:xfrm>
                <a:off x="2688" y="2448"/>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11" name="Oval 201"/>
              <p:cNvSpPr>
                <a:spLocks noChangeArrowheads="1"/>
              </p:cNvSpPr>
              <p:nvPr/>
            </p:nvSpPr>
            <p:spPr bwMode="auto">
              <a:xfrm>
                <a:off x="2640" y="2112"/>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12" name="Oval 202"/>
              <p:cNvSpPr>
                <a:spLocks noChangeArrowheads="1"/>
              </p:cNvSpPr>
              <p:nvPr/>
            </p:nvSpPr>
            <p:spPr bwMode="auto">
              <a:xfrm>
                <a:off x="2400" y="2112"/>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13" name="Oval 203"/>
              <p:cNvSpPr>
                <a:spLocks noChangeArrowheads="1"/>
              </p:cNvSpPr>
              <p:nvPr/>
            </p:nvSpPr>
            <p:spPr bwMode="auto">
              <a:xfrm>
                <a:off x="2160" y="2256"/>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14" name="Oval 204"/>
              <p:cNvSpPr>
                <a:spLocks noChangeArrowheads="1"/>
              </p:cNvSpPr>
              <p:nvPr/>
            </p:nvSpPr>
            <p:spPr bwMode="auto">
              <a:xfrm>
                <a:off x="2592" y="1152"/>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15" name="Oval 205"/>
              <p:cNvSpPr>
                <a:spLocks noChangeArrowheads="1"/>
              </p:cNvSpPr>
              <p:nvPr/>
            </p:nvSpPr>
            <p:spPr bwMode="auto">
              <a:xfrm>
                <a:off x="2784" y="1344"/>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616" name="Oval 206"/>
              <p:cNvSpPr>
                <a:spLocks noChangeArrowheads="1"/>
              </p:cNvSpPr>
              <p:nvPr/>
            </p:nvSpPr>
            <p:spPr bwMode="auto">
              <a:xfrm>
                <a:off x="2016" y="2352"/>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grpSp>
        <p:sp>
          <p:nvSpPr>
            <p:cNvPr id="17596" name="Oval 207"/>
            <p:cNvSpPr>
              <a:spLocks noChangeArrowheads="1"/>
            </p:cNvSpPr>
            <p:nvPr/>
          </p:nvSpPr>
          <p:spPr bwMode="auto">
            <a:xfrm>
              <a:off x="1536" y="1728"/>
              <a:ext cx="912" cy="91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97" name="Text Box 208"/>
            <p:cNvSpPr txBox="1">
              <a:spLocks noChangeArrowheads="1"/>
            </p:cNvSpPr>
            <p:nvPr/>
          </p:nvSpPr>
          <p:spPr bwMode="auto">
            <a:xfrm>
              <a:off x="2304" y="2016"/>
              <a:ext cx="432"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latin typeface="Impact" panose="020B0806030902050204" pitchFamily="34" charset="0"/>
                </a:rPr>
                <a:t>3d</a:t>
              </a:r>
              <a:r>
                <a:rPr lang="en-US" altLang="en-US" sz="2400" baseline="30000">
                  <a:latin typeface="Impact" panose="020B0806030902050204" pitchFamily="34" charset="0"/>
                </a:rPr>
                <a:t>9</a:t>
              </a:r>
              <a:endParaRPr lang="en-US" altLang="en-US" sz="2400">
                <a:latin typeface="Impact" panose="020B0806030902050204" pitchFamily="34" charset="0"/>
              </a:endParaRPr>
            </a:p>
          </p:txBody>
        </p:sp>
      </p:grpSp>
      <p:grpSp>
        <p:nvGrpSpPr>
          <p:cNvPr id="20" name="Group 209"/>
          <p:cNvGrpSpPr>
            <a:grpSpLocks/>
          </p:cNvGrpSpPr>
          <p:nvPr/>
        </p:nvGrpSpPr>
        <p:grpSpPr bwMode="auto">
          <a:xfrm>
            <a:off x="5715000" y="2743200"/>
            <a:ext cx="1905000" cy="1447800"/>
            <a:chOff x="1536" y="1728"/>
            <a:chExt cx="1200" cy="912"/>
          </a:xfrm>
        </p:grpSpPr>
        <p:grpSp>
          <p:nvGrpSpPr>
            <p:cNvPr id="17573" name="Group 210"/>
            <p:cNvGrpSpPr>
              <a:grpSpLocks/>
            </p:cNvGrpSpPr>
            <p:nvPr/>
          </p:nvGrpSpPr>
          <p:grpSpPr bwMode="auto">
            <a:xfrm>
              <a:off x="1872" y="2064"/>
              <a:ext cx="240" cy="240"/>
              <a:chOff x="1776" y="1152"/>
              <a:chExt cx="1776" cy="1824"/>
            </a:xfrm>
          </p:grpSpPr>
          <p:sp>
            <p:nvSpPr>
              <p:cNvPr id="17576" name="Oval 211"/>
              <p:cNvSpPr>
                <a:spLocks noChangeArrowheads="1"/>
              </p:cNvSpPr>
              <p:nvPr/>
            </p:nvSpPr>
            <p:spPr bwMode="auto">
              <a:xfrm>
                <a:off x="2976" y="2112"/>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77" name="Oval 212"/>
              <p:cNvSpPr>
                <a:spLocks noChangeArrowheads="1"/>
              </p:cNvSpPr>
              <p:nvPr/>
            </p:nvSpPr>
            <p:spPr bwMode="auto">
              <a:xfrm>
                <a:off x="2400" y="2448"/>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78" name="Oval 213"/>
              <p:cNvSpPr>
                <a:spLocks noChangeArrowheads="1"/>
              </p:cNvSpPr>
              <p:nvPr/>
            </p:nvSpPr>
            <p:spPr bwMode="auto">
              <a:xfrm>
                <a:off x="2880" y="2208"/>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79" name="Oval 214"/>
              <p:cNvSpPr>
                <a:spLocks noChangeArrowheads="1"/>
              </p:cNvSpPr>
              <p:nvPr/>
            </p:nvSpPr>
            <p:spPr bwMode="auto">
              <a:xfrm>
                <a:off x="2160" y="1200"/>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80" name="Oval 215"/>
              <p:cNvSpPr>
                <a:spLocks noChangeArrowheads="1"/>
              </p:cNvSpPr>
              <p:nvPr/>
            </p:nvSpPr>
            <p:spPr bwMode="auto">
              <a:xfrm>
                <a:off x="2976" y="1824"/>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81" name="Oval 216"/>
              <p:cNvSpPr>
                <a:spLocks noChangeArrowheads="1"/>
              </p:cNvSpPr>
              <p:nvPr/>
            </p:nvSpPr>
            <p:spPr bwMode="auto">
              <a:xfrm>
                <a:off x="1776" y="2112"/>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82" name="Oval 217"/>
              <p:cNvSpPr>
                <a:spLocks noChangeArrowheads="1"/>
              </p:cNvSpPr>
              <p:nvPr/>
            </p:nvSpPr>
            <p:spPr bwMode="auto">
              <a:xfrm>
                <a:off x="1920" y="1488"/>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83" name="Oval 218"/>
              <p:cNvSpPr>
                <a:spLocks noChangeArrowheads="1"/>
              </p:cNvSpPr>
              <p:nvPr/>
            </p:nvSpPr>
            <p:spPr bwMode="auto">
              <a:xfrm>
                <a:off x="1824" y="1680"/>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84" name="Oval 219"/>
              <p:cNvSpPr>
                <a:spLocks noChangeArrowheads="1"/>
              </p:cNvSpPr>
              <p:nvPr/>
            </p:nvSpPr>
            <p:spPr bwMode="auto">
              <a:xfrm>
                <a:off x="2112" y="1824"/>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85" name="Oval 220"/>
              <p:cNvSpPr>
                <a:spLocks noChangeArrowheads="1"/>
              </p:cNvSpPr>
              <p:nvPr/>
            </p:nvSpPr>
            <p:spPr bwMode="auto">
              <a:xfrm>
                <a:off x="2304" y="1584"/>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86" name="Oval 221"/>
              <p:cNvSpPr>
                <a:spLocks noChangeArrowheads="1"/>
              </p:cNvSpPr>
              <p:nvPr/>
            </p:nvSpPr>
            <p:spPr bwMode="auto">
              <a:xfrm>
                <a:off x="2592" y="1824"/>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87" name="Oval 222"/>
              <p:cNvSpPr>
                <a:spLocks noChangeArrowheads="1"/>
              </p:cNvSpPr>
              <p:nvPr/>
            </p:nvSpPr>
            <p:spPr bwMode="auto">
              <a:xfrm>
                <a:off x="2832" y="1680"/>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88" name="Oval 223"/>
              <p:cNvSpPr>
                <a:spLocks noChangeArrowheads="1"/>
              </p:cNvSpPr>
              <p:nvPr/>
            </p:nvSpPr>
            <p:spPr bwMode="auto">
              <a:xfrm>
                <a:off x="2688" y="2448"/>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89" name="Oval 224"/>
              <p:cNvSpPr>
                <a:spLocks noChangeArrowheads="1"/>
              </p:cNvSpPr>
              <p:nvPr/>
            </p:nvSpPr>
            <p:spPr bwMode="auto">
              <a:xfrm>
                <a:off x="2640" y="2112"/>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90" name="Oval 225"/>
              <p:cNvSpPr>
                <a:spLocks noChangeArrowheads="1"/>
              </p:cNvSpPr>
              <p:nvPr/>
            </p:nvSpPr>
            <p:spPr bwMode="auto">
              <a:xfrm>
                <a:off x="2400" y="2112"/>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91" name="Oval 226"/>
              <p:cNvSpPr>
                <a:spLocks noChangeArrowheads="1"/>
              </p:cNvSpPr>
              <p:nvPr/>
            </p:nvSpPr>
            <p:spPr bwMode="auto">
              <a:xfrm>
                <a:off x="2160" y="2256"/>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92" name="Oval 227"/>
              <p:cNvSpPr>
                <a:spLocks noChangeArrowheads="1"/>
              </p:cNvSpPr>
              <p:nvPr/>
            </p:nvSpPr>
            <p:spPr bwMode="auto">
              <a:xfrm>
                <a:off x="2592" y="1152"/>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93" name="Oval 228"/>
              <p:cNvSpPr>
                <a:spLocks noChangeArrowheads="1"/>
              </p:cNvSpPr>
              <p:nvPr/>
            </p:nvSpPr>
            <p:spPr bwMode="auto">
              <a:xfrm>
                <a:off x="2784" y="1344"/>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94" name="Oval 229"/>
              <p:cNvSpPr>
                <a:spLocks noChangeArrowheads="1"/>
              </p:cNvSpPr>
              <p:nvPr/>
            </p:nvSpPr>
            <p:spPr bwMode="auto">
              <a:xfrm>
                <a:off x="2016" y="2352"/>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grpSp>
        <p:sp>
          <p:nvSpPr>
            <p:cNvPr id="17574" name="Oval 230"/>
            <p:cNvSpPr>
              <a:spLocks noChangeArrowheads="1"/>
            </p:cNvSpPr>
            <p:nvPr/>
          </p:nvSpPr>
          <p:spPr bwMode="auto">
            <a:xfrm>
              <a:off x="1536" y="1728"/>
              <a:ext cx="912" cy="91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75" name="Text Box 231"/>
            <p:cNvSpPr txBox="1">
              <a:spLocks noChangeArrowheads="1"/>
            </p:cNvSpPr>
            <p:nvPr/>
          </p:nvSpPr>
          <p:spPr bwMode="auto">
            <a:xfrm>
              <a:off x="2304" y="2016"/>
              <a:ext cx="432"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latin typeface="Impact" panose="020B0806030902050204" pitchFamily="34" charset="0"/>
                </a:rPr>
                <a:t>3d</a:t>
              </a:r>
              <a:r>
                <a:rPr lang="en-US" altLang="en-US" sz="2400" baseline="30000">
                  <a:latin typeface="Impact" panose="020B0806030902050204" pitchFamily="34" charset="0"/>
                </a:rPr>
                <a:t>9</a:t>
              </a:r>
              <a:endParaRPr lang="en-US" altLang="en-US" sz="2400">
                <a:latin typeface="Impact" panose="020B0806030902050204" pitchFamily="34" charset="0"/>
              </a:endParaRPr>
            </a:p>
          </p:txBody>
        </p:sp>
      </p:grpSp>
      <p:grpSp>
        <p:nvGrpSpPr>
          <p:cNvPr id="22" name="Group 232"/>
          <p:cNvGrpSpPr>
            <a:grpSpLocks/>
          </p:cNvGrpSpPr>
          <p:nvPr/>
        </p:nvGrpSpPr>
        <p:grpSpPr bwMode="auto">
          <a:xfrm>
            <a:off x="6324600" y="2743200"/>
            <a:ext cx="1905000" cy="1447800"/>
            <a:chOff x="1536" y="1728"/>
            <a:chExt cx="1200" cy="912"/>
          </a:xfrm>
        </p:grpSpPr>
        <p:grpSp>
          <p:nvGrpSpPr>
            <p:cNvPr id="17551" name="Group 233"/>
            <p:cNvGrpSpPr>
              <a:grpSpLocks/>
            </p:cNvGrpSpPr>
            <p:nvPr/>
          </p:nvGrpSpPr>
          <p:grpSpPr bwMode="auto">
            <a:xfrm>
              <a:off x="1872" y="2064"/>
              <a:ext cx="240" cy="240"/>
              <a:chOff x="1776" y="1152"/>
              <a:chExt cx="1776" cy="1824"/>
            </a:xfrm>
          </p:grpSpPr>
          <p:sp>
            <p:nvSpPr>
              <p:cNvPr id="17554" name="Oval 234"/>
              <p:cNvSpPr>
                <a:spLocks noChangeArrowheads="1"/>
              </p:cNvSpPr>
              <p:nvPr/>
            </p:nvSpPr>
            <p:spPr bwMode="auto">
              <a:xfrm>
                <a:off x="2976" y="2112"/>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55" name="Oval 235"/>
              <p:cNvSpPr>
                <a:spLocks noChangeArrowheads="1"/>
              </p:cNvSpPr>
              <p:nvPr/>
            </p:nvSpPr>
            <p:spPr bwMode="auto">
              <a:xfrm>
                <a:off x="2400" y="2448"/>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56" name="Oval 236"/>
              <p:cNvSpPr>
                <a:spLocks noChangeArrowheads="1"/>
              </p:cNvSpPr>
              <p:nvPr/>
            </p:nvSpPr>
            <p:spPr bwMode="auto">
              <a:xfrm>
                <a:off x="2880" y="2208"/>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57" name="Oval 237"/>
              <p:cNvSpPr>
                <a:spLocks noChangeArrowheads="1"/>
              </p:cNvSpPr>
              <p:nvPr/>
            </p:nvSpPr>
            <p:spPr bwMode="auto">
              <a:xfrm>
                <a:off x="2160" y="1200"/>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58" name="Oval 238"/>
              <p:cNvSpPr>
                <a:spLocks noChangeArrowheads="1"/>
              </p:cNvSpPr>
              <p:nvPr/>
            </p:nvSpPr>
            <p:spPr bwMode="auto">
              <a:xfrm>
                <a:off x="2976" y="1824"/>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59" name="Oval 239"/>
              <p:cNvSpPr>
                <a:spLocks noChangeArrowheads="1"/>
              </p:cNvSpPr>
              <p:nvPr/>
            </p:nvSpPr>
            <p:spPr bwMode="auto">
              <a:xfrm>
                <a:off x="1776" y="2112"/>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60" name="Oval 240"/>
              <p:cNvSpPr>
                <a:spLocks noChangeArrowheads="1"/>
              </p:cNvSpPr>
              <p:nvPr/>
            </p:nvSpPr>
            <p:spPr bwMode="auto">
              <a:xfrm>
                <a:off x="1920" y="1488"/>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61" name="Oval 241"/>
              <p:cNvSpPr>
                <a:spLocks noChangeArrowheads="1"/>
              </p:cNvSpPr>
              <p:nvPr/>
            </p:nvSpPr>
            <p:spPr bwMode="auto">
              <a:xfrm>
                <a:off x="1824" y="1680"/>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62" name="Oval 242"/>
              <p:cNvSpPr>
                <a:spLocks noChangeArrowheads="1"/>
              </p:cNvSpPr>
              <p:nvPr/>
            </p:nvSpPr>
            <p:spPr bwMode="auto">
              <a:xfrm>
                <a:off x="2112" y="1824"/>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63" name="Oval 243"/>
              <p:cNvSpPr>
                <a:spLocks noChangeArrowheads="1"/>
              </p:cNvSpPr>
              <p:nvPr/>
            </p:nvSpPr>
            <p:spPr bwMode="auto">
              <a:xfrm>
                <a:off x="2304" y="1584"/>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64" name="Oval 244"/>
              <p:cNvSpPr>
                <a:spLocks noChangeArrowheads="1"/>
              </p:cNvSpPr>
              <p:nvPr/>
            </p:nvSpPr>
            <p:spPr bwMode="auto">
              <a:xfrm>
                <a:off x="2592" y="1824"/>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65" name="Oval 245"/>
              <p:cNvSpPr>
                <a:spLocks noChangeArrowheads="1"/>
              </p:cNvSpPr>
              <p:nvPr/>
            </p:nvSpPr>
            <p:spPr bwMode="auto">
              <a:xfrm>
                <a:off x="2832" y="1680"/>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66" name="Oval 246"/>
              <p:cNvSpPr>
                <a:spLocks noChangeArrowheads="1"/>
              </p:cNvSpPr>
              <p:nvPr/>
            </p:nvSpPr>
            <p:spPr bwMode="auto">
              <a:xfrm>
                <a:off x="2688" y="2448"/>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67" name="Oval 247"/>
              <p:cNvSpPr>
                <a:spLocks noChangeArrowheads="1"/>
              </p:cNvSpPr>
              <p:nvPr/>
            </p:nvSpPr>
            <p:spPr bwMode="auto">
              <a:xfrm>
                <a:off x="2640" y="2112"/>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68" name="Oval 248"/>
              <p:cNvSpPr>
                <a:spLocks noChangeArrowheads="1"/>
              </p:cNvSpPr>
              <p:nvPr/>
            </p:nvSpPr>
            <p:spPr bwMode="auto">
              <a:xfrm>
                <a:off x="2400" y="2112"/>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69" name="Oval 249"/>
              <p:cNvSpPr>
                <a:spLocks noChangeArrowheads="1"/>
              </p:cNvSpPr>
              <p:nvPr/>
            </p:nvSpPr>
            <p:spPr bwMode="auto">
              <a:xfrm>
                <a:off x="2160" y="2256"/>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70" name="Oval 250"/>
              <p:cNvSpPr>
                <a:spLocks noChangeArrowheads="1"/>
              </p:cNvSpPr>
              <p:nvPr/>
            </p:nvSpPr>
            <p:spPr bwMode="auto">
              <a:xfrm>
                <a:off x="2592" y="1152"/>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71" name="Oval 251"/>
              <p:cNvSpPr>
                <a:spLocks noChangeArrowheads="1"/>
              </p:cNvSpPr>
              <p:nvPr/>
            </p:nvSpPr>
            <p:spPr bwMode="auto">
              <a:xfrm>
                <a:off x="2784" y="1344"/>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72" name="Oval 252"/>
              <p:cNvSpPr>
                <a:spLocks noChangeArrowheads="1"/>
              </p:cNvSpPr>
              <p:nvPr/>
            </p:nvSpPr>
            <p:spPr bwMode="auto">
              <a:xfrm>
                <a:off x="2016" y="2352"/>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grpSp>
        <p:sp>
          <p:nvSpPr>
            <p:cNvPr id="17552" name="Oval 253"/>
            <p:cNvSpPr>
              <a:spLocks noChangeArrowheads="1"/>
            </p:cNvSpPr>
            <p:nvPr/>
          </p:nvSpPr>
          <p:spPr bwMode="auto">
            <a:xfrm>
              <a:off x="1536" y="1728"/>
              <a:ext cx="912" cy="91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53" name="Text Box 254"/>
            <p:cNvSpPr txBox="1">
              <a:spLocks noChangeArrowheads="1"/>
            </p:cNvSpPr>
            <p:nvPr/>
          </p:nvSpPr>
          <p:spPr bwMode="auto">
            <a:xfrm>
              <a:off x="2304" y="2016"/>
              <a:ext cx="432"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latin typeface="Impact" panose="020B0806030902050204" pitchFamily="34" charset="0"/>
                </a:rPr>
                <a:t>3d</a:t>
              </a:r>
              <a:r>
                <a:rPr lang="en-US" altLang="en-US" sz="2400" baseline="30000">
                  <a:latin typeface="Impact" panose="020B0806030902050204" pitchFamily="34" charset="0"/>
                </a:rPr>
                <a:t>9</a:t>
              </a:r>
              <a:endParaRPr lang="en-US" altLang="en-US" sz="2400">
                <a:latin typeface="Impact" panose="020B0806030902050204" pitchFamily="34" charset="0"/>
              </a:endParaRPr>
            </a:p>
          </p:txBody>
        </p:sp>
      </p:grpSp>
      <p:grpSp>
        <p:nvGrpSpPr>
          <p:cNvPr id="24" name="Group 255"/>
          <p:cNvGrpSpPr>
            <a:grpSpLocks/>
          </p:cNvGrpSpPr>
          <p:nvPr/>
        </p:nvGrpSpPr>
        <p:grpSpPr bwMode="auto">
          <a:xfrm>
            <a:off x="6934200" y="2743200"/>
            <a:ext cx="1905000" cy="1447800"/>
            <a:chOff x="1536" y="1728"/>
            <a:chExt cx="1200" cy="912"/>
          </a:xfrm>
        </p:grpSpPr>
        <p:grpSp>
          <p:nvGrpSpPr>
            <p:cNvPr id="17529" name="Group 256"/>
            <p:cNvGrpSpPr>
              <a:grpSpLocks/>
            </p:cNvGrpSpPr>
            <p:nvPr/>
          </p:nvGrpSpPr>
          <p:grpSpPr bwMode="auto">
            <a:xfrm>
              <a:off x="1872" y="2064"/>
              <a:ext cx="240" cy="240"/>
              <a:chOff x="1776" y="1152"/>
              <a:chExt cx="1776" cy="1824"/>
            </a:xfrm>
          </p:grpSpPr>
          <p:sp>
            <p:nvSpPr>
              <p:cNvPr id="17532" name="Oval 257"/>
              <p:cNvSpPr>
                <a:spLocks noChangeArrowheads="1"/>
              </p:cNvSpPr>
              <p:nvPr/>
            </p:nvSpPr>
            <p:spPr bwMode="auto">
              <a:xfrm>
                <a:off x="2976" y="2112"/>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33" name="Oval 258"/>
              <p:cNvSpPr>
                <a:spLocks noChangeArrowheads="1"/>
              </p:cNvSpPr>
              <p:nvPr/>
            </p:nvSpPr>
            <p:spPr bwMode="auto">
              <a:xfrm>
                <a:off x="2400" y="2448"/>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34" name="Oval 259"/>
              <p:cNvSpPr>
                <a:spLocks noChangeArrowheads="1"/>
              </p:cNvSpPr>
              <p:nvPr/>
            </p:nvSpPr>
            <p:spPr bwMode="auto">
              <a:xfrm>
                <a:off x="2880" y="2208"/>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35" name="Oval 260"/>
              <p:cNvSpPr>
                <a:spLocks noChangeArrowheads="1"/>
              </p:cNvSpPr>
              <p:nvPr/>
            </p:nvSpPr>
            <p:spPr bwMode="auto">
              <a:xfrm>
                <a:off x="2160" y="1200"/>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36" name="Oval 261"/>
              <p:cNvSpPr>
                <a:spLocks noChangeArrowheads="1"/>
              </p:cNvSpPr>
              <p:nvPr/>
            </p:nvSpPr>
            <p:spPr bwMode="auto">
              <a:xfrm>
                <a:off x="2976" y="1824"/>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37" name="Oval 262"/>
              <p:cNvSpPr>
                <a:spLocks noChangeArrowheads="1"/>
              </p:cNvSpPr>
              <p:nvPr/>
            </p:nvSpPr>
            <p:spPr bwMode="auto">
              <a:xfrm>
                <a:off x="1776" y="2112"/>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38" name="Oval 263"/>
              <p:cNvSpPr>
                <a:spLocks noChangeArrowheads="1"/>
              </p:cNvSpPr>
              <p:nvPr/>
            </p:nvSpPr>
            <p:spPr bwMode="auto">
              <a:xfrm>
                <a:off x="1920" y="1488"/>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39" name="Oval 264"/>
              <p:cNvSpPr>
                <a:spLocks noChangeArrowheads="1"/>
              </p:cNvSpPr>
              <p:nvPr/>
            </p:nvSpPr>
            <p:spPr bwMode="auto">
              <a:xfrm>
                <a:off x="1824" y="1680"/>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40" name="Oval 265"/>
              <p:cNvSpPr>
                <a:spLocks noChangeArrowheads="1"/>
              </p:cNvSpPr>
              <p:nvPr/>
            </p:nvSpPr>
            <p:spPr bwMode="auto">
              <a:xfrm>
                <a:off x="2112" y="1824"/>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41" name="Oval 266"/>
              <p:cNvSpPr>
                <a:spLocks noChangeArrowheads="1"/>
              </p:cNvSpPr>
              <p:nvPr/>
            </p:nvSpPr>
            <p:spPr bwMode="auto">
              <a:xfrm>
                <a:off x="2304" y="1584"/>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42" name="Oval 267"/>
              <p:cNvSpPr>
                <a:spLocks noChangeArrowheads="1"/>
              </p:cNvSpPr>
              <p:nvPr/>
            </p:nvSpPr>
            <p:spPr bwMode="auto">
              <a:xfrm>
                <a:off x="2592" y="1824"/>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43" name="Oval 268"/>
              <p:cNvSpPr>
                <a:spLocks noChangeArrowheads="1"/>
              </p:cNvSpPr>
              <p:nvPr/>
            </p:nvSpPr>
            <p:spPr bwMode="auto">
              <a:xfrm>
                <a:off x="2832" y="1680"/>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44" name="Oval 269"/>
              <p:cNvSpPr>
                <a:spLocks noChangeArrowheads="1"/>
              </p:cNvSpPr>
              <p:nvPr/>
            </p:nvSpPr>
            <p:spPr bwMode="auto">
              <a:xfrm>
                <a:off x="2688" y="2448"/>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45" name="Oval 270"/>
              <p:cNvSpPr>
                <a:spLocks noChangeArrowheads="1"/>
              </p:cNvSpPr>
              <p:nvPr/>
            </p:nvSpPr>
            <p:spPr bwMode="auto">
              <a:xfrm>
                <a:off x="2640" y="2112"/>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46" name="Oval 271"/>
              <p:cNvSpPr>
                <a:spLocks noChangeArrowheads="1"/>
              </p:cNvSpPr>
              <p:nvPr/>
            </p:nvSpPr>
            <p:spPr bwMode="auto">
              <a:xfrm>
                <a:off x="2400" y="2112"/>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47" name="Oval 272"/>
              <p:cNvSpPr>
                <a:spLocks noChangeArrowheads="1"/>
              </p:cNvSpPr>
              <p:nvPr/>
            </p:nvSpPr>
            <p:spPr bwMode="auto">
              <a:xfrm>
                <a:off x="2160" y="2256"/>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48" name="Oval 273"/>
              <p:cNvSpPr>
                <a:spLocks noChangeArrowheads="1"/>
              </p:cNvSpPr>
              <p:nvPr/>
            </p:nvSpPr>
            <p:spPr bwMode="auto">
              <a:xfrm>
                <a:off x="2592" y="1152"/>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49" name="Oval 274"/>
              <p:cNvSpPr>
                <a:spLocks noChangeArrowheads="1"/>
              </p:cNvSpPr>
              <p:nvPr/>
            </p:nvSpPr>
            <p:spPr bwMode="auto">
              <a:xfrm>
                <a:off x="2784" y="1344"/>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50" name="Oval 275"/>
              <p:cNvSpPr>
                <a:spLocks noChangeArrowheads="1"/>
              </p:cNvSpPr>
              <p:nvPr/>
            </p:nvSpPr>
            <p:spPr bwMode="auto">
              <a:xfrm>
                <a:off x="2016" y="2352"/>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grpSp>
        <p:sp>
          <p:nvSpPr>
            <p:cNvPr id="17530" name="Oval 276"/>
            <p:cNvSpPr>
              <a:spLocks noChangeArrowheads="1"/>
            </p:cNvSpPr>
            <p:nvPr/>
          </p:nvSpPr>
          <p:spPr bwMode="auto">
            <a:xfrm>
              <a:off x="1536" y="1728"/>
              <a:ext cx="912" cy="91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31" name="Text Box 277"/>
            <p:cNvSpPr txBox="1">
              <a:spLocks noChangeArrowheads="1"/>
            </p:cNvSpPr>
            <p:nvPr/>
          </p:nvSpPr>
          <p:spPr bwMode="auto">
            <a:xfrm>
              <a:off x="2304" y="2016"/>
              <a:ext cx="432"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latin typeface="Impact" panose="020B0806030902050204" pitchFamily="34" charset="0"/>
                </a:rPr>
                <a:t>3d</a:t>
              </a:r>
              <a:r>
                <a:rPr lang="en-US" altLang="en-US" sz="2400" baseline="30000">
                  <a:latin typeface="Impact" panose="020B0806030902050204" pitchFamily="34" charset="0"/>
                </a:rPr>
                <a:t>9</a:t>
              </a:r>
              <a:endParaRPr lang="en-US" altLang="en-US" sz="2400">
                <a:latin typeface="Impact" panose="020B0806030902050204" pitchFamily="34" charset="0"/>
              </a:endParaRPr>
            </a:p>
          </p:txBody>
        </p:sp>
      </p:grpSp>
      <p:grpSp>
        <p:nvGrpSpPr>
          <p:cNvPr id="26" name="Group 278"/>
          <p:cNvGrpSpPr>
            <a:grpSpLocks/>
          </p:cNvGrpSpPr>
          <p:nvPr/>
        </p:nvGrpSpPr>
        <p:grpSpPr bwMode="auto">
          <a:xfrm>
            <a:off x="7467600" y="2743200"/>
            <a:ext cx="1905000" cy="1447800"/>
            <a:chOff x="1536" y="1728"/>
            <a:chExt cx="1200" cy="912"/>
          </a:xfrm>
        </p:grpSpPr>
        <p:grpSp>
          <p:nvGrpSpPr>
            <p:cNvPr id="17507" name="Group 279"/>
            <p:cNvGrpSpPr>
              <a:grpSpLocks/>
            </p:cNvGrpSpPr>
            <p:nvPr/>
          </p:nvGrpSpPr>
          <p:grpSpPr bwMode="auto">
            <a:xfrm>
              <a:off x="1872" y="2064"/>
              <a:ext cx="240" cy="240"/>
              <a:chOff x="1776" y="1152"/>
              <a:chExt cx="1776" cy="1824"/>
            </a:xfrm>
          </p:grpSpPr>
          <p:sp>
            <p:nvSpPr>
              <p:cNvPr id="17510" name="Oval 280"/>
              <p:cNvSpPr>
                <a:spLocks noChangeArrowheads="1"/>
              </p:cNvSpPr>
              <p:nvPr/>
            </p:nvSpPr>
            <p:spPr bwMode="auto">
              <a:xfrm>
                <a:off x="2976" y="2112"/>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11" name="Oval 281"/>
              <p:cNvSpPr>
                <a:spLocks noChangeArrowheads="1"/>
              </p:cNvSpPr>
              <p:nvPr/>
            </p:nvSpPr>
            <p:spPr bwMode="auto">
              <a:xfrm>
                <a:off x="2400" y="2448"/>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12" name="Oval 282"/>
              <p:cNvSpPr>
                <a:spLocks noChangeArrowheads="1"/>
              </p:cNvSpPr>
              <p:nvPr/>
            </p:nvSpPr>
            <p:spPr bwMode="auto">
              <a:xfrm>
                <a:off x="2880" y="2208"/>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13" name="Oval 283"/>
              <p:cNvSpPr>
                <a:spLocks noChangeArrowheads="1"/>
              </p:cNvSpPr>
              <p:nvPr/>
            </p:nvSpPr>
            <p:spPr bwMode="auto">
              <a:xfrm>
                <a:off x="2160" y="1200"/>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14" name="Oval 284"/>
              <p:cNvSpPr>
                <a:spLocks noChangeArrowheads="1"/>
              </p:cNvSpPr>
              <p:nvPr/>
            </p:nvSpPr>
            <p:spPr bwMode="auto">
              <a:xfrm>
                <a:off x="2976" y="1824"/>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15" name="Oval 285"/>
              <p:cNvSpPr>
                <a:spLocks noChangeArrowheads="1"/>
              </p:cNvSpPr>
              <p:nvPr/>
            </p:nvSpPr>
            <p:spPr bwMode="auto">
              <a:xfrm>
                <a:off x="1776" y="2112"/>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16" name="Oval 286"/>
              <p:cNvSpPr>
                <a:spLocks noChangeArrowheads="1"/>
              </p:cNvSpPr>
              <p:nvPr/>
            </p:nvSpPr>
            <p:spPr bwMode="auto">
              <a:xfrm>
                <a:off x="1920" y="1488"/>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17" name="Oval 287"/>
              <p:cNvSpPr>
                <a:spLocks noChangeArrowheads="1"/>
              </p:cNvSpPr>
              <p:nvPr/>
            </p:nvSpPr>
            <p:spPr bwMode="auto">
              <a:xfrm>
                <a:off x="1824" y="1680"/>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18" name="Oval 288"/>
              <p:cNvSpPr>
                <a:spLocks noChangeArrowheads="1"/>
              </p:cNvSpPr>
              <p:nvPr/>
            </p:nvSpPr>
            <p:spPr bwMode="auto">
              <a:xfrm>
                <a:off x="2112" y="1824"/>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19" name="Oval 289"/>
              <p:cNvSpPr>
                <a:spLocks noChangeArrowheads="1"/>
              </p:cNvSpPr>
              <p:nvPr/>
            </p:nvSpPr>
            <p:spPr bwMode="auto">
              <a:xfrm>
                <a:off x="2304" y="1584"/>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20" name="Oval 290"/>
              <p:cNvSpPr>
                <a:spLocks noChangeArrowheads="1"/>
              </p:cNvSpPr>
              <p:nvPr/>
            </p:nvSpPr>
            <p:spPr bwMode="auto">
              <a:xfrm>
                <a:off x="2592" y="1824"/>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21" name="Oval 291"/>
              <p:cNvSpPr>
                <a:spLocks noChangeArrowheads="1"/>
              </p:cNvSpPr>
              <p:nvPr/>
            </p:nvSpPr>
            <p:spPr bwMode="auto">
              <a:xfrm>
                <a:off x="2832" y="1680"/>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22" name="Oval 292"/>
              <p:cNvSpPr>
                <a:spLocks noChangeArrowheads="1"/>
              </p:cNvSpPr>
              <p:nvPr/>
            </p:nvSpPr>
            <p:spPr bwMode="auto">
              <a:xfrm>
                <a:off x="2688" y="2448"/>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23" name="Oval 293"/>
              <p:cNvSpPr>
                <a:spLocks noChangeArrowheads="1"/>
              </p:cNvSpPr>
              <p:nvPr/>
            </p:nvSpPr>
            <p:spPr bwMode="auto">
              <a:xfrm>
                <a:off x="2640" y="2112"/>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24" name="Oval 294"/>
              <p:cNvSpPr>
                <a:spLocks noChangeArrowheads="1"/>
              </p:cNvSpPr>
              <p:nvPr/>
            </p:nvSpPr>
            <p:spPr bwMode="auto">
              <a:xfrm>
                <a:off x="2400" y="2112"/>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25" name="Oval 295"/>
              <p:cNvSpPr>
                <a:spLocks noChangeArrowheads="1"/>
              </p:cNvSpPr>
              <p:nvPr/>
            </p:nvSpPr>
            <p:spPr bwMode="auto">
              <a:xfrm>
                <a:off x="2160" y="2256"/>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26" name="Oval 296"/>
              <p:cNvSpPr>
                <a:spLocks noChangeArrowheads="1"/>
              </p:cNvSpPr>
              <p:nvPr/>
            </p:nvSpPr>
            <p:spPr bwMode="auto">
              <a:xfrm>
                <a:off x="2592" y="1152"/>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27" name="Oval 297"/>
              <p:cNvSpPr>
                <a:spLocks noChangeArrowheads="1"/>
              </p:cNvSpPr>
              <p:nvPr/>
            </p:nvSpPr>
            <p:spPr bwMode="auto">
              <a:xfrm>
                <a:off x="2784" y="1344"/>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28" name="Oval 298"/>
              <p:cNvSpPr>
                <a:spLocks noChangeArrowheads="1"/>
              </p:cNvSpPr>
              <p:nvPr/>
            </p:nvSpPr>
            <p:spPr bwMode="auto">
              <a:xfrm>
                <a:off x="2016" y="2352"/>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grpSp>
        <p:sp>
          <p:nvSpPr>
            <p:cNvPr id="17508" name="Oval 299"/>
            <p:cNvSpPr>
              <a:spLocks noChangeArrowheads="1"/>
            </p:cNvSpPr>
            <p:nvPr/>
          </p:nvSpPr>
          <p:spPr bwMode="auto">
            <a:xfrm>
              <a:off x="1536" y="1728"/>
              <a:ext cx="912" cy="91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09" name="Text Box 300"/>
            <p:cNvSpPr txBox="1">
              <a:spLocks noChangeArrowheads="1"/>
            </p:cNvSpPr>
            <p:nvPr/>
          </p:nvSpPr>
          <p:spPr bwMode="auto">
            <a:xfrm>
              <a:off x="2304" y="2016"/>
              <a:ext cx="432"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latin typeface="Impact" panose="020B0806030902050204" pitchFamily="34" charset="0"/>
                </a:rPr>
                <a:t>3d</a:t>
              </a:r>
              <a:r>
                <a:rPr lang="en-US" altLang="en-US" sz="2400" baseline="30000">
                  <a:latin typeface="Impact" panose="020B0806030902050204" pitchFamily="34" charset="0"/>
                </a:rPr>
                <a:t>9</a:t>
              </a:r>
              <a:endParaRPr lang="en-US" altLang="en-US" sz="2400">
                <a:latin typeface="Impact" panose="020B0806030902050204" pitchFamily="34" charset="0"/>
              </a:endParaRPr>
            </a:p>
          </p:txBody>
        </p:sp>
      </p:grpSp>
      <p:grpSp>
        <p:nvGrpSpPr>
          <p:cNvPr id="28" name="Group 301"/>
          <p:cNvGrpSpPr>
            <a:grpSpLocks/>
          </p:cNvGrpSpPr>
          <p:nvPr/>
        </p:nvGrpSpPr>
        <p:grpSpPr bwMode="auto">
          <a:xfrm>
            <a:off x="8077200" y="2743200"/>
            <a:ext cx="1905000" cy="1447800"/>
            <a:chOff x="1536" y="1728"/>
            <a:chExt cx="1200" cy="912"/>
          </a:xfrm>
        </p:grpSpPr>
        <p:grpSp>
          <p:nvGrpSpPr>
            <p:cNvPr id="17485" name="Group 302"/>
            <p:cNvGrpSpPr>
              <a:grpSpLocks/>
            </p:cNvGrpSpPr>
            <p:nvPr/>
          </p:nvGrpSpPr>
          <p:grpSpPr bwMode="auto">
            <a:xfrm>
              <a:off x="1872" y="2064"/>
              <a:ext cx="240" cy="240"/>
              <a:chOff x="1776" y="1152"/>
              <a:chExt cx="1776" cy="1824"/>
            </a:xfrm>
          </p:grpSpPr>
          <p:sp>
            <p:nvSpPr>
              <p:cNvPr id="17488" name="Oval 303"/>
              <p:cNvSpPr>
                <a:spLocks noChangeArrowheads="1"/>
              </p:cNvSpPr>
              <p:nvPr/>
            </p:nvSpPr>
            <p:spPr bwMode="auto">
              <a:xfrm>
                <a:off x="2976" y="2112"/>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489" name="Oval 304"/>
              <p:cNvSpPr>
                <a:spLocks noChangeArrowheads="1"/>
              </p:cNvSpPr>
              <p:nvPr/>
            </p:nvSpPr>
            <p:spPr bwMode="auto">
              <a:xfrm>
                <a:off x="2400" y="2448"/>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490" name="Oval 305"/>
              <p:cNvSpPr>
                <a:spLocks noChangeArrowheads="1"/>
              </p:cNvSpPr>
              <p:nvPr/>
            </p:nvSpPr>
            <p:spPr bwMode="auto">
              <a:xfrm>
                <a:off x="2880" y="2208"/>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491" name="Oval 306"/>
              <p:cNvSpPr>
                <a:spLocks noChangeArrowheads="1"/>
              </p:cNvSpPr>
              <p:nvPr/>
            </p:nvSpPr>
            <p:spPr bwMode="auto">
              <a:xfrm>
                <a:off x="2160" y="1200"/>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492" name="Oval 307"/>
              <p:cNvSpPr>
                <a:spLocks noChangeArrowheads="1"/>
              </p:cNvSpPr>
              <p:nvPr/>
            </p:nvSpPr>
            <p:spPr bwMode="auto">
              <a:xfrm>
                <a:off x="2976" y="1824"/>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493" name="Oval 308"/>
              <p:cNvSpPr>
                <a:spLocks noChangeArrowheads="1"/>
              </p:cNvSpPr>
              <p:nvPr/>
            </p:nvSpPr>
            <p:spPr bwMode="auto">
              <a:xfrm>
                <a:off x="1776" y="2112"/>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494" name="Oval 309"/>
              <p:cNvSpPr>
                <a:spLocks noChangeArrowheads="1"/>
              </p:cNvSpPr>
              <p:nvPr/>
            </p:nvSpPr>
            <p:spPr bwMode="auto">
              <a:xfrm>
                <a:off x="1920" y="1488"/>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495" name="Oval 310"/>
              <p:cNvSpPr>
                <a:spLocks noChangeArrowheads="1"/>
              </p:cNvSpPr>
              <p:nvPr/>
            </p:nvSpPr>
            <p:spPr bwMode="auto">
              <a:xfrm>
                <a:off x="1824" y="1680"/>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496" name="Oval 311"/>
              <p:cNvSpPr>
                <a:spLocks noChangeArrowheads="1"/>
              </p:cNvSpPr>
              <p:nvPr/>
            </p:nvSpPr>
            <p:spPr bwMode="auto">
              <a:xfrm>
                <a:off x="2112" y="1824"/>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497" name="Oval 312"/>
              <p:cNvSpPr>
                <a:spLocks noChangeArrowheads="1"/>
              </p:cNvSpPr>
              <p:nvPr/>
            </p:nvSpPr>
            <p:spPr bwMode="auto">
              <a:xfrm>
                <a:off x="2304" y="1584"/>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498" name="Oval 313"/>
              <p:cNvSpPr>
                <a:spLocks noChangeArrowheads="1"/>
              </p:cNvSpPr>
              <p:nvPr/>
            </p:nvSpPr>
            <p:spPr bwMode="auto">
              <a:xfrm>
                <a:off x="2592" y="1824"/>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499" name="Oval 314"/>
              <p:cNvSpPr>
                <a:spLocks noChangeArrowheads="1"/>
              </p:cNvSpPr>
              <p:nvPr/>
            </p:nvSpPr>
            <p:spPr bwMode="auto">
              <a:xfrm>
                <a:off x="2832" y="1680"/>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00" name="Oval 315"/>
              <p:cNvSpPr>
                <a:spLocks noChangeArrowheads="1"/>
              </p:cNvSpPr>
              <p:nvPr/>
            </p:nvSpPr>
            <p:spPr bwMode="auto">
              <a:xfrm>
                <a:off x="2688" y="2448"/>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01" name="Oval 316"/>
              <p:cNvSpPr>
                <a:spLocks noChangeArrowheads="1"/>
              </p:cNvSpPr>
              <p:nvPr/>
            </p:nvSpPr>
            <p:spPr bwMode="auto">
              <a:xfrm>
                <a:off x="2640" y="2112"/>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02" name="Oval 317"/>
              <p:cNvSpPr>
                <a:spLocks noChangeArrowheads="1"/>
              </p:cNvSpPr>
              <p:nvPr/>
            </p:nvSpPr>
            <p:spPr bwMode="auto">
              <a:xfrm>
                <a:off x="2400" y="2112"/>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03" name="Oval 318"/>
              <p:cNvSpPr>
                <a:spLocks noChangeArrowheads="1"/>
              </p:cNvSpPr>
              <p:nvPr/>
            </p:nvSpPr>
            <p:spPr bwMode="auto">
              <a:xfrm>
                <a:off x="2160" y="2256"/>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04" name="Oval 319"/>
              <p:cNvSpPr>
                <a:spLocks noChangeArrowheads="1"/>
              </p:cNvSpPr>
              <p:nvPr/>
            </p:nvSpPr>
            <p:spPr bwMode="auto">
              <a:xfrm>
                <a:off x="2592" y="1152"/>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05" name="Oval 320"/>
              <p:cNvSpPr>
                <a:spLocks noChangeArrowheads="1"/>
              </p:cNvSpPr>
              <p:nvPr/>
            </p:nvSpPr>
            <p:spPr bwMode="auto">
              <a:xfrm>
                <a:off x="2784" y="1344"/>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506" name="Oval 321"/>
              <p:cNvSpPr>
                <a:spLocks noChangeArrowheads="1"/>
              </p:cNvSpPr>
              <p:nvPr/>
            </p:nvSpPr>
            <p:spPr bwMode="auto">
              <a:xfrm>
                <a:off x="2016" y="2352"/>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grpSp>
        <p:sp>
          <p:nvSpPr>
            <p:cNvPr id="17486" name="Oval 322"/>
            <p:cNvSpPr>
              <a:spLocks noChangeArrowheads="1"/>
            </p:cNvSpPr>
            <p:nvPr/>
          </p:nvSpPr>
          <p:spPr bwMode="auto">
            <a:xfrm>
              <a:off x="1536" y="1728"/>
              <a:ext cx="912" cy="91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487" name="Text Box 323"/>
            <p:cNvSpPr txBox="1">
              <a:spLocks noChangeArrowheads="1"/>
            </p:cNvSpPr>
            <p:nvPr/>
          </p:nvSpPr>
          <p:spPr bwMode="auto">
            <a:xfrm>
              <a:off x="2304" y="2016"/>
              <a:ext cx="432"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latin typeface="Impact" panose="020B0806030902050204" pitchFamily="34" charset="0"/>
                </a:rPr>
                <a:t>3d</a:t>
              </a:r>
              <a:r>
                <a:rPr lang="en-US" altLang="en-US" sz="2400" baseline="30000">
                  <a:latin typeface="Impact" panose="020B0806030902050204" pitchFamily="34" charset="0"/>
                </a:rPr>
                <a:t>9</a:t>
              </a:r>
              <a:endParaRPr lang="en-US" altLang="en-US" sz="2400">
                <a:latin typeface="Impact" panose="020B0806030902050204" pitchFamily="34" charset="0"/>
              </a:endParaRPr>
            </a:p>
          </p:txBody>
        </p:sp>
      </p:grpSp>
      <p:grpSp>
        <p:nvGrpSpPr>
          <p:cNvPr id="30" name="Group 324"/>
          <p:cNvGrpSpPr>
            <a:grpSpLocks/>
          </p:cNvGrpSpPr>
          <p:nvPr/>
        </p:nvGrpSpPr>
        <p:grpSpPr bwMode="auto">
          <a:xfrm>
            <a:off x="8610600" y="2743200"/>
            <a:ext cx="1905000" cy="1447800"/>
            <a:chOff x="1536" y="1728"/>
            <a:chExt cx="1200" cy="912"/>
          </a:xfrm>
        </p:grpSpPr>
        <p:grpSp>
          <p:nvGrpSpPr>
            <p:cNvPr id="17463" name="Group 325"/>
            <p:cNvGrpSpPr>
              <a:grpSpLocks/>
            </p:cNvGrpSpPr>
            <p:nvPr/>
          </p:nvGrpSpPr>
          <p:grpSpPr bwMode="auto">
            <a:xfrm>
              <a:off x="1872" y="2064"/>
              <a:ext cx="240" cy="240"/>
              <a:chOff x="1776" y="1152"/>
              <a:chExt cx="1776" cy="1824"/>
            </a:xfrm>
          </p:grpSpPr>
          <p:sp>
            <p:nvSpPr>
              <p:cNvPr id="17466" name="Oval 326"/>
              <p:cNvSpPr>
                <a:spLocks noChangeArrowheads="1"/>
              </p:cNvSpPr>
              <p:nvPr/>
            </p:nvSpPr>
            <p:spPr bwMode="auto">
              <a:xfrm>
                <a:off x="2976" y="2112"/>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467" name="Oval 327"/>
              <p:cNvSpPr>
                <a:spLocks noChangeArrowheads="1"/>
              </p:cNvSpPr>
              <p:nvPr/>
            </p:nvSpPr>
            <p:spPr bwMode="auto">
              <a:xfrm>
                <a:off x="2400" y="2448"/>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468" name="Oval 328"/>
              <p:cNvSpPr>
                <a:spLocks noChangeArrowheads="1"/>
              </p:cNvSpPr>
              <p:nvPr/>
            </p:nvSpPr>
            <p:spPr bwMode="auto">
              <a:xfrm>
                <a:off x="2880" y="2208"/>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469" name="Oval 329"/>
              <p:cNvSpPr>
                <a:spLocks noChangeArrowheads="1"/>
              </p:cNvSpPr>
              <p:nvPr/>
            </p:nvSpPr>
            <p:spPr bwMode="auto">
              <a:xfrm>
                <a:off x="2160" y="1200"/>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470" name="Oval 330"/>
              <p:cNvSpPr>
                <a:spLocks noChangeArrowheads="1"/>
              </p:cNvSpPr>
              <p:nvPr/>
            </p:nvSpPr>
            <p:spPr bwMode="auto">
              <a:xfrm>
                <a:off x="2976" y="1824"/>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471" name="Oval 331"/>
              <p:cNvSpPr>
                <a:spLocks noChangeArrowheads="1"/>
              </p:cNvSpPr>
              <p:nvPr/>
            </p:nvSpPr>
            <p:spPr bwMode="auto">
              <a:xfrm>
                <a:off x="1776" y="2112"/>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472" name="Oval 332"/>
              <p:cNvSpPr>
                <a:spLocks noChangeArrowheads="1"/>
              </p:cNvSpPr>
              <p:nvPr/>
            </p:nvSpPr>
            <p:spPr bwMode="auto">
              <a:xfrm>
                <a:off x="1920" y="1488"/>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473" name="Oval 333"/>
              <p:cNvSpPr>
                <a:spLocks noChangeArrowheads="1"/>
              </p:cNvSpPr>
              <p:nvPr/>
            </p:nvSpPr>
            <p:spPr bwMode="auto">
              <a:xfrm>
                <a:off x="1824" y="1680"/>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474" name="Oval 334"/>
              <p:cNvSpPr>
                <a:spLocks noChangeArrowheads="1"/>
              </p:cNvSpPr>
              <p:nvPr/>
            </p:nvSpPr>
            <p:spPr bwMode="auto">
              <a:xfrm>
                <a:off x="2112" y="1824"/>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475" name="Oval 335"/>
              <p:cNvSpPr>
                <a:spLocks noChangeArrowheads="1"/>
              </p:cNvSpPr>
              <p:nvPr/>
            </p:nvSpPr>
            <p:spPr bwMode="auto">
              <a:xfrm>
                <a:off x="2304" y="1584"/>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476" name="Oval 336"/>
              <p:cNvSpPr>
                <a:spLocks noChangeArrowheads="1"/>
              </p:cNvSpPr>
              <p:nvPr/>
            </p:nvSpPr>
            <p:spPr bwMode="auto">
              <a:xfrm>
                <a:off x="2592" y="1824"/>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477" name="Oval 337"/>
              <p:cNvSpPr>
                <a:spLocks noChangeArrowheads="1"/>
              </p:cNvSpPr>
              <p:nvPr/>
            </p:nvSpPr>
            <p:spPr bwMode="auto">
              <a:xfrm>
                <a:off x="2832" y="1680"/>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478" name="Oval 338"/>
              <p:cNvSpPr>
                <a:spLocks noChangeArrowheads="1"/>
              </p:cNvSpPr>
              <p:nvPr/>
            </p:nvSpPr>
            <p:spPr bwMode="auto">
              <a:xfrm>
                <a:off x="2688" y="2448"/>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479" name="Oval 339"/>
              <p:cNvSpPr>
                <a:spLocks noChangeArrowheads="1"/>
              </p:cNvSpPr>
              <p:nvPr/>
            </p:nvSpPr>
            <p:spPr bwMode="auto">
              <a:xfrm>
                <a:off x="2640" y="2112"/>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480" name="Oval 340"/>
              <p:cNvSpPr>
                <a:spLocks noChangeArrowheads="1"/>
              </p:cNvSpPr>
              <p:nvPr/>
            </p:nvSpPr>
            <p:spPr bwMode="auto">
              <a:xfrm>
                <a:off x="2400" y="2112"/>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481" name="Oval 341"/>
              <p:cNvSpPr>
                <a:spLocks noChangeArrowheads="1"/>
              </p:cNvSpPr>
              <p:nvPr/>
            </p:nvSpPr>
            <p:spPr bwMode="auto">
              <a:xfrm>
                <a:off x="2160" y="2256"/>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482" name="Oval 342"/>
              <p:cNvSpPr>
                <a:spLocks noChangeArrowheads="1"/>
              </p:cNvSpPr>
              <p:nvPr/>
            </p:nvSpPr>
            <p:spPr bwMode="auto">
              <a:xfrm>
                <a:off x="2592" y="1152"/>
                <a:ext cx="576" cy="528"/>
              </a:xfrm>
              <a:prstGeom prst="ellipse">
                <a:avLst/>
              </a:prstGeom>
              <a:solidFill>
                <a:schemeClr val="accent2"/>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483" name="Oval 343"/>
              <p:cNvSpPr>
                <a:spLocks noChangeArrowheads="1"/>
              </p:cNvSpPr>
              <p:nvPr/>
            </p:nvSpPr>
            <p:spPr bwMode="auto">
              <a:xfrm>
                <a:off x="2784" y="1344"/>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484" name="Oval 344"/>
              <p:cNvSpPr>
                <a:spLocks noChangeArrowheads="1"/>
              </p:cNvSpPr>
              <p:nvPr/>
            </p:nvSpPr>
            <p:spPr bwMode="auto">
              <a:xfrm>
                <a:off x="2016" y="2352"/>
                <a:ext cx="576" cy="528"/>
              </a:xfrm>
              <a:prstGeom prst="ellipse">
                <a:avLst/>
              </a:prstGeom>
              <a:solidFill>
                <a:srgbClr val="CC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grpSp>
        <p:sp>
          <p:nvSpPr>
            <p:cNvPr id="17464" name="Oval 345"/>
            <p:cNvSpPr>
              <a:spLocks noChangeArrowheads="1"/>
            </p:cNvSpPr>
            <p:nvPr/>
          </p:nvSpPr>
          <p:spPr bwMode="auto">
            <a:xfrm>
              <a:off x="1536" y="1728"/>
              <a:ext cx="912" cy="91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465" name="Text Box 346"/>
            <p:cNvSpPr txBox="1">
              <a:spLocks noChangeArrowheads="1"/>
            </p:cNvSpPr>
            <p:nvPr/>
          </p:nvSpPr>
          <p:spPr bwMode="auto">
            <a:xfrm>
              <a:off x="2304" y="2016"/>
              <a:ext cx="432"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latin typeface="Impact" panose="020B0806030902050204" pitchFamily="34" charset="0"/>
                </a:rPr>
                <a:t>3d</a:t>
              </a:r>
              <a:r>
                <a:rPr lang="en-US" altLang="en-US" sz="2400" baseline="30000">
                  <a:latin typeface="Impact" panose="020B0806030902050204" pitchFamily="34" charset="0"/>
                </a:rPr>
                <a:t>9</a:t>
              </a:r>
              <a:endParaRPr lang="en-US" altLang="en-US" sz="2400">
                <a:latin typeface="Impact" panose="020B0806030902050204" pitchFamily="34" charset="0"/>
              </a:endParaRPr>
            </a:p>
          </p:txBody>
        </p:sp>
      </p:grpSp>
      <p:grpSp>
        <p:nvGrpSpPr>
          <p:cNvPr id="24576" name="Group 347"/>
          <p:cNvGrpSpPr>
            <a:grpSpLocks/>
          </p:cNvGrpSpPr>
          <p:nvPr/>
        </p:nvGrpSpPr>
        <p:grpSpPr bwMode="auto">
          <a:xfrm>
            <a:off x="304800" y="1219200"/>
            <a:ext cx="8610600" cy="2971800"/>
            <a:chOff x="96" y="1152"/>
            <a:chExt cx="5424" cy="1872"/>
          </a:xfrm>
        </p:grpSpPr>
        <p:sp>
          <p:nvSpPr>
            <p:cNvPr id="17427" name="Rectangle 348"/>
            <p:cNvSpPr>
              <a:spLocks noChangeArrowheads="1"/>
            </p:cNvSpPr>
            <p:nvPr/>
          </p:nvSpPr>
          <p:spPr bwMode="auto">
            <a:xfrm>
              <a:off x="96" y="1152"/>
              <a:ext cx="5424" cy="1872"/>
            </a:xfrm>
            <a:prstGeom prst="rect">
              <a:avLst/>
            </a:prstGeom>
            <a:solidFill>
              <a:schemeClr val="bg1"/>
            </a:solidFill>
            <a:ln w="13017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7428" name="Line 349"/>
            <p:cNvSpPr>
              <a:spLocks noChangeShapeType="1"/>
            </p:cNvSpPr>
            <p:nvPr/>
          </p:nvSpPr>
          <p:spPr bwMode="auto">
            <a:xfrm>
              <a:off x="144" y="1536"/>
              <a:ext cx="537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9" name="Line 350"/>
            <p:cNvSpPr>
              <a:spLocks noChangeShapeType="1"/>
            </p:cNvSpPr>
            <p:nvPr/>
          </p:nvSpPr>
          <p:spPr bwMode="auto">
            <a:xfrm>
              <a:off x="144" y="1584"/>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30" name="Line 351"/>
            <p:cNvSpPr>
              <a:spLocks noChangeShapeType="1"/>
            </p:cNvSpPr>
            <p:nvPr/>
          </p:nvSpPr>
          <p:spPr bwMode="auto">
            <a:xfrm>
              <a:off x="144" y="1632"/>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31" name="Line 352"/>
            <p:cNvSpPr>
              <a:spLocks noChangeShapeType="1"/>
            </p:cNvSpPr>
            <p:nvPr/>
          </p:nvSpPr>
          <p:spPr bwMode="auto">
            <a:xfrm>
              <a:off x="144" y="1680"/>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32" name="Line 353"/>
            <p:cNvSpPr>
              <a:spLocks noChangeShapeType="1"/>
            </p:cNvSpPr>
            <p:nvPr/>
          </p:nvSpPr>
          <p:spPr bwMode="auto">
            <a:xfrm>
              <a:off x="144" y="1728"/>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33" name="Line 354"/>
            <p:cNvSpPr>
              <a:spLocks noChangeShapeType="1"/>
            </p:cNvSpPr>
            <p:nvPr/>
          </p:nvSpPr>
          <p:spPr bwMode="auto">
            <a:xfrm>
              <a:off x="144" y="1776"/>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34" name="Line 355"/>
            <p:cNvSpPr>
              <a:spLocks noChangeShapeType="1"/>
            </p:cNvSpPr>
            <p:nvPr/>
          </p:nvSpPr>
          <p:spPr bwMode="auto">
            <a:xfrm>
              <a:off x="144" y="1824"/>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35" name="Line 356"/>
            <p:cNvSpPr>
              <a:spLocks noChangeShapeType="1"/>
            </p:cNvSpPr>
            <p:nvPr/>
          </p:nvSpPr>
          <p:spPr bwMode="auto">
            <a:xfrm>
              <a:off x="144" y="1872"/>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36" name="Line 357"/>
            <p:cNvSpPr>
              <a:spLocks noChangeShapeType="1"/>
            </p:cNvSpPr>
            <p:nvPr/>
          </p:nvSpPr>
          <p:spPr bwMode="auto">
            <a:xfrm>
              <a:off x="144" y="1920"/>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37" name="Line 358"/>
            <p:cNvSpPr>
              <a:spLocks noChangeShapeType="1"/>
            </p:cNvSpPr>
            <p:nvPr/>
          </p:nvSpPr>
          <p:spPr bwMode="auto">
            <a:xfrm>
              <a:off x="144" y="1968"/>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38" name="Line 359"/>
            <p:cNvSpPr>
              <a:spLocks noChangeShapeType="1"/>
            </p:cNvSpPr>
            <p:nvPr/>
          </p:nvSpPr>
          <p:spPr bwMode="auto">
            <a:xfrm>
              <a:off x="144" y="2016"/>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39" name="Line 360"/>
            <p:cNvSpPr>
              <a:spLocks noChangeShapeType="1"/>
            </p:cNvSpPr>
            <p:nvPr/>
          </p:nvSpPr>
          <p:spPr bwMode="auto">
            <a:xfrm>
              <a:off x="144" y="2064"/>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40" name="Line 361"/>
            <p:cNvSpPr>
              <a:spLocks noChangeShapeType="1"/>
            </p:cNvSpPr>
            <p:nvPr/>
          </p:nvSpPr>
          <p:spPr bwMode="auto">
            <a:xfrm>
              <a:off x="144" y="2112"/>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41" name="Line 362"/>
            <p:cNvSpPr>
              <a:spLocks noChangeShapeType="1"/>
            </p:cNvSpPr>
            <p:nvPr/>
          </p:nvSpPr>
          <p:spPr bwMode="auto">
            <a:xfrm>
              <a:off x="144" y="2160"/>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42" name="Line 363"/>
            <p:cNvSpPr>
              <a:spLocks noChangeShapeType="1"/>
            </p:cNvSpPr>
            <p:nvPr/>
          </p:nvSpPr>
          <p:spPr bwMode="auto">
            <a:xfrm>
              <a:off x="144" y="2208"/>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43" name="Line 364"/>
            <p:cNvSpPr>
              <a:spLocks noChangeShapeType="1"/>
            </p:cNvSpPr>
            <p:nvPr/>
          </p:nvSpPr>
          <p:spPr bwMode="auto">
            <a:xfrm>
              <a:off x="144" y="2256"/>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44" name="Line 365"/>
            <p:cNvSpPr>
              <a:spLocks noChangeShapeType="1"/>
            </p:cNvSpPr>
            <p:nvPr/>
          </p:nvSpPr>
          <p:spPr bwMode="auto">
            <a:xfrm>
              <a:off x="144" y="2304"/>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45" name="Line 366"/>
            <p:cNvSpPr>
              <a:spLocks noChangeShapeType="1"/>
            </p:cNvSpPr>
            <p:nvPr/>
          </p:nvSpPr>
          <p:spPr bwMode="auto">
            <a:xfrm>
              <a:off x="144" y="2352"/>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46" name="Line 367"/>
            <p:cNvSpPr>
              <a:spLocks noChangeShapeType="1"/>
            </p:cNvSpPr>
            <p:nvPr/>
          </p:nvSpPr>
          <p:spPr bwMode="auto">
            <a:xfrm>
              <a:off x="144" y="2400"/>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47" name="Line 368"/>
            <p:cNvSpPr>
              <a:spLocks noChangeShapeType="1"/>
            </p:cNvSpPr>
            <p:nvPr/>
          </p:nvSpPr>
          <p:spPr bwMode="auto">
            <a:xfrm>
              <a:off x="144" y="2448"/>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48" name="Line 369"/>
            <p:cNvSpPr>
              <a:spLocks noChangeShapeType="1"/>
            </p:cNvSpPr>
            <p:nvPr/>
          </p:nvSpPr>
          <p:spPr bwMode="auto">
            <a:xfrm>
              <a:off x="144" y="2496"/>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49" name="Line 370"/>
            <p:cNvSpPr>
              <a:spLocks noChangeShapeType="1"/>
            </p:cNvSpPr>
            <p:nvPr/>
          </p:nvSpPr>
          <p:spPr bwMode="auto">
            <a:xfrm>
              <a:off x="144" y="2544"/>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50" name="Line 371"/>
            <p:cNvSpPr>
              <a:spLocks noChangeShapeType="1"/>
            </p:cNvSpPr>
            <p:nvPr/>
          </p:nvSpPr>
          <p:spPr bwMode="auto">
            <a:xfrm>
              <a:off x="144" y="2592"/>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51" name="Line 372"/>
            <p:cNvSpPr>
              <a:spLocks noChangeShapeType="1"/>
            </p:cNvSpPr>
            <p:nvPr/>
          </p:nvSpPr>
          <p:spPr bwMode="auto">
            <a:xfrm>
              <a:off x="144" y="2640"/>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52" name="Line 373"/>
            <p:cNvSpPr>
              <a:spLocks noChangeShapeType="1"/>
            </p:cNvSpPr>
            <p:nvPr/>
          </p:nvSpPr>
          <p:spPr bwMode="auto">
            <a:xfrm>
              <a:off x="144" y="2688"/>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53" name="Line 374"/>
            <p:cNvSpPr>
              <a:spLocks noChangeShapeType="1"/>
            </p:cNvSpPr>
            <p:nvPr/>
          </p:nvSpPr>
          <p:spPr bwMode="auto">
            <a:xfrm>
              <a:off x="144" y="2736"/>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54" name="Line 375"/>
            <p:cNvSpPr>
              <a:spLocks noChangeShapeType="1"/>
            </p:cNvSpPr>
            <p:nvPr/>
          </p:nvSpPr>
          <p:spPr bwMode="auto">
            <a:xfrm>
              <a:off x="144" y="2784"/>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55" name="Line 376"/>
            <p:cNvSpPr>
              <a:spLocks noChangeShapeType="1"/>
            </p:cNvSpPr>
            <p:nvPr/>
          </p:nvSpPr>
          <p:spPr bwMode="auto">
            <a:xfrm>
              <a:off x="144" y="2832"/>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56" name="Line 377"/>
            <p:cNvSpPr>
              <a:spLocks noChangeShapeType="1"/>
            </p:cNvSpPr>
            <p:nvPr/>
          </p:nvSpPr>
          <p:spPr bwMode="auto">
            <a:xfrm>
              <a:off x="144" y="2688"/>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57" name="Line 378"/>
            <p:cNvSpPr>
              <a:spLocks noChangeShapeType="1"/>
            </p:cNvSpPr>
            <p:nvPr/>
          </p:nvSpPr>
          <p:spPr bwMode="auto">
            <a:xfrm>
              <a:off x="144" y="2736"/>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58" name="Line 379"/>
            <p:cNvSpPr>
              <a:spLocks noChangeShapeType="1"/>
            </p:cNvSpPr>
            <p:nvPr/>
          </p:nvSpPr>
          <p:spPr bwMode="auto">
            <a:xfrm>
              <a:off x="144" y="2784"/>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59" name="Line 380"/>
            <p:cNvSpPr>
              <a:spLocks noChangeShapeType="1"/>
            </p:cNvSpPr>
            <p:nvPr/>
          </p:nvSpPr>
          <p:spPr bwMode="auto">
            <a:xfrm>
              <a:off x="144" y="2832"/>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60" name="Line 381"/>
            <p:cNvSpPr>
              <a:spLocks noChangeShapeType="1"/>
            </p:cNvSpPr>
            <p:nvPr/>
          </p:nvSpPr>
          <p:spPr bwMode="auto">
            <a:xfrm>
              <a:off x="144" y="2880"/>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61" name="Line 382"/>
            <p:cNvSpPr>
              <a:spLocks noChangeShapeType="1"/>
            </p:cNvSpPr>
            <p:nvPr/>
          </p:nvSpPr>
          <p:spPr bwMode="auto">
            <a:xfrm>
              <a:off x="144" y="2928"/>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62" name="Line 383"/>
            <p:cNvSpPr>
              <a:spLocks noChangeShapeType="1"/>
            </p:cNvSpPr>
            <p:nvPr/>
          </p:nvSpPr>
          <p:spPr bwMode="auto">
            <a:xfrm>
              <a:off x="144" y="2976"/>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00"/>
                            </p:stCondLst>
                            <p:childTnLst>
                              <p:par>
                                <p:cTn id="22" presetID="2" presetClass="entr" presetSubtype="2"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1000"/>
                            </p:stCondLst>
                            <p:childTnLst>
                              <p:par>
                                <p:cTn id="27" presetID="2" presetClass="entr" presetSubtype="2"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1+#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1500"/>
                            </p:stCondLst>
                            <p:childTnLst>
                              <p:par>
                                <p:cTn id="32" presetID="2" presetClass="entr" presetSubtype="2"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2000"/>
                            </p:stCondLst>
                            <p:childTnLst>
                              <p:par>
                                <p:cTn id="37" presetID="2" presetClass="entr" presetSubtype="2"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1+#ppt_w/2"/>
                                          </p:val>
                                        </p:tav>
                                        <p:tav tm="100000">
                                          <p:val>
                                            <p:strVal val="#ppt_x"/>
                                          </p:val>
                                        </p:tav>
                                      </p:tavLst>
                                    </p:anim>
                                    <p:anim calcmode="lin" valueType="num">
                                      <p:cBhvr additive="base">
                                        <p:cTn id="40" dur="500" fill="hold"/>
                                        <p:tgtEl>
                                          <p:spTgt spid="14"/>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2500"/>
                            </p:stCondLst>
                            <p:childTnLst>
                              <p:par>
                                <p:cTn id="42" presetID="2" presetClass="entr" presetSubtype="2"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1+#ppt_w/2"/>
                                          </p:val>
                                        </p:tav>
                                        <p:tav tm="100000">
                                          <p:val>
                                            <p:strVal val="#ppt_x"/>
                                          </p:val>
                                        </p:tav>
                                      </p:tavLst>
                                    </p:anim>
                                    <p:anim calcmode="lin" valueType="num">
                                      <p:cBhvr additive="base">
                                        <p:cTn id="45" dur="500" fill="hold"/>
                                        <p:tgtEl>
                                          <p:spTgt spid="16"/>
                                        </p:tgtEl>
                                        <p:attrNameLst>
                                          <p:attrName>ppt_y</p:attrName>
                                        </p:attrNameLst>
                                      </p:cBhvr>
                                      <p:tavLst>
                                        <p:tav tm="0">
                                          <p:val>
                                            <p:strVal val="#ppt_y"/>
                                          </p:val>
                                        </p:tav>
                                        <p:tav tm="100000">
                                          <p:val>
                                            <p:strVal val="#ppt_y"/>
                                          </p:val>
                                        </p:tav>
                                      </p:tavLst>
                                    </p:anim>
                                  </p:childTnLst>
                                </p:cTn>
                              </p:par>
                            </p:childTnLst>
                          </p:cTn>
                        </p:par>
                        <p:par>
                          <p:cTn id="46" fill="hold" nodeType="afterGroup">
                            <p:stCondLst>
                              <p:cond delay="3000"/>
                            </p:stCondLst>
                            <p:childTnLst>
                              <p:par>
                                <p:cTn id="47" presetID="2" presetClass="entr" presetSubtype="2"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1+#ppt_w/2"/>
                                          </p:val>
                                        </p:tav>
                                        <p:tav tm="100000">
                                          <p:val>
                                            <p:strVal val="#ppt_x"/>
                                          </p:val>
                                        </p:tav>
                                      </p:tavLst>
                                    </p:anim>
                                    <p:anim calcmode="lin" valueType="num">
                                      <p:cBhvr additive="base">
                                        <p:cTn id="50" dur="500" fill="hold"/>
                                        <p:tgtEl>
                                          <p:spTgt spid="18"/>
                                        </p:tgtEl>
                                        <p:attrNameLst>
                                          <p:attrName>ppt_y</p:attrName>
                                        </p:attrNameLst>
                                      </p:cBhvr>
                                      <p:tavLst>
                                        <p:tav tm="0">
                                          <p:val>
                                            <p:strVal val="#ppt_y"/>
                                          </p:val>
                                        </p:tav>
                                        <p:tav tm="100000">
                                          <p:val>
                                            <p:strVal val="#ppt_y"/>
                                          </p:val>
                                        </p:tav>
                                      </p:tavLst>
                                    </p:anim>
                                  </p:childTnLst>
                                </p:cTn>
                              </p:par>
                            </p:childTnLst>
                          </p:cTn>
                        </p:par>
                        <p:par>
                          <p:cTn id="51" fill="hold" nodeType="afterGroup">
                            <p:stCondLst>
                              <p:cond delay="3500"/>
                            </p:stCondLst>
                            <p:childTnLst>
                              <p:par>
                                <p:cTn id="52" presetID="2" presetClass="entr" presetSubtype="2" fill="hold"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1+#ppt_w/2"/>
                                          </p:val>
                                        </p:tav>
                                        <p:tav tm="100000">
                                          <p:val>
                                            <p:strVal val="#ppt_x"/>
                                          </p:val>
                                        </p:tav>
                                      </p:tavLst>
                                    </p:anim>
                                    <p:anim calcmode="lin" valueType="num">
                                      <p:cBhvr additive="base">
                                        <p:cTn id="55" dur="500" fill="hold"/>
                                        <p:tgtEl>
                                          <p:spTgt spid="20"/>
                                        </p:tgtEl>
                                        <p:attrNameLst>
                                          <p:attrName>ppt_y</p:attrName>
                                        </p:attrNameLst>
                                      </p:cBhvr>
                                      <p:tavLst>
                                        <p:tav tm="0">
                                          <p:val>
                                            <p:strVal val="#ppt_y"/>
                                          </p:val>
                                        </p:tav>
                                        <p:tav tm="100000">
                                          <p:val>
                                            <p:strVal val="#ppt_y"/>
                                          </p:val>
                                        </p:tav>
                                      </p:tavLst>
                                    </p:anim>
                                  </p:childTnLst>
                                </p:cTn>
                              </p:par>
                            </p:childTnLst>
                          </p:cTn>
                        </p:par>
                        <p:par>
                          <p:cTn id="56" fill="hold" nodeType="afterGroup">
                            <p:stCondLst>
                              <p:cond delay="4000"/>
                            </p:stCondLst>
                            <p:childTnLst>
                              <p:par>
                                <p:cTn id="57" presetID="2" presetClass="entr" presetSubtype="2" fill="hold" nodeType="after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1+#ppt_w/2"/>
                                          </p:val>
                                        </p:tav>
                                        <p:tav tm="100000">
                                          <p:val>
                                            <p:strVal val="#ppt_x"/>
                                          </p:val>
                                        </p:tav>
                                      </p:tavLst>
                                    </p:anim>
                                    <p:anim calcmode="lin" valueType="num">
                                      <p:cBhvr additive="base">
                                        <p:cTn id="60" dur="500" fill="hold"/>
                                        <p:tgtEl>
                                          <p:spTgt spid="22"/>
                                        </p:tgtEl>
                                        <p:attrNameLst>
                                          <p:attrName>ppt_y</p:attrName>
                                        </p:attrNameLst>
                                      </p:cBhvr>
                                      <p:tavLst>
                                        <p:tav tm="0">
                                          <p:val>
                                            <p:strVal val="#ppt_y"/>
                                          </p:val>
                                        </p:tav>
                                        <p:tav tm="100000">
                                          <p:val>
                                            <p:strVal val="#ppt_y"/>
                                          </p:val>
                                        </p:tav>
                                      </p:tavLst>
                                    </p:anim>
                                  </p:childTnLst>
                                </p:cTn>
                              </p:par>
                            </p:childTnLst>
                          </p:cTn>
                        </p:par>
                        <p:par>
                          <p:cTn id="61" fill="hold" nodeType="afterGroup">
                            <p:stCondLst>
                              <p:cond delay="4500"/>
                            </p:stCondLst>
                            <p:childTnLst>
                              <p:par>
                                <p:cTn id="62" presetID="2" presetClass="entr" presetSubtype="2"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additive="base">
                                        <p:cTn id="64" dur="500" fill="hold"/>
                                        <p:tgtEl>
                                          <p:spTgt spid="24"/>
                                        </p:tgtEl>
                                        <p:attrNameLst>
                                          <p:attrName>ppt_x</p:attrName>
                                        </p:attrNameLst>
                                      </p:cBhvr>
                                      <p:tavLst>
                                        <p:tav tm="0">
                                          <p:val>
                                            <p:strVal val="1+#ppt_w/2"/>
                                          </p:val>
                                        </p:tav>
                                        <p:tav tm="100000">
                                          <p:val>
                                            <p:strVal val="#ppt_x"/>
                                          </p:val>
                                        </p:tav>
                                      </p:tavLst>
                                    </p:anim>
                                    <p:anim calcmode="lin" valueType="num">
                                      <p:cBhvr additive="base">
                                        <p:cTn id="65" dur="500" fill="hold"/>
                                        <p:tgtEl>
                                          <p:spTgt spid="24"/>
                                        </p:tgtEl>
                                        <p:attrNameLst>
                                          <p:attrName>ppt_y</p:attrName>
                                        </p:attrNameLst>
                                      </p:cBhvr>
                                      <p:tavLst>
                                        <p:tav tm="0">
                                          <p:val>
                                            <p:strVal val="#ppt_y"/>
                                          </p:val>
                                        </p:tav>
                                        <p:tav tm="100000">
                                          <p:val>
                                            <p:strVal val="#ppt_y"/>
                                          </p:val>
                                        </p:tav>
                                      </p:tavLst>
                                    </p:anim>
                                  </p:childTnLst>
                                </p:cTn>
                              </p:par>
                            </p:childTnLst>
                          </p:cTn>
                        </p:par>
                        <p:par>
                          <p:cTn id="66" fill="hold" nodeType="afterGroup">
                            <p:stCondLst>
                              <p:cond delay="5000"/>
                            </p:stCondLst>
                            <p:childTnLst>
                              <p:par>
                                <p:cTn id="67" presetID="2" presetClass="entr" presetSubtype="2" fill="hold" nodeType="after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fill="hold"/>
                                        <p:tgtEl>
                                          <p:spTgt spid="26"/>
                                        </p:tgtEl>
                                        <p:attrNameLst>
                                          <p:attrName>ppt_x</p:attrName>
                                        </p:attrNameLst>
                                      </p:cBhvr>
                                      <p:tavLst>
                                        <p:tav tm="0">
                                          <p:val>
                                            <p:strVal val="1+#ppt_w/2"/>
                                          </p:val>
                                        </p:tav>
                                        <p:tav tm="100000">
                                          <p:val>
                                            <p:strVal val="#ppt_x"/>
                                          </p:val>
                                        </p:tav>
                                      </p:tavLst>
                                    </p:anim>
                                    <p:anim calcmode="lin" valueType="num">
                                      <p:cBhvr additive="base">
                                        <p:cTn id="70" dur="500" fill="hold"/>
                                        <p:tgtEl>
                                          <p:spTgt spid="26"/>
                                        </p:tgtEl>
                                        <p:attrNameLst>
                                          <p:attrName>ppt_y</p:attrName>
                                        </p:attrNameLst>
                                      </p:cBhvr>
                                      <p:tavLst>
                                        <p:tav tm="0">
                                          <p:val>
                                            <p:strVal val="#ppt_y"/>
                                          </p:val>
                                        </p:tav>
                                        <p:tav tm="100000">
                                          <p:val>
                                            <p:strVal val="#ppt_y"/>
                                          </p:val>
                                        </p:tav>
                                      </p:tavLst>
                                    </p:anim>
                                  </p:childTnLst>
                                </p:cTn>
                              </p:par>
                            </p:childTnLst>
                          </p:cTn>
                        </p:par>
                        <p:par>
                          <p:cTn id="71" fill="hold" nodeType="afterGroup">
                            <p:stCondLst>
                              <p:cond delay="5500"/>
                            </p:stCondLst>
                            <p:childTnLst>
                              <p:par>
                                <p:cTn id="72" presetID="2" presetClass="entr" presetSubtype="2" fill="hold" nodeType="after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500" fill="hold"/>
                                        <p:tgtEl>
                                          <p:spTgt spid="28"/>
                                        </p:tgtEl>
                                        <p:attrNameLst>
                                          <p:attrName>ppt_x</p:attrName>
                                        </p:attrNameLst>
                                      </p:cBhvr>
                                      <p:tavLst>
                                        <p:tav tm="0">
                                          <p:val>
                                            <p:strVal val="1+#ppt_w/2"/>
                                          </p:val>
                                        </p:tav>
                                        <p:tav tm="100000">
                                          <p:val>
                                            <p:strVal val="#ppt_x"/>
                                          </p:val>
                                        </p:tav>
                                      </p:tavLst>
                                    </p:anim>
                                    <p:anim calcmode="lin" valueType="num">
                                      <p:cBhvr additive="base">
                                        <p:cTn id="75" dur="500" fill="hold"/>
                                        <p:tgtEl>
                                          <p:spTgt spid="28"/>
                                        </p:tgtEl>
                                        <p:attrNameLst>
                                          <p:attrName>ppt_y</p:attrName>
                                        </p:attrNameLst>
                                      </p:cBhvr>
                                      <p:tavLst>
                                        <p:tav tm="0">
                                          <p:val>
                                            <p:strVal val="#ppt_y"/>
                                          </p:val>
                                        </p:tav>
                                        <p:tav tm="100000">
                                          <p:val>
                                            <p:strVal val="#ppt_y"/>
                                          </p:val>
                                        </p:tav>
                                      </p:tavLst>
                                    </p:anim>
                                  </p:childTnLst>
                                </p:cTn>
                              </p:par>
                            </p:childTnLst>
                          </p:cTn>
                        </p:par>
                        <p:par>
                          <p:cTn id="76" fill="hold" nodeType="afterGroup">
                            <p:stCondLst>
                              <p:cond delay="6000"/>
                            </p:stCondLst>
                            <p:childTnLst>
                              <p:par>
                                <p:cTn id="77" presetID="2" presetClass="entr" presetSubtype="2"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additive="base">
                                        <p:cTn id="79" dur="500" fill="hold"/>
                                        <p:tgtEl>
                                          <p:spTgt spid="30"/>
                                        </p:tgtEl>
                                        <p:attrNameLst>
                                          <p:attrName>ppt_x</p:attrName>
                                        </p:attrNameLst>
                                      </p:cBhvr>
                                      <p:tavLst>
                                        <p:tav tm="0">
                                          <p:val>
                                            <p:strVal val="1+#ppt_w/2"/>
                                          </p:val>
                                        </p:tav>
                                        <p:tav tm="100000">
                                          <p:val>
                                            <p:strVal val="#ppt_x"/>
                                          </p:val>
                                        </p:tav>
                                      </p:tavLst>
                                    </p:anim>
                                    <p:anim calcmode="lin" valueType="num">
                                      <p:cBhvr additive="base">
                                        <p:cTn id="80"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16" presetClass="entr" presetSubtype="42" fill="hold" nodeType="clickEffect">
                                  <p:stCondLst>
                                    <p:cond delay="0"/>
                                  </p:stCondLst>
                                  <p:childTnLst>
                                    <p:set>
                                      <p:cBhvr>
                                        <p:cTn id="84" dur="1" fill="hold">
                                          <p:stCondLst>
                                            <p:cond delay="0"/>
                                          </p:stCondLst>
                                        </p:cTn>
                                        <p:tgtEl>
                                          <p:spTgt spid="24576"/>
                                        </p:tgtEl>
                                        <p:attrNameLst>
                                          <p:attrName>style.visibility</p:attrName>
                                        </p:attrNameLst>
                                      </p:cBhvr>
                                      <p:to>
                                        <p:strVal val="visible"/>
                                      </p:to>
                                    </p:set>
                                    <p:animEffect transition="in" filter="barn(outHorizontal)">
                                      <p:cBhvr>
                                        <p:cTn id="85" dur="500"/>
                                        <p:tgtEl>
                                          <p:spTgt spid="24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1"/>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January 24, 2007</a:t>
            </a:r>
          </a:p>
        </p:txBody>
      </p:sp>
      <p:sp>
        <p:nvSpPr>
          <p:cNvPr id="18435" name="Slide Number Placeholder 3"/>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3A01A8C3-CC79-49BB-8455-718B13EDEEA7}" type="slidenum">
              <a:rPr lang="en-US" altLang="en-US" sz="1400"/>
              <a:pPr algn="r" eaLnBrk="1" hangingPunct="1">
                <a:spcBef>
                  <a:spcPct val="0"/>
                </a:spcBef>
                <a:buFontTx/>
                <a:buNone/>
              </a:pPr>
              <a:t>16</a:t>
            </a:fld>
            <a:endParaRPr lang="en-US" altLang="en-US" sz="1400"/>
          </a:p>
        </p:txBody>
      </p:sp>
      <p:grpSp>
        <p:nvGrpSpPr>
          <p:cNvPr id="18436" name="Group 2"/>
          <p:cNvGrpSpPr>
            <a:grpSpLocks/>
          </p:cNvGrpSpPr>
          <p:nvPr/>
        </p:nvGrpSpPr>
        <p:grpSpPr bwMode="auto">
          <a:xfrm>
            <a:off x="304800" y="1600200"/>
            <a:ext cx="8610600" cy="2971800"/>
            <a:chOff x="96" y="1152"/>
            <a:chExt cx="5424" cy="1872"/>
          </a:xfrm>
        </p:grpSpPr>
        <p:sp>
          <p:nvSpPr>
            <p:cNvPr id="18473" name="Rectangle 3"/>
            <p:cNvSpPr>
              <a:spLocks noChangeArrowheads="1"/>
            </p:cNvSpPr>
            <p:nvPr/>
          </p:nvSpPr>
          <p:spPr bwMode="auto">
            <a:xfrm>
              <a:off x="96" y="1152"/>
              <a:ext cx="5424" cy="1872"/>
            </a:xfrm>
            <a:prstGeom prst="rect">
              <a:avLst/>
            </a:prstGeom>
            <a:solidFill>
              <a:schemeClr val="bg1"/>
            </a:solidFill>
            <a:ln w="13017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18474" name="Line 4"/>
            <p:cNvSpPr>
              <a:spLocks noChangeShapeType="1"/>
            </p:cNvSpPr>
            <p:nvPr/>
          </p:nvSpPr>
          <p:spPr bwMode="auto">
            <a:xfrm>
              <a:off x="144" y="1536"/>
              <a:ext cx="537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75" name="Line 5"/>
            <p:cNvSpPr>
              <a:spLocks noChangeShapeType="1"/>
            </p:cNvSpPr>
            <p:nvPr/>
          </p:nvSpPr>
          <p:spPr bwMode="auto">
            <a:xfrm>
              <a:off x="144" y="1584"/>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76" name="Line 6"/>
            <p:cNvSpPr>
              <a:spLocks noChangeShapeType="1"/>
            </p:cNvSpPr>
            <p:nvPr/>
          </p:nvSpPr>
          <p:spPr bwMode="auto">
            <a:xfrm>
              <a:off x="144" y="1632"/>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77" name="Line 7"/>
            <p:cNvSpPr>
              <a:spLocks noChangeShapeType="1"/>
            </p:cNvSpPr>
            <p:nvPr/>
          </p:nvSpPr>
          <p:spPr bwMode="auto">
            <a:xfrm>
              <a:off x="144" y="1680"/>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78" name="Line 8"/>
            <p:cNvSpPr>
              <a:spLocks noChangeShapeType="1"/>
            </p:cNvSpPr>
            <p:nvPr/>
          </p:nvSpPr>
          <p:spPr bwMode="auto">
            <a:xfrm>
              <a:off x="144" y="1728"/>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79" name="Line 9"/>
            <p:cNvSpPr>
              <a:spLocks noChangeShapeType="1"/>
            </p:cNvSpPr>
            <p:nvPr/>
          </p:nvSpPr>
          <p:spPr bwMode="auto">
            <a:xfrm>
              <a:off x="144" y="1776"/>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80" name="Line 10"/>
            <p:cNvSpPr>
              <a:spLocks noChangeShapeType="1"/>
            </p:cNvSpPr>
            <p:nvPr/>
          </p:nvSpPr>
          <p:spPr bwMode="auto">
            <a:xfrm>
              <a:off x="144" y="1824"/>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81" name="Line 11"/>
            <p:cNvSpPr>
              <a:spLocks noChangeShapeType="1"/>
            </p:cNvSpPr>
            <p:nvPr/>
          </p:nvSpPr>
          <p:spPr bwMode="auto">
            <a:xfrm>
              <a:off x="144" y="1872"/>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82" name="Line 12"/>
            <p:cNvSpPr>
              <a:spLocks noChangeShapeType="1"/>
            </p:cNvSpPr>
            <p:nvPr/>
          </p:nvSpPr>
          <p:spPr bwMode="auto">
            <a:xfrm>
              <a:off x="144" y="1920"/>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83" name="Line 13"/>
            <p:cNvSpPr>
              <a:spLocks noChangeShapeType="1"/>
            </p:cNvSpPr>
            <p:nvPr/>
          </p:nvSpPr>
          <p:spPr bwMode="auto">
            <a:xfrm>
              <a:off x="144" y="1968"/>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84" name="Line 14"/>
            <p:cNvSpPr>
              <a:spLocks noChangeShapeType="1"/>
            </p:cNvSpPr>
            <p:nvPr/>
          </p:nvSpPr>
          <p:spPr bwMode="auto">
            <a:xfrm>
              <a:off x="144" y="2016"/>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85" name="Line 15"/>
            <p:cNvSpPr>
              <a:spLocks noChangeShapeType="1"/>
            </p:cNvSpPr>
            <p:nvPr/>
          </p:nvSpPr>
          <p:spPr bwMode="auto">
            <a:xfrm>
              <a:off x="144" y="2064"/>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86" name="Line 16"/>
            <p:cNvSpPr>
              <a:spLocks noChangeShapeType="1"/>
            </p:cNvSpPr>
            <p:nvPr/>
          </p:nvSpPr>
          <p:spPr bwMode="auto">
            <a:xfrm>
              <a:off x="144" y="2112"/>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87" name="Line 17"/>
            <p:cNvSpPr>
              <a:spLocks noChangeShapeType="1"/>
            </p:cNvSpPr>
            <p:nvPr/>
          </p:nvSpPr>
          <p:spPr bwMode="auto">
            <a:xfrm>
              <a:off x="144" y="2160"/>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88" name="Line 18"/>
            <p:cNvSpPr>
              <a:spLocks noChangeShapeType="1"/>
            </p:cNvSpPr>
            <p:nvPr/>
          </p:nvSpPr>
          <p:spPr bwMode="auto">
            <a:xfrm>
              <a:off x="144" y="2208"/>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89" name="Line 19"/>
            <p:cNvSpPr>
              <a:spLocks noChangeShapeType="1"/>
            </p:cNvSpPr>
            <p:nvPr/>
          </p:nvSpPr>
          <p:spPr bwMode="auto">
            <a:xfrm>
              <a:off x="144" y="2256"/>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90" name="Line 20"/>
            <p:cNvSpPr>
              <a:spLocks noChangeShapeType="1"/>
            </p:cNvSpPr>
            <p:nvPr/>
          </p:nvSpPr>
          <p:spPr bwMode="auto">
            <a:xfrm>
              <a:off x="144" y="2304"/>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91" name="Line 21"/>
            <p:cNvSpPr>
              <a:spLocks noChangeShapeType="1"/>
            </p:cNvSpPr>
            <p:nvPr/>
          </p:nvSpPr>
          <p:spPr bwMode="auto">
            <a:xfrm>
              <a:off x="144" y="2352"/>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92" name="Line 22"/>
            <p:cNvSpPr>
              <a:spLocks noChangeShapeType="1"/>
            </p:cNvSpPr>
            <p:nvPr/>
          </p:nvSpPr>
          <p:spPr bwMode="auto">
            <a:xfrm>
              <a:off x="144" y="2400"/>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93" name="Line 23"/>
            <p:cNvSpPr>
              <a:spLocks noChangeShapeType="1"/>
            </p:cNvSpPr>
            <p:nvPr/>
          </p:nvSpPr>
          <p:spPr bwMode="auto">
            <a:xfrm>
              <a:off x="144" y="2448"/>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94" name="Line 24"/>
            <p:cNvSpPr>
              <a:spLocks noChangeShapeType="1"/>
            </p:cNvSpPr>
            <p:nvPr/>
          </p:nvSpPr>
          <p:spPr bwMode="auto">
            <a:xfrm>
              <a:off x="144" y="2496"/>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95" name="Line 25"/>
            <p:cNvSpPr>
              <a:spLocks noChangeShapeType="1"/>
            </p:cNvSpPr>
            <p:nvPr/>
          </p:nvSpPr>
          <p:spPr bwMode="auto">
            <a:xfrm>
              <a:off x="144" y="2544"/>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96" name="Line 26"/>
            <p:cNvSpPr>
              <a:spLocks noChangeShapeType="1"/>
            </p:cNvSpPr>
            <p:nvPr/>
          </p:nvSpPr>
          <p:spPr bwMode="auto">
            <a:xfrm>
              <a:off x="144" y="2592"/>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97" name="Line 27"/>
            <p:cNvSpPr>
              <a:spLocks noChangeShapeType="1"/>
            </p:cNvSpPr>
            <p:nvPr/>
          </p:nvSpPr>
          <p:spPr bwMode="auto">
            <a:xfrm>
              <a:off x="144" y="2640"/>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98" name="Line 28"/>
            <p:cNvSpPr>
              <a:spLocks noChangeShapeType="1"/>
            </p:cNvSpPr>
            <p:nvPr/>
          </p:nvSpPr>
          <p:spPr bwMode="auto">
            <a:xfrm>
              <a:off x="144" y="2688"/>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99" name="Line 29"/>
            <p:cNvSpPr>
              <a:spLocks noChangeShapeType="1"/>
            </p:cNvSpPr>
            <p:nvPr/>
          </p:nvSpPr>
          <p:spPr bwMode="auto">
            <a:xfrm>
              <a:off x="144" y="2736"/>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00" name="Line 30"/>
            <p:cNvSpPr>
              <a:spLocks noChangeShapeType="1"/>
            </p:cNvSpPr>
            <p:nvPr/>
          </p:nvSpPr>
          <p:spPr bwMode="auto">
            <a:xfrm>
              <a:off x="144" y="2784"/>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01" name="Line 31"/>
            <p:cNvSpPr>
              <a:spLocks noChangeShapeType="1"/>
            </p:cNvSpPr>
            <p:nvPr/>
          </p:nvSpPr>
          <p:spPr bwMode="auto">
            <a:xfrm>
              <a:off x="144" y="2832"/>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02" name="Line 32"/>
            <p:cNvSpPr>
              <a:spLocks noChangeShapeType="1"/>
            </p:cNvSpPr>
            <p:nvPr/>
          </p:nvSpPr>
          <p:spPr bwMode="auto">
            <a:xfrm>
              <a:off x="144" y="2688"/>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03" name="Line 33"/>
            <p:cNvSpPr>
              <a:spLocks noChangeShapeType="1"/>
            </p:cNvSpPr>
            <p:nvPr/>
          </p:nvSpPr>
          <p:spPr bwMode="auto">
            <a:xfrm>
              <a:off x="144" y="2736"/>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04" name="Line 34"/>
            <p:cNvSpPr>
              <a:spLocks noChangeShapeType="1"/>
            </p:cNvSpPr>
            <p:nvPr/>
          </p:nvSpPr>
          <p:spPr bwMode="auto">
            <a:xfrm>
              <a:off x="144" y="2784"/>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05" name="Line 35"/>
            <p:cNvSpPr>
              <a:spLocks noChangeShapeType="1"/>
            </p:cNvSpPr>
            <p:nvPr/>
          </p:nvSpPr>
          <p:spPr bwMode="auto">
            <a:xfrm>
              <a:off x="144" y="2832"/>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06" name="Line 36"/>
            <p:cNvSpPr>
              <a:spLocks noChangeShapeType="1"/>
            </p:cNvSpPr>
            <p:nvPr/>
          </p:nvSpPr>
          <p:spPr bwMode="auto">
            <a:xfrm>
              <a:off x="144" y="2880"/>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07" name="Line 37"/>
            <p:cNvSpPr>
              <a:spLocks noChangeShapeType="1"/>
            </p:cNvSpPr>
            <p:nvPr/>
          </p:nvSpPr>
          <p:spPr bwMode="auto">
            <a:xfrm>
              <a:off x="144" y="2928"/>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08" name="Line 38"/>
            <p:cNvSpPr>
              <a:spLocks noChangeShapeType="1"/>
            </p:cNvSpPr>
            <p:nvPr/>
          </p:nvSpPr>
          <p:spPr bwMode="auto">
            <a:xfrm>
              <a:off x="144" y="2976"/>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8437" name="Oval 39"/>
          <p:cNvSpPr>
            <a:spLocks noChangeArrowheads="1"/>
          </p:cNvSpPr>
          <p:nvPr/>
        </p:nvSpPr>
        <p:spPr bwMode="auto">
          <a:xfrm>
            <a:off x="6553200" y="40386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a:latin typeface="Symbol" panose="05050102010706020507" pitchFamily="18" charset="2"/>
            </a:endParaRPr>
          </a:p>
        </p:txBody>
      </p:sp>
      <p:sp>
        <p:nvSpPr>
          <p:cNvPr id="18438" name="Oval 40"/>
          <p:cNvSpPr>
            <a:spLocks noChangeArrowheads="1"/>
          </p:cNvSpPr>
          <p:nvPr/>
        </p:nvSpPr>
        <p:spPr bwMode="auto">
          <a:xfrm>
            <a:off x="6096000" y="41148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a:latin typeface="Symbol" panose="05050102010706020507" pitchFamily="18" charset="2"/>
            </a:endParaRPr>
          </a:p>
        </p:txBody>
      </p:sp>
      <p:sp>
        <p:nvSpPr>
          <p:cNvPr id="18439" name="Oval 41"/>
          <p:cNvSpPr>
            <a:spLocks noChangeArrowheads="1"/>
          </p:cNvSpPr>
          <p:nvPr/>
        </p:nvSpPr>
        <p:spPr bwMode="auto">
          <a:xfrm>
            <a:off x="5638800" y="40386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a:latin typeface="Symbol" panose="05050102010706020507" pitchFamily="18" charset="2"/>
            </a:endParaRPr>
          </a:p>
        </p:txBody>
      </p:sp>
      <p:sp>
        <p:nvSpPr>
          <p:cNvPr id="18440" name="Oval 42"/>
          <p:cNvSpPr>
            <a:spLocks noChangeArrowheads="1"/>
          </p:cNvSpPr>
          <p:nvPr/>
        </p:nvSpPr>
        <p:spPr bwMode="auto">
          <a:xfrm>
            <a:off x="5105400" y="41910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a:latin typeface="Symbol" panose="05050102010706020507" pitchFamily="18" charset="2"/>
            </a:endParaRPr>
          </a:p>
        </p:txBody>
      </p:sp>
      <p:sp>
        <p:nvSpPr>
          <p:cNvPr id="18441" name="Oval 43"/>
          <p:cNvSpPr>
            <a:spLocks noChangeArrowheads="1"/>
          </p:cNvSpPr>
          <p:nvPr/>
        </p:nvSpPr>
        <p:spPr bwMode="auto">
          <a:xfrm>
            <a:off x="4648200" y="40386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a:latin typeface="Symbol" panose="05050102010706020507" pitchFamily="18" charset="2"/>
            </a:endParaRPr>
          </a:p>
        </p:txBody>
      </p:sp>
      <p:sp>
        <p:nvSpPr>
          <p:cNvPr id="18442" name="Oval 44"/>
          <p:cNvSpPr>
            <a:spLocks noChangeArrowheads="1"/>
          </p:cNvSpPr>
          <p:nvPr/>
        </p:nvSpPr>
        <p:spPr bwMode="auto">
          <a:xfrm>
            <a:off x="4114800" y="41910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a:latin typeface="Symbol" panose="05050102010706020507" pitchFamily="18" charset="2"/>
            </a:endParaRPr>
          </a:p>
        </p:txBody>
      </p:sp>
      <p:sp>
        <p:nvSpPr>
          <p:cNvPr id="18443" name="Oval 45"/>
          <p:cNvSpPr>
            <a:spLocks noChangeArrowheads="1"/>
          </p:cNvSpPr>
          <p:nvPr/>
        </p:nvSpPr>
        <p:spPr bwMode="auto">
          <a:xfrm>
            <a:off x="3810000" y="40386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a:latin typeface="Symbol" panose="05050102010706020507" pitchFamily="18" charset="2"/>
            </a:endParaRPr>
          </a:p>
        </p:txBody>
      </p:sp>
      <p:sp>
        <p:nvSpPr>
          <p:cNvPr id="18444" name="Oval 46"/>
          <p:cNvSpPr>
            <a:spLocks noChangeArrowheads="1"/>
          </p:cNvSpPr>
          <p:nvPr/>
        </p:nvSpPr>
        <p:spPr bwMode="auto">
          <a:xfrm>
            <a:off x="3352800" y="41910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a:latin typeface="Symbol" panose="05050102010706020507" pitchFamily="18" charset="2"/>
            </a:endParaRPr>
          </a:p>
        </p:txBody>
      </p:sp>
      <p:sp>
        <p:nvSpPr>
          <p:cNvPr id="18445" name="Oval 47"/>
          <p:cNvSpPr>
            <a:spLocks noChangeArrowheads="1"/>
          </p:cNvSpPr>
          <p:nvPr/>
        </p:nvSpPr>
        <p:spPr bwMode="auto">
          <a:xfrm>
            <a:off x="2743200" y="40386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a:latin typeface="Symbol" panose="05050102010706020507" pitchFamily="18" charset="2"/>
            </a:endParaRPr>
          </a:p>
        </p:txBody>
      </p:sp>
      <p:sp>
        <p:nvSpPr>
          <p:cNvPr id="18446" name="Oval 48"/>
          <p:cNvSpPr>
            <a:spLocks noChangeArrowheads="1"/>
          </p:cNvSpPr>
          <p:nvPr/>
        </p:nvSpPr>
        <p:spPr bwMode="auto">
          <a:xfrm>
            <a:off x="2209800" y="41910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a:latin typeface="Symbol" panose="05050102010706020507" pitchFamily="18" charset="2"/>
            </a:endParaRPr>
          </a:p>
        </p:txBody>
      </p:sp>
      <p:sp>
        <p:nvSpPr>
          <p:cNvPr id="18447" name="Oval 49"/>
          <p:cNvSpPr>
            <a:spLocks noChangeArrowheads="1"/>
          </p:cNvSpPr>
          <p:nvPr/>
        </p:nvSpPr>
        <p:spPr bwMode="auto">
          <a:xfrm>
            <a:off x="1905000" y="40386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a:latin typeface="Symbol" panose="05050102010706020507" pitchFamily="18" charset="2"/>
            </a:endParaRPr>
          </a:p>
        </p:txBody>
      </p:sp>
      <p:sp>
        <p:nvSpPr>
          <p:cNvPr id="18448" name="Oval 50"/>
          <p:cNvSpPr>
            <a:spLocks noChangeArrowheads="1"/>
          </p:cNvSpPr>
          <p:nvPr/>
        </p:nvSpPr>
        <p:spPr bwMode="auto">
          <a:xfrm>
            <a:off x="1371600" y="41148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a:latin typeface="Symbol" panose="05050102010706020507" pitchFamily="18" charset="2"/>
            </a:endParaRPr>
          </a:p>
        </p:txBody>
      </p:sp>
      <p:sp>
        <p:nvSpPr>
          <p:cNvPr id="18449" name="Oval 51"/>
          <p:cNvSpPr>
            <a:spLocks noChangeArrowheads="1"/>
          </p:cNvSpPr>
          <p:nvPr/>
        </p:nvSpPr>
        <p:spPr bwMode="auto">
          <a:xfrm>
            <a:off x="990600" y="39624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a:latin typeface="Symbol" panose="05050102010706020507" pitchFamily="18" charset="2"/>
            </a:endParaRPr>
          </a:p>
        </p:txBody>
      </p:sp>
      <p:sp>
        <p:nvSpPr>
          <p:cNvPr id="18450" name="Oval 52"/>
          <p:cNvSpPr>
            <a:spLocks noChangeArrowheads="1"/>
          </p:cNvSpPr>
          <p:nvPr/>
        </p:nvSpPr>
        <p:spPr bwMode="auto">
          <a:xfrm>
            <a:off x="762000" y="41148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a:latin typeface="Symbol" panose="05050102010706020507" pitchFamily="18" charset="2"/>
            </a:endParaRPr>
          </a:p>
        </p:txBody>
      </p:sp>
      <p:sp>
        <p:nvSpPr>
          <p:cNvPr id="18451" name="Oval 53"/>
          <p:cNvSpPr>
            <a:spLocks noChangeArrowheads="1"/>
          </p:cNvSpPr>
          <p:nvPr/>
        </p:nvSpPr>
        <p:spPr bwMode="auto">
          <a:xfrm>
            <a:off x="6934200" y="41910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a:latin typeface="Symbol" panose="05050102010706020507" pitchFamily="18" charset="2"/>
            </a:endParaRPr>
          </a:p>
        </p:txBody>
      </p:sp>
      <p:sp>
        <p:nvSpPr>
          <p:cNvPr id="18452" name="Oval 54"/>
          <p:cNvSpPr>
            <a:spLocks noChangeArrowheads="1"/>
          </p:cNvSpPr>
          <p:nvPr/>
        </p:nvSpPr>
        <p:spPr bwMode="auto">
          <a:xfrm>
            <a:off x="7543800" y="39624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a:latin typeface="Symbol" panose="05050102010706020507" pitchFamily="18" charset="2"/>
            </a:endParaRPr>
          </a:p>
        </p:txBody>
      </p:sp>
      <p:sp>
        <p:nvSpPr>
          <p:cNvPr id="18453" name="Oval 55"/>
          <p:cNvSpPr>
            <a:spLocks noChangeArrowheads="1"/>
          </p:cNvSpPr>
          <p:nvPr/>
        </p:nvSpPr>
        <p:spPr bwMode="auto">
          <a:xfrm>
            <a:off x="8077200" y="41148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a:latin typeface="Symbol" panose="05050102010706020507" pitchFamily="18" charset="2"/>
            </a:endParaRPr>
          </a:p>
        </p:txBody>
      </p:sp>
      <p:sp>
        <p:nvSpPr>
          <p:cNvPr id="565304" name="Text Box 56"/>
          <p:cNvSpPr txBox="1">
            <a:spLocks noChangeArrowheads="1"/>
          </p:cNvSpPr>
          <p:nvPr/>
        </p:nvSpPr>
        <p:spPr bwMode="auto">
          <a:xfrm>
            <a:off x="838200" y="2895600"/>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4400">
                <a:solidFill>
                  <a:srgbClr val="CC0000"/>
                </a:solidFill>
                <a:latin typeface="Times New Roman" panose="02020603050405020304" pitchFamily="18" charset="0"/>
              </a:rPr>
              <a:t>Orbitals only partially filled.</a:t>
            </a:r>
          </a:p>
        </p:txBody>
      </p:sp>
      <p:sp>
        <p:nvSpPr>
          <p:cNvPr id="18455" name="Text Box 57"/>
          <p:cNvSpPr txBox="1">
            <a:spLocks noChangeArrowheads="1"/>
          </p:cNvSpPr>
          <p:nvPr/>
        </p:nvSpPr>
        <p:spPr bwMode="auto">
          <a:xfrm>
            <a:off x="0" y="5791200"/>
            <a:ext cx="102108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5200" b="1">
                <a:latin typeface="Brush Script MT" panose="03060802040406070304" pitchFamily="66" charset="0"/>
              </a:rPr>
              <a:t>Orbital Band Structure of a Conductor</a:t>
            </a:r>
          </a:p>
        </p:txBody>
      </p:sp>
      <p:sp>
        <p:nvSpPr>
          <p:cNvPr id="18456" name="Oval 58"/>
          <p:cNvSpPr>
            <a:spLocks noChangeArrowheads="1"/>
          </p:cNvSpPr>
          <p:nvPr/>
        </p:nvSpPr>
        <p:spPr bwMode="auto">
          <a:xfrm>
            <a:off x="6477000" y="36576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a:latin typeface="Symbol" panose="05050102010706020507" pitchFamily="18" charset="2"/>
            </a:endParaRPr>
          </a:p>
        </p:txBody>
      </p:sp>
      <p:sp>
        <p:nvSpPr>
          <p:cNvPr id="18457" name="Oval 59"/>
          <p:cNvSpPr>
            <a:spLocks noChangeArrowheads="1"/>
          </p:cNvSpPr>
          <p:nvPr/>
        </p:nvSpPr>
        <p:spPr bwMode="auto">
          <a:xfrm>
            <a:off x="6019800" y="37338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a:latin typeface="Symbol" panose="05050102010706020507" pitchFamily="18" charset="2"/>
            </a:endParaRPr>
          </a:p>
        </p:txBody>
      </p:sp>
      <p:sp>
        <p:nvSpPr>
          <p:cNvPr id="18458" name="Oval 60"/>
          <p:cNvSpPr>
            <a:spLocks noChangeArrowheads="1"/>
          </p:cNvSpPr>
          <p:nvPr/>
        </p:nvSpPr>
        <p:spPr bwMode="auto">
          <a:xfrm>
            <a:off x="5562600" y="36576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a:latin typeface="Symbol" panose="05050102010706020507" pitchFamily="18" charset="2"/>
            </a:endParaRPr>
          </a:p>
        </p:txBody>
      </p:sp>
      <p:sp>
        <p:nvSpPr>
          <p:cNvPr id="18459" name="Oval 61"/>
          <p:cNvSpPr>
            <a:spLocks noChangeArrowheads="1"/>
          </p:cNvSpPr>
          <p:nvPr/>
        </p:nvSpPr>
        <p:spPr bwMode="auto">
          <a:xfrm>
            <a:off x="5029200" y="38100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a:latin typeface="Symbol" panose="05050102010706020507" pitchFamily="18" charset="2"/>
            </a:endParaRPr>
          </a:p>
        </p:txBody>
      </p:sp>
      <p:sp>
        <p:nvSpPr>
          <p:cNvPr id="18460" name="Oval 62"/>
          <p:cNvSpPr>
            <a:spLocks noChangeArrowheads="1"/>
          </p:cNvSpPr>
          <p:nvPr/>
        </p:nvSpPr>
        <p:spPr bwMode="auto">
          <a:xfrm>
            <a:off x="4572000" y="36576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a:latin typeface="Symbol" panose="05050102010706020507" pitchFamily="18" charset="2"/>
            </a:endParaRPr>
          </a:p>
        </p:txBody>
      </p:sp>
      <p:sp>
        <p:nvSpPr>
          <p:cNvPr id="18461" name="Oval 63"/>
          <p:cNvSpPr>
            <a:spLocks noChangeArrowheads="1"/>
          </p:cNvSpPr>
          <p:nvPr/>
        </p:nvSpPr>
        <p:spPr bwMode="auto">
          <a:xfrm>
            <a:off x="4038600" y="38100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a:latin typeface="Symbol" panose="05050102010706020507" pitchFamily="18" charset="2"/>
            </a:endParaRPr>
          </a:p>
        </p:txBody>
      </p:sp>
      <p:sp>
        <p:nvSpPr>
          <p:cNvPr id="18462" name="Oval 64"/>
          <p:cNvSpPr>
            <a:spLocks noChangeArrowheads="1"/>
          </p:cNvSpPr>
          <p:nvPr/>
        </p:nvSpPr>
        <p:spPr bwMode="auto">
          <a:xfrm>
            <a:off x="3733800" y="36576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a:latin typeface="Symbol" panose="05050102010706020507" pitchFamily="18" charset="2"/>
            </a:endParaRPr>
          </a:p>
        </p:txBody>
      </p:sp>
      <p:sp>
        <p:nvSpPr>
          <p:cNvPr id="18463" name="Oval 65"/>
          <p:cNvSpPr>
            <a:spLocks noChangeArrowheads="1"/>
          </p:cNvSpPr>
          <p:nvPr/>
        </p:nvSpPr>
        <p:spPr bwMode="auto">
          <a:xfrm>
            <a:off x="3276600" y="38100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a:latin typeface="Symbol" panose="05050102010706020507" pitchFamily="18" charset="2"/>
            </a:endParaRPr>
          </a:p>
        </p:txBody>
      </p:sp>
      <p:sp>
        <p:nvSpPr>
          <p:cNvPr id="18464" name="Oval 66"/>
          <p:cNvSpPr>
            <a:spLocks noChangeArrowheads="1"/>
          </p:cNvSpPr>
          <p:nvPr/>
        </p:nvSpPr>
        <p:spPr bwMode="auto">
          <a:xfrm>
            <a:off x="2667000" y="36576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a:latin typeface="Symbol" panose="05050102010706020507" pitchFamily="18" charset="2"/>
            </a:endParaRPr>
          </a:p>
        </p:txBody>
      </p:sp>
      <p:sp>
        <p:nvSpPr>
          <p:cNvPr id="18465" name="Oval 67"/>
          <p:cNvSpPr>
            <a:spLocks noChangeArrowheads="1"/>
          </p:cNvSpPr>
          <p:nvPr/>
        </p:nvSpPr>
        <p:spPr bwMode="auto">
          <a:xfrm>
            <a:off x="2133600" y="38100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a:latin typeface="Symbol" panose="05050102010706020507" pitchFamily="18" charset="2"/>
            </a:endParaRPr>
          </a:p>
        </p:txBody>
      </p:sp>
      <p:sp>
        <p:nvSpPr>
          <p:cNvPr id="18466" name="Oval 68"/>
          <p:cNvSpPr>
            <a:spLocks noChangeArrowheads="1"/>
          </p:cNvSpPr>
          <p:nvPr/>
        </p:nvSpPr>
        <p:spPr bwMode="auto">
          <a:xfrm>
            <a:off x="1828800" y="36576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a:latin typeface="Symbol" panose="05050102010706020507" pitchFamily="18" charset="2"/>
            </a:endParaRPr>
          </a:p>
        </p:txBody>
      </p:sp>
      <p:sp>
        <p:nvSpPr>
          <p:cNvPr id="18467" name="Oval 69"/>
          <p:cNvSpPr>
            <a:spLocks noChangeArrowheads="1"/>
          </p:cNvSpPr>
          <p:nvPr/>
        </p:nvSpPr>
        <p:spPr bwMode="auto">
          <a:xfrm>
            <a:off x="1295400" y="37338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a:latin typeface="Symbol" panose="05050102010706020507" pitchFamily="18" charset="2"/>
            </a:endParaRPr>
          </a:p>
        </p:txBody>
      </p:sp>
      <p:sp>
        <p:nvSpPr>
          <p:cNvPr id="18468" name="Oval 70"/>
          <p:cNvSpPr>
            <a:spLocks noChangeArrowheads="1"/>
          </p:cNvSpPr>
          <p:nvPr/>
        </p:nvSpPr>
        <p:spPr bwMode="auto">
          <a:xfrm>
            <a:off x="914400" y="35814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a:latin typeface="Symbol" panose="05050102010706020507" pitchFamily="18" charset="2"/>
            </a:endParaRPr>
          </a:p>
        </p:txBody>
      </p:sp>
      <p:sp>
        <p:nvSpPr>
          <p:cNvPr id="18469" name="Oval 71"/>
          <p:cNvSpPr>
            <a:spLocks noChangeArrowheads="1"/>
          </p:cNvSpPr>
          <p:nvPr/>
        </p:nvSpPr>
        <p:spPr bwMode="auto">
          <a:xfrm>
            <a:off x="685800" y="37338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a:latin typeface="Symbol" panose="05050102010706020507" pitchFamily="18" charset="2"/>
            </a:endParaRPr>
          </a:p>
        </p:txBody>
      </p:sp>
      <p:sp>
        <p:nvSpPr>
          <p:cNvPr id="18470" name="Oval 72"/>
          <p:cNvSpPr>
            <a:spLocks noChangeArrowheads="1"/>
          </p:cNvSpPr>
          <p:nvPr/>
        </p:nvSpPr>
        <p:spPr bwMode="auto">
          <a:xfrm>
            <a:off x="6858000" y="38100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a:latin typeface="Symbol" panose="05050102010706020507" pitchFamily="18" charset="2"/>
            </a:endParaRPr>
          </a:p>
        </p:txBody>
      </p:sp>
      <p:sp>
        <p:nvSpPr>
          <p:cNvPr id="18471" name="Oval 73"/>
          <p:cNvSpPr>
            <a:spLocks noChangeArrowheads="1"/>
          </p:cNvSpPr>
          <p:nvPr/>
        </p:nvSpPr>
        <p:spPr bwMode="auto">
          <a:xfrm>
            <a:off x="7467600" y="35814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a:latin typeface="Symbol" panose="05050102010706020507" pitchFamily="18" charset="2"/>
            </a:endParaRPr>
          </a:p>
        </p:txBody>
      </p:sp>
      <p:sp>
        <p:nvSpPr>
          <p:cNvPr id="18472" name="Oval 74"/>
          <p:cNvSpPr>
            <a:spLocks noChangeArrowheads="1"/>
          </p:cNvSpPr>
          <p:nvPr/>
        </p:nvSpPr>
        <p:spPr bwMode="auto">
          <a:xfrm>
            <a:off x="8001000" y="3733800"/>
            <a:ext cx="152400" cy="152400"/>
          </a:xfrm>
          <a:prstGeom prst="ellipse">
            <a:avLst/>
          </a:prstGeom>
          <a:solidFill>
            <a:srgbClr val="990099"/>
          </a:solidFill>
          <a:ln w="9525">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a:latin typeface="Symbol" panose="05050102010706020507"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65304">
                                            <p:txEl>
                                              <p:pRg st="0" end="0"/>
                                            </p:txEl>
                                          </p:spTgt>
                                        </p:tgtEl>
                                        <p:attrNameLst>
                                          <p:attrName>style.visibility</p:attrName>
                                        </p:attrNameLst>
                                      </p:cBhvr>
                                      <p:to>
                                        <p:strVal val="visible"/>
                                      </p:to>
                                    </p:set>
                                    <p:animEffect transition="in" filter="box(out)">
                                      <p:cBhvr>
                                        <p:cTn id="7" dur="500"/>
                                        <p:tgtEl>
                                          <p:spTgt spid="56530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304"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B2CA1C29-DE42-4CB4-B4DF-D112A4BAEFE1}" type="slidenum">
              <a:rPr lang="en-US" altLang="en-US" sz="1400"/>
              <a:pPr algn="r" eaLnBrk="1" hangingPunct="1">
                <a:spcBef>
                  <a:spcPct val="0"/>
                </a:spcBef>
                <a:buFontTx/>
                <a:buNone/>
              </a:pPr>
              <a:t>17</a:t>
            </a:fld>
            <a:endParaRPr lang="en-US" altLang="en-US" sz="1400"/>
          </a:p>
        </p:txBody>
      </p:sp>
      <p:sp>
        <p:nvSpPr>
          <p:cNvPr id="19459" name="Text Box 2"/>
          <p:cNvSpPr txBox="1">
            <a:spLocks noChangeArrowheads="1"/>
          </p:cNvSpPr>
          <p:nvPr/>
        </p:nvSpPr>
        <p:spPr bwMode="auto">
          <a:xfrm>
            <a:off x="457200" y="947738"/>
            <a:ext cx="8077200" cy="408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5400">
                <a:latin typeface="Times New Roman" panose="02020603050405020304" pitchFamily="18" charset="0"/>
              </a:rPr>
              <a:t>Temperature response of a conductor:</a:t>
            </a:r>
            <a:endParaRPr lang="en-US" altLang="en-US" sz="4400">
              <a:latin typeface="Times New Roman" panose="02020603050405020304" pitchFamily="18" charset="0"/>
            </a:endParaRPr>
          </a:p>
          <a:p>
            <a:pPr>
              <a:spcBef>
                <a:spcPct val="50000"/>
              </a:spcBef>
              <a:buFontTx/>
              <a:buNone/>
            </a:pPr>
            <a:r>
              <a:rPr lang="en-US" altLang="en-US" sz="4400">
                <a:latin typeface="Times New Roman" panose="02020603050405020304" pitchFamily="18" charset="0"/>
              </a:rPr>
              <a:t>The warmer a conductor is, generally the worse its ability to conduct electricity.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1"/>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January 24, 2007</a:t>
            </a:r>
          </a:p>
        </p:txBody>
      </p:sp>
      <p:sp>
        <p:nvSpPr>
          <p:cNvPr id="20483" name="Slide Number Placeholder 3"/>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39A046B1-58E8-45C1-933B-2DE815CA6D7B}" type="slidenum">
              <a:rPr lang="en-US" altLang="en-US" sz="1400"/>
              <a:pPr algn="r" eaLnBrk="1" hangingPunct="1">
                <a:spcBef>
                  <a:spcPct val="0"/>
                </a:spcBef>
                <a:buFontTx/>
                <a:buNone/>
              </a:pPr>
              <a:t>18</a:t>
            </a:fld>
            <a:endParaRPr lang="en-US" altLang="en-US" sz="1400"/>
          </a:p>
        </p:txBody>
      </p:sp>
      <p:sp>
        <p:nvSpPr>
          <p:cNvPr id="20484" name="Rectangle 2"/>
          <p:cNvSpPr>
            <a:spLocks noChangeArrowheads="1"/>
          </p:cNvSpPr>
          <p:nvPr/>
        </p:nvSpPr>
        <p:spPr bwMode="auto">
          <a:xfrm>
            <a:off x="0" y="0"/>
            <a:ext cx="9144000" cy="6858000"/>
          </a:xfrm>
          <a:prstGeom prst="rect">
            <a:avLst/>
          </a:prstGeom>
          <a:gradFill rotWithShape="0">
            <a:gsLst>
              <a:gs pos="0">
                <a:srgbClr val="181876"/>
              </a:gs>
              <a:gs pos="50000">
                <a:srgbClr val="3333FF"/>
              </a:gs>
              <a:gs pos="100000">
                <a:srgbClr val="181876"/>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grpSp>
        <p:nvGrpSpPr>
          <p:cNvPr id="20485" name="Group 3"/>
          <p:cNvGrpSpPr>
            <a:grpSpLocks/>
          </p:cNvGrpSpPr>
          <p:nvPr/>
        </p:nvGrpSpPr>
        <p:grpSpPr bwMode="auto">
          <a:xfrm>
            <a:off x="228600" y="3733800"/>
            <a:ext cx="8610600" cy="1752600"/>
            <a:chOff x="144" y="2928"/>
            <a:chExt cx="5424" cy="1104"/>
          </a:xfrm>
        </p:grpSpPr>
        <p:sp>
          <p:nvSpPr>
            <p:cNvPr id="20493" name="Rectangle 4"/>
            <p:cNvSpPr>
              <a:spLocks noChangeArrowheads="1"/>
            </p:cNvSpPr>
            <p:nvPr/>
          </p:nvSpPr>
          <p:spPr bwMode="auto">
            <a:xfrm>
              <a:off x="144" y="2928"/>
              <a:ext cx="5424" cy="1104"/>
            </a:xfrm>
            <a:prstGeom prst="rect">
              <a:avLst/>
            </a:prstGeom>
            <a:solidFill>
              <a:schemeClr val="bg1"/>
            </a:solidFill>
            <a:ln w="13017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20494" name="Line 5"/>
            <p:cNvSpPr>
              <a:spLocks noChangeShapeType="1"/>
            </p:cNvSpPr>
            <p:nvPr/>
          </p:nvSpPr>
          <p:spPr bwMode="auto">
            <a:xfrm>
              <a:off x="192" y="2976"/>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5" name="Line 6"/>
            <p:cNvSpPr>
              <a:spLocks noChangeShapeType="1"/>
            </p:cNvSpPr>
            <p:nvPr/>
          </p:nvSpPr>
          <p:spPr bwMode="auto">
            <a:xfrm>
              <a:off x="192" y="3024"/>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6" name="Line 7"/>
            <p:cNvSpPr>
              <a:spLocks noChangeShapeType="1"/>
            </p:cNvSpPr>
            <p:nvPr/>
          </p:nvSpPr>
          <p:spPr bwMode="auto">
            <a:xfrm>
              <a:off x="192" y="3072"/>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7" name="Line 8"/>
            <p:cNvSpPr>
              <a:spLocks noChangeShapeType="1"/>
            </p:cNvSpPr>
            <p:nvPr/>
          </p:nvSpPr>
          <p:spPr bwMode="auto">
            <a:xfrm>
              <a:off x="192" y="3120"/>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8" name="Line 9"/>
            <p:cNvSpPr>
              <a:spLocks noChangeShapeType="1"/>
            </p:cNvSpPr>
            <p:nvPr/>
          </p:nvSpPr>
          <p:spPr bwMode="auto">
            <a:xfrm>
              <a:off x="192" y="3168"/>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9" name="Line 10"/>
            <p:cNvSpPr>
              <a:spLocks noChangeShapeType="1"/>
            </p:cNvSpPr>
            <p:nvPr/>
          </p:nvSpPr>
          <p:spPr bwMode="auto">
            <a:xfrm>
              <a:off x="192" y="3216"/>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00" name="Line 11"/>
            <p:cNvSpPr>
              <a:spLocks noChangeShapeType="1"/>
            </p:cNvSpPr>
            <p:nvPr/>
          </p:nvSpPr>
          <p:spPr bwMode="auto">
            <a:xfrm>
              <a:off x="192" y="3264"/>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01" name="Line 12"/>
            <p:cNvSpPr>
              <a:spLocks noChangeShapeType="1"/>
            </p:cNvSpPr>
            <p:nvPr/>
          </p:nvSpPr>
          <p:spPr bwMode="auto">
            <a:xfrm>
              <a:off x="192" y="3312"/>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02" name="Line 13"/>
            <p:cNvSpPr>
              <a:spLocks noChangeShapeType="1"/>
            </p:cNvSpPr>
            <p:nvPr/>
          </p:nvSpPr>
          <p:spPr bwMode="auto">
            <a:xfrm>
              <a:off x="192" y="3360"/>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03" name="Line 14"/>
            <p:cNvSpPr>
              <a:spLocks noChangeShapeType="1"/>
            </p:cNvSpPr>
            <p:nvPr/>
          </p:nvSpPr>
          <p:spPr bwMode="auto">
            <a:xfrm>
              <a:off x="192" y="3408"/>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04" name="Line 15"/>
            <p:cNvSpPr>
              <a:spLocks noChangeShapeType="1"/>
            </p:cNvSpPr>
            <p:nvPr/>
          </p:nvSpPr>
          <p:spPr bwMode="auto">
            <a:xfrm>
              <a:off x="192" y="3456"/>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05" name="Line 16"/>
            <p:cNvSpPr>
              <a:spLocks noChangeShapeType="1"/>
            </p:cNvSpPr>
            <p:nvPr/>
          </p:nvSpPr>
          <p:spPr bwMode="auto">
            <a:xfrm>
              <a:off x="192" y="3504"/>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06" name="Line 17"/>
            <p:cNvSpPr>
              <a:spLocks noChangeShapeType="1"/>
            </p:cNvSpPr>
            <p:nvPr/>
          </p:nvSpPr>
          <p:spPr bwMode="auto">
            <a:xfrm>
              <a:off x="192" y="3552"/>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07" name="Line 18"/>
            <p:cNvSpPr>
              <a:spLocks noChangeShapeType="1"/>
            </p:cNvSpPr>
            <p:nvPr/>
          </p:nvSpPr>
          <p:spPr bwMode="auto">
            <a:xfrm>
              <a:off x="192" y="3600"/>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08" name="Line 19"/>
            <p:cNvSpPr>
              <a:spLocks noChangeShapeType="1"/>
            </p:cNvSpPr>
            <p:nvPr/>
          </p:nvSpPr>
          <p:spPr bwMode="auto">
            <a:xfrm>
              <a:off x="192" y="3648"/>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09" name="Line 20"/>
            <p:cNvSpPr>
              <a:spLocks noChangeShapeType="1"/>
            </p:cNvSpPr>
            <p:nvPr/>
          </p:nvSpPr>
          <p:spPr bwMode="auto">
            <a:xfrm>
              <a:off x="192" y="3696"/>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0" name="Line 21"/>
            <p:cNvSpPr>
              <a:spLocks noChangeShapeType="1"/>
            </p:cNvSpPr>
            <p:nvPr/>
          </p:nvSpPr>
          <p:spPr bwMode="auto">
            <a:xfrm>
              <a:off x="192" y="3744"/>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1" name="Line 22"/>
            <p:cNvSpPr>
              <a:spLocks noChangeShapeType="1"/>
            </p:cNvSpPr>
            <p:nvPr/>
          </p:nvSpPr>
          <p:spPr bwMode="auto">
            <a:xfrm>
              <a:off x="192" y="3792"/>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2" name="Line 23"/>
            <p:cNvSpPr>
              <a:spLocks noChangeShapeType="1"/>
            </p:cNvSpPr>
            <p:nvPr/>
          </p:nvSpPr>
          <p:spPr bwMode="auto">
            <a:xfrm>
              <a:off x="192" y="3840"/>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3" name="Line 24"/>
            <p:cNvSpPr>
              <a:spLocks noChangeShapeType="1"/>
            </p:cNvSpPr>
            <p:nvPr/>
          </p:nvSpPr>
          <p:spPr bwMode="auto">
            <a:xfrm>
              <a:off x="192" y="3696"/>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4" name="Line 25"/>
            <p:cNvSpPr>
              <a:spLocks noChangeShapeType="1"/>
            </p:cNvSpPr>
            <p:nvPr/>
          </p:nvSpPr>
          <p:spPr bwMode="auto">
            <a:xfrm>
              <a:off x="192" y="3744"/>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5" name="Line 26"/>
            <p:cNvSpPr>
              <a:spLocks noChangeShapeType="1"/>
            </p:cNvSpPr>
            <p:nvPr/>
          </p:nvSpPr>
          <p:spPr bwMode="auto">
            <a:xfrm>
              <a:off x="192" y="3792"/>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6" name="Line 27"/>
            <p:cNvSpPr>
              <a:spLocks noChangeShapeType="1"/>
            </p:cNvSpPr>
            <p:nvPr/>
          </p:nvSpPr>
          <p:spPr bwMode="auto">
            <a:xfrm>
              <a:off x="192" y="3840"/>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7" name="Line 28"/>
            <p:cNvSpPr>
              <a:spLocks noChangeShapeType="1"/>
            </p:cNvSpPr>
            <p:nvPr/>
          </p:nvSpPr>
          <p:spPr bwMode="auto">
            <a:xfrm>
              <a:off x="192" y="3888"/>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8" name="Line 29"/>
            <p:cNvSpPr>
              <a:spLocks noChangeShapeType="1"/>
            </p:cNvSpPr>
            <p:nvPr/>
          </p:nvSpPr>
          <p:spPr bwMode="auto">
            <a:xfrm>
              <a:off x="192" y="3936"/>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9" name="Line 30"/>
            <p:cNvSpPr>
              <a:spLocks noChangeShapeType="1"/>
            </p:cNvSpPr>
            <p:nvPr/>
          </p:nvSpPr>
          <p:spPr bwMode="auto">
            <a:xfrm>
              <a:off x="192" y="3984"/>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0486" name="Rectangle 31"/>
          <p:cNvSpPr>
            <a:spLocks noChangeArrowheads="1"/>
          </p:cNvSpPr>
          <p:nvPr/>
        </p:nvSpPr>
        <p:spPr bwMode="auto">
          <a:xfrm>
            <a:off x="152400" y="533400"/>
            <a:ext cx="8610600" cy="1676400"/>
          </a:xfrm>
          <a:prstGeom prst="rect">
            <a:avLst/>
          </a:prstGeom>
          <a:solidFill>
            <a:schemeClr val="bg1"/>
          </a:solidFill>
          <a:ln w="13017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567328" name="Text Box 32"/>
          <p:cNvSpPr txBox="1">
            <a:spLocks noChangeArrowheads="1"/>
          </p:cNvSpPr>
          <p:nvPr/>
        </p:nvSpPr>
        <p:spPr bwMode="auto">
          <a:xfrm>
            <a:off x="1295400" y="2667000"/>
            <a:ext cx="6477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a:solidFill>
                  <a:srgbClr val="CC0000"/>
                </a:solidFill>
                <a:latin typeface="Times New Roman" panose="02020603050405020304" pitchFamily="18" charset="0"/>
                <a:cs typeface="Times New Roman" panose="02020603050405020304" pitchFamily="18" charset="0"/>
              </a:rPr>
              <a:t>Forbidden</a:t>
            </a:r>
            <a:r>
              <a:rPr lang="en-US" altLang="en-US">
                <a:solidFill>
                  <a:srgbClr val="CC0000"/>
                </a:solidFill>
                <a:latin typeface="Symbol" panose="05050102010706020507" pitchFamily="18" charset="2"/>
              </a:rPr>
              <a:t> Zone--No </a:t>
            </a:r>
            <a:r>
              <a:rPr lang="en-US" altLang="en-US">
                <a:solidFill>
                  <a:srgbClr val="CC0000"/>
                </a:solidFill>
                <a:latin typeface="Times New Roman" panose="02020603050405020304" pitchFamily="18" charset="0"/>
                <a:cs typeface="Times New Roman" panose="02020603050405020304" pitchFamily="18" charset="0"/>
              </a:rPr>
              <a:t>Electrons</a:t>
            </a:r>
            <a:r>
              <a:rPr lang="en-US" altLang="en-US">
                <a:solidFill>
                  <a:srgbClr val="CC0000"/>
                </a:solidFill>
                <a:latin typeface="Symbol" panose="05050102010706020507" pitchFamily="18" charset="2"/>
              </a:rPr>
              <a:t> </a:t>
            </a:r>
            <a:r>
              <a:rPr lang="en-US" altLang="en-US">
                <a:solidFill>
                  <a:srgbClr val="CC0000"/>
                </a:solidFill>
                <a:latin typeface="Times New Roman" panose="02020603050405020304" pitchFamily="18" charset="0"/>
                <a:cs typeface="Times New Roman" panose="02020603050405020304" pitchFamily="18" charset="0"/>
              </a:rPr>
              <a:t>Allowed</a:t>
            </a:r>
          </a:p>
        </p:txBody>
      </p:sp>
      <p:sp>
        <p:nvSpPr>
          <p:cNvPr id="20488" name="Line 33"/>
          <p:cNvSpPr>
            <a:spLocks noChangeShapeType="1"/>
          </p:cNvSpPr>
          <p:nvPr/>
        </p:nvSpPr>
        <p:spPr bwMode="auto">
          <a:xfrm flipV="1">
            <a:off x="8839200" y="2133600"/>
            <a:ext cx="0" cy="182880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89" name="Line 34"/>
          <p:cNvSpPr>
            <a:spLocks noChangeShapeType="1"/>
          </p:cNvSpPr>
          <p:nvPr/>
        </p:nvSpPr>
        <p:spPr bwMode="auto">
          <a:xfrm flipV="1">
            <a:off x="228600" y="2133600"/>
            <a:ext cx="0" cy="182880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7331" name="Text Box 35"/>
          <p:cNvSpPr txBox="1">
            <a:spLocks noChangeArrowheads="1"/>
          </p:cNvSpPr>
          <p:nvPr/>
        </p:nvSpPr>
        <p:spPr bwMode="auto">
          <a:xfrm>
            <a:off x="1295400" y="1143000"/>
            <a:ext cx="6477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a:solidFill>
                  <a:srgbClr val="CC0000"/>
                </a:solidFill>
                <a:latin typeface="Times New Roman" panose="02020603050405020304" pitchFamily="18" charset="0"/>
                <a:cs typeface="Times New Roman" panose="02020603050405020304" pitchFamily="18" charset="0"/>
              </a:rPr>
              <a:t>Conduction Zone</a:t>
            </a:r>
          </a:p>
        </p:txBody>
      </p:sp>
      <p:sp>
        <p:nvSpPr>
          <p:cNvPr id="20491" name="Text Box 36"/>
          <p:cNvSpPr txBox="1">
            <a:spLocks noChangeArrowheads="1"/>
          </p:cNvSpPr>
          <p:nvPr/>
        </p:nvSpPr>
        <p:spPr bwMode="auto">
          <a:xfrm>
            <a:off x="1295400" y="4144963"/>
            <a:ext cx="6477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a:solidFill>
                  <a:srgbClr val="CC0000"/>
                </a:solidFill>
                <a:latin typeface="Times New Roman" panose="02020603050405020304" pitchFamily="18" charset="0"/>
                <a:cs typeface="Times New Roman" panose="02020603050405020304" pitchFamily="18" charset="0"/>
              </a:rPr>
              <a:t>Filled Orbitals</a:t>
            </a:r>
          </a:p>
        </p:txBody>
      </p:sp>
      <p:sp>
        <p:nvSpPr>
          <p:cNvPr id="20492" name="Text Box 37"/>
          <p:cNvSpPr txBox="1">
            <a:spLocks noChangeArrowheads="1"/>
          </p:cNvSpPr>
          <p:nvPr/>
        </p:nvSpPr>
        <p:spPr bwMode="auto">
          <a:xfrm>
            <a:off x="-76200" y="5791200"/>
            <a:ext cx="102108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5200" b="1">
                <a:solidFill>
                  <a:srgbClr val="FFFF00"/>
                </a:solidFill>
                <a:latin typeface="Times New Roman" panose="02020603050405020304" pitchFamily="18" charset="0"/>
                <a:cs typeface="Times New Roman" panose="02020603050405020304" pitchFamily="18" charset="0"/>
              </a:rPr>
              <a:t>Semi-Conductor Orbital Band Structure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67328">
                                            <p:txEl>
                                              <p:pRg st="0" end="0"/>
                                            </p:txEl>
                                          </p:spTgt>
                                        </p:tgtEl>
                                        <p:attrNameLst>
                                          <p:attrName>style.visibility</p:attrName>
                                        </p:attrNameLst>
                                      </p:cBhvr>
                                      <p:to>
                                        <p:strVal val="visible"/>
                                      </p:to>
                                    </p:set>
                                    <p:animEffect transition="in" filter="box(out)">
                                      <p:cBhvr>
                                        <p:cTn id="7" dur="500"/>
                                        <p:tgtEl>
                                          <p:spTgt spid="56732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67331">
                                            <p:txEl>
                                              <p:pRg st="0" end="0"/>
                                            </p:txEl>
                                          </p:spTgt>
                                        </p:tgtEl>
                                        <p:attrNameLst>
                                          <p:attrName>style.visibility</p:attrName>
                                        </p:attrNameLst>
                                      </p:cBhvr>
                                      <p:to>
                                        <p:strVal val="visible"/>
                                      </p:to>
                                    </p:set>
                                    <p:animEffect transition="in" filter="box(out)">
                                      <p:cBhvr>
                                        <p:cTn id="12" dur="500"/>
                                        <p:tgtEl>
                                          <p:spTgt spid="567331">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328" grpId="0" build="p" autoUpdateAnimBg="0"/>
      <p:bldP spid="56733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1"/>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January 24, 2007</a:t>
            </a:r>
          </a:p>
        </p:txBody>
      </p:sp>
      <p:sp>
        <p:nvSpPr>
          <p:cNvPr id="21507" name="Slide Number Placeholder 3"/>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4C50E91A-89D2-4BF2-B3EE-90D5AC881DE9}" type="slidenum">
              <a:rPr lang="en-US" altLang="en-US" sz="1400"/>
              <a:pPr algn="r" eaLnBrk="1" hangingPunct="1">
                <a:spcBef>
                  <a:spcPct val="0"/>
                </a:spcBef>
                <a:buFontTx/>
                <a:buNone/>
              </a:pPr>
              <a:t>19</a:t>
            </a:fld>
            <a:endParaRPr lang="en-US" altLang="en-US" sz="1400"/>
          </a:p>
        </p:txBody>
      </p:sp>
      <p:sp>
        <p:nvSpPr>
          <p:cNvPr id="21508" name="Text Box 2"/>
          <p:cNvSpPr txBox="1">
            <a:spLocks noChangeArrowheads="1"/>
          </p:cNvSpPr>
          <p:nvPr/>
        </p:nvSpPr>
        <p:spPr bwMode="auto">
          <a:xfrm>
            <a:off x="457200" y="947738"/>
            <a:ext cx="8077200" cy="341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5400">
                <a:latin typeface="Times New Roman" panose="02020603050405020304" pitchFamily="18" charset="0"/>
              </a:rPr>
              <a:t>Temperature response of a semi-conductor:</a:t>
            </a:r>
            <a:endParaRPr lang="en-US" altLang="en-US" sz="4400">
              <a:latin typeface="Times New Roman" panose="02020603050405020304" pitchFamily="18" charset="0"/>
            </a:endParaRPr>
          </a:p>
          <a:p>
            <a:pPr>
              <a:spcBef>
                <a:spcPct val="50000"/>
              </a:spcBef>
              <a:buFontTx/>
              <a:buNone/>
            </a:pPr>
            <a:r>
              <a:rPr lang="en-US" altLang="en-US" sz="4400">
                <a:latin typeface="Times New Roman" panose="02020603050405020304" pitchFamily="18" charset="0"/>
              </a:rPr>
              <a:t>The warmer a semi-conductor is, the more conductive it gets.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gure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50" y="3378200"/>
            <a:ext cx="748665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422275" y="266700"/>
            <a:ext cx="7596188"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rPr>
              <a:t>Even through Benjamin Franklin was experimenting with electric in the mid 1700’s and even through electricity was being introduced in households in the late 1800’s, we still didn’t know if it was the positive charges or negative charges moving through the wire.</a:t>
            </a:r>
          </a:p>
          <a:p>
            <a:pPr eaLnBrk="1" hangingPunct="1">
              <a:spcBef>
                <a:spcPct val="50000"/>
              </a:spcBef>
              <a:buFontTx/>
              <a:buNone/>
            </a:pPr>
            <a:r>
              <a:rPr lang="en-US" altLang="en-US" sz="2400">
                <a:latin typeface="Times New Roman" panose="02020603050405020304" pitchFamily="18" charset="0"/>
              </a:rPr>
              <a:t>In 1916 the Tolman-Stewart Experiment finally determines the sign of charge carriers in a metal.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1"/>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January 24, 2007</a:t>
            </a:r>
          </a:p>
        </p:txBody>
      </p:sp>
      <p:sp>
        <p:nvSpPr>
          <p:cNvPr id="22531" name="Slide Number Placeholder 3"/>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37E72E35-2000-428B-BDD4-BAC4288C9A3E}" type="slidenum">
              <a:rPr lang="en-US" altLang="en-US" sz="1400"/>
              <a:pPr algn="r" eaLnBrk="1" hangingPunct="1">
                <a:spcBef>
                  <a:spcPct val="0"/>
                </a:spcBef>
                <a:buFontTx/>
                <a:buNone/>
              </a:pPr>
              <a:t>20</a:t>
            </a:fld>
            <a:endParaRPr lang="en-US" altLang="en-US" sz="1400"/>
          </a:p>
        </p:txBody>
      </p:sp>
      <p:sp>
        <p:nvSpPr>
          <p:cNvPr id="22532" name="Text Box 2"/>
          <p:cNvSpPr txBox="1">
            <a:spLocks noChangeArrowheads="1"/>
          </p:cNvSpPr>
          <p:nvPr/>
        </p:nvSpPr>
        <p:spPr bwMode="auto">
          <a:xfrm>
            <a:off x="609600" y="914400"/>
            <a:ext cx="7696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a:latin typeface="Times New Roman" panose="02020603050405020304" pitchFamily="18" charset="0"/>
              </a:rPr>
              <a:t>A super-conductor conducts electricity with zero resistance.</a:t>
            </a:r>
          </a:p>
        </p:txBody>
      </p:sp>
      <p:sp>
        <p:nvSpPr>
          <p:cNvPr id="22533" name="Text Box 3"/>
          <p:cNvSpPr txBox="1">
            <a:spLocks noChangeArrowheads="1"/>
          </p:cNvSpPr>
          <p:nvPr/>
        </p:nvSpPr>
        <p:spPr bwMode="auto">
          <a:xfrm>
            <a:off x="3581400" y="2895600"/>
            <a:ext cx="51054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3600">
                <a:latin typeface="Times New Roman" panose="02020603050405020304" pitchFamily="18" charset="0"/>
              </a:rPr>
              <a:t>The valence model of electrons doesn’t fully explain superconductivity--for this, we have to turn to quantum mechanics.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2"/>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January 24, 2007</a:t>
            </a:r>
          </a:p>
        </p:txBody>
      </p:sp>
      <p:sp>
        <p:nvSpPr>
          <p:cNvPr id="23555"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6D776C15-D01A-43FE-A034-3DCA2FCEE5A6}" type="slidenum">
              <a:rPr lang="en-US" altLang="en-US" sz="1400"/>
              <a:pPr algn="r" eaLnBrk="1" hangingPunct="1">
                <a:spcBef>
                  <a:spcPct val="0"/>
                </a:spcBef>
                <a:buFontTx/>
                <a:buNone/>
              </a:pPr>
              <a:t>21</a:t>
            </a:fld>
            <a:endParaRPr lang="en-US" altLang="en-US" sz="1400"/>
          </a:p>
        </p:txBody>
      </p:sp>
      <p:sp>
        <p:nvSpPr>
          <p:cNvPr id="23556" name="Rectangle 2"/>
          <p:cNvSpPr>
            <a:spLocks noGrp="1" noChangeArrowheads="1"/>
          </p:cNvSpPr>
          <p:nvPr>
            <p:ph type="title" idx="4294967295"/>
          </p:nvPr>
        </p:nvSpPr>
        <p:spPr/>
        <p:txBody>
          <a:bodyPr/>
          <a:lstStyle/>
          <a:p>
            <a:pPr eaLnBrk="1" hangingPunct="1"/>
            <a:r>
              <a:rPr lang="en-US" altLang="en-US"/>
              <a:t>Superconductivity</a:t>
            </a:r>
          </a:p>
        </p:txBody>
      </p:sp>
      <p:sp>
        <p:nvSpPr>
          <p:cNvPr id="23557" name="Text Box 3"/>
          <p:cNvSpPr txBox="1">
            <a:spLocks noChangeArrowheads="1"/>
          </p:cNvSpPr>
          <p:nvPr/>
        </p:nvSpPr>
        <p:spPr bwMode="auto">
          <a:xfrm>
            <a:off x="533400" y="1219200"/>
            <a:ext cx="641667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latin typeface="Comic Sans MS" panose="030F0702030302020204" pitchFamily="66" charset="0"/>
              </a:rPr>
              <a:t>     </a:t>
            </a:r>
            <a:r>
              <a:rPr lang="en-US" altLang="en-US" sz="1800">
                <a:latin typeface="Comic Sans MS" panose="030F0702030302020204" pitchFamily="66" charset="0"/>
              </a:rPr>
              <a:t>The “classical” physics we are studying is an approximation to quantum mechanics.  In the quantum domain, under certain circumstances (low temperature, electron pairing) , there may be minimum amount of energy that an electron can lose in a collision.  If the probable energy loss falls below that minimum, the system may become a “superconductor”, a material in which the electrical resistance of the material vanishes.  Superconductivity was discovered in 1911 by the Dutch physicist Heike Kamerlingh Onnes.</a:t>
            </a:r>
          </a:p>
        </p:txBody>
      </p:sp>
      <p:pic>
        <p:nvPicPr>
          <p:cNvPr id="235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1219200"/>
            <a:ext cx="13335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Rectangle 5"/>
          <p:cNvSpPr>
            <a:spLocks noChangeArrowheads="1"/>
          </p:cNvSpPr>
          <p:nvPr/>
        </p:nvSpPr>
        <p:spPr bwMode="auto">
          <a:xfrm>
            <a:off x="7086600" y="3186113"/>
            <a:ext cx="17446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Heike Kamerlingh Onnes</a:t>
            </a:r>
          </a:p>
          <a:p>
            <a:pPr eaLnBrk="1" hangingPunct="1">
              <a:spcBef>
                <a:spcPct val="0"/>
              </a:spcBef>
              <a:buFontTx/>
              <a:buNone/>
            </a:pPr>
            <a:r>
              <a:rPr lang="en-US" altLang="en-US" sz="1200">
                <a:latin typeface="Times New Roman" panose="02020603050405020304" pitchFamily="18" charset="0"/>
              </a:rPr>
              <a:t>(1853-1926)</a:t>
            </a:r>
            <a:r>
              <a:rPr lang="en-US" altLang="en-US" sz="1800" b="1">
                <a:latin typeface="Comic Sans MS" panose="030F0702030302020204" pitchFamily="66" charset="0"/>
              </a:rPr>
              <a:t> </a:t>
            </a:r>
          </a:p>
        </p:txBody>
      </p:sp>
      <p:sp>
        <p:nvSpPr>
          <p:cNvPr id="560134" name="Text Box 6"/>
          <p:cNvSpPr txBox="1">
            <a:spLocks noChangeArrowheads="1"/>
          </p:cNvSpPr>
          <p:nvPr/>
        </p:nvSpPr>
        <p:spPr bwMode="auto">
          <a:xfrm>
            <a:off x="533400" y="4114800"/>
            <a:ext cx="8153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rPr>
              <a:t>     Most superconductors exist at only very low temperatures (&lt;20 K), but in 1986 a new class of “warm” superconductors was discovered that maintain their superconducting properties up to 125 K.  A current initiated in such a material persists, because there is no electrical resistance to dissipate the energy.</a:t>
            </a:r>
            <a:endParaRPr lang="en-US" altLang="en-US" sz="1800" b="1">
              <a:latin typeface="Comic Sans MS" panose="030F0702030302020204" pitchFamily="66" charset="0"/>
            </a:endParaRPr>
          </a:p>
        </p:txBody>
      </p:sp>
      <p:sp>
        <p:nvSpPr>
          <p:cNvPr id="560135" name="Oval 7"/>
          <p:cNvSpPr>
            <a:spLocks noChangeArrowheads="1"/>
          </p:cNvSpPr>
          <p:nvPr/>
        </p:nvSpPr>
        <p:spPr bwMode="auto">
          <a:xfrm>
            <a:off x="4343400" y="5410200"/>
            <a:ext cx="762000" cy="762000"/>
          </a:xfrm>
          <a:prstGeom prst="ellipse">
            <a:avLst/>
          </a:prstGeom>
          <a:solidFill>
            <a:srgbClr val="FF33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560136" name="Oval 8"/>
          <p:cNvSpPr>
            <a:spLocks noChangeArrowheads="1"/>
          </p:cNvSpPr>
          <p:nvPr/>
        </p:nvSpPr>
        <p:spPr bwMode="auto">
          <a:xfrm>
            <a:off x="4614863" y="5692775"/>
            <a:ext cx="228600" cy="2286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sp>
        <p:nvSpPr>
          <p:cNvPr id="560137" name="AutoShape 9"/>
          <p:cNvSpPr>
            <a:spLocks noChangeArrowheads="1"/>
          </p:cNvSpPr>
          <p:nvPr/>
        </p:nvSpPr>
        <p:spPr bwMode="auto">
          <a:xfrm>
            <a:off x="4505325" y="5508625"/>
            <a:ext cx="457200" cy="3810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00CC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60134">
                                            <p:txEl>
                                              <p:pRg st="0" end="0"/>
                                            </p:txEl>
                                          </p:spTgt>
                                        </p:tgtEl>
                                        <p:attrNameLst>
                                          <p:attrName>style.visibility</p:attrName>
                                        </p:attrNameLst>
                                      </p:cBhvr>
                                      <p:to>
                                        <p:strVal val="visible"/>
                                      </p:to>
                                    </p:set>
                                    <p:anim calcmode="lin" valueType="num">
                                      <p:cBhvr additive="base">
                                        <p:cTn id="7" dur="500" fill="hold"/>
                                        <p:tgtEl>
                                          <p:spTgt spid="5601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01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60135"/>
                                        </p:tgtEl>
                                        <p:attrNameLst>
                                          <p:attrName>style.visibility</p:attrName>
                                        </p:attrNameLst>
                                      </p:cBhvr>
                                      <p:to>
                                        <p:strVal val="visible"/>
                                      </p:to>
                                    </p:set>
                                    <p:anim calcmode="lin" valueType="num">
                                      <p:cBhvr additive="base">
                                        <p:cTn id="13" dur="500" fill="hold"/>
                                        <p:tgtEl>
                                          <p:spTgt spid="560135"/>
                                        </p:tgtEl>
                                        <p:attrNameLst>
                                          <p:attrName>ppt_x</p:attrName>
                                        </p:attrNameLst>
                                      </p:cBhvr>
                                      <p:tavLst>
                                        <p:tav tm="0">
                                          <p:val>
                                            <p:strVal val="#ppt_x"/>
                                          </p:val>
                                        </p:tav>
                                        <p:tav tm="100000">
                                          <p:val>
                                            <p:strVal val="#ppt_x"/>
                                          </p:val>
                                        </p:tav>
                                      </p:tavLst>
                                    </p:anim>
                                    <p:anim calcmode="lin" valueType="num">
                                      <p:cBhvr additive="base">
                                        <p:cTn id="14" dur="500" fill="hold"/>
                                        <p:tgtEl>
                                          <p:spTgt spid="56013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60136"/>
                                        </p:tgtEl>
                                        <p:attrNameLst>
                                          <p:attrName>style.visibility</p:attrName>
                                        </p:attrNameLst>
                                      </p:cBhvr>
                                      <p:to>
                                        <p:strVal val="visible"/>
                                      </p:to>
                                    </p:set>
                                    <p:anim calcmode="lin" valueType="num">
                                      <p:cBhvr additive="base">
                                        <p:cTn id="17" dur="500" fill="hold"/>
                                        <p:tgtEl>
                                          <p:spTgt spid="560136"/>
                                        </p:tgtEl>
                                        <p:attrNameLst>
                                          <p:attrName>ppt_x</p:attrName>
                                        </p:attrNameLst>
                                      </p:cBhvr>
                                      <p:tavLst>
                                        <p:tav tm="0">
                                          <p:val>
                                            <p:strVal val="#ppt_x"/>
                                          </p:val>
                                        </p:tav>
                                        <p:tav tm="100000">
                                          <p:val>
                                            <p:strVal val="#ppt_x"/>
                                          </p:val>
                                        </p:tav>
                                      </p:tavLst>
                                    </p:anim>
                                    <p:anim calcmode="lin" valueType="num">
                                      <p:cBhvr additive="base">
                                        <p:cTn id="18" dur="500" fill="hold"/>
                                        <p:tgtEl>
                                          <p:spTgt spid="56013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60137"/>
                                        </p:tgtEl>
                                        <p:attrNameLst>
                                          <p:attrName>style.visibility</p:attrName>
                                        </p:attrNameLst>
                                      </p:cBhvr>
                                      <p:to>
                                        <p:strVal val="visible"/>
                                      </p:to>
                                    </p:set>
                                    <p:anim calcmode="lin" valueType="num">
                                      <p:cBhvr additive="base">
                                        <p:cTn id="21" dur="500" fill="hold"/>
                                        <p:tgtEl>
                                          <p:spTgt spid="560137"/>
                                        </p:tgtEl>
                                        <p:attrNameLst>
                                          <p:attrName>ppt_x</p:attrName>
                                        </p:attrNameLst>
                                      </p:cBhvr>
                                      <p:tavLst>
                                        <p:tav tm="0">
                                          <p:val>
                                            <p:strVal val="#ppt_x"/>
                                          </p:val>
                                        </p:tav>
                                        <p:tav tm="100000">
                                          <p:val>
                                            <p:strVal val="#ppt_x"/>
                                          </p:val>
                                        </p:tav>
                                      </p:tavLst>
                                    </p:anim>
                                    <p:anim calcmode="lin" valueType="num">
                                      <p:cBhvr additive="base">
                                        <p:cTn id="22" dur="500" fill="hold"/>
                                        <p:tgtEl>
                                          <p:spTgt spid="5601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35" grpId="0" animBg="1"/>
      <p:bldP spid="5601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2"/>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January 24, 2007</a:t>
            </a:r>
          </a:p>
        </p:txBody>
      </p:sp>
      <p:sp>
        <p:nvSpPr>
          <p:cNvPr id="24579"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173D99D0-D98F-49A6-9FD0-C19922E9C40F}" type="slidenum">
              <a:rPr lang="en-US" altLang="en-US" sz="1400"/>
              <a:pPr algn="r" eaLnBrk="1" hangingPunct="1">
                <a:spcBef>
                  <a:spcPct val="0"/>
                </a:spcBef>
                <a:buFontTx/>
                <a:buNone/>
              </a:pPr>
              <a:t>22</a:t>
            </a:fld>
            <a:endParaRPr lang="en-US" altLang="en-US" sz="1400"/>
          </a:p>
        </p:txBody>
      </p:sp>
      <p:sp>
        <p:nvSpPr>
          <p:cNvPr id="24580" name="Rectangle 2"/>
          <p:cNvSpPr>
            <a:spLocks noGrp="1" noChangeArrowheads="1"/>
          </p:cNvSpPr>
          <p:nvPr>
            <p:ph type="title" idx="4294967295"/>
          </p:nvPr>
        </p:nvSpPr>
        <p:spPr/>
        <p:txBody>
          <a:bodyPr/>
          <a:lstStyle/>
          <a:p>
            <a:pPr eaLnBrk="1" hangingPunct="1"/>
            <a:r>
              <a:rPr lang="en-US" altLang="en-US"/>
              <a:t>Summary: Chapter 30 (1)</a:t>
            </a:r>
          </a:p>
        </p:txBody>
      </p:sp>
      <p:pic>
        <p:nvPicPr>
          <p:cNvPr id="24581" name="Picture 3" descr="Summary_28a"/>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457200" y="1295400"/>
            <a:ext cx="8382000" cy="427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2"/>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January 24, 2007</a:t>
            </a:r>
          </a:p>
        </p:txBody>
      </p:sp>
      <p:sp>
        <p:nvSpPr>
          <p:cNvPr id="25603"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1777B926-F83E-4ADB-88E5-FCAE37C3D546}" type="slidenum">
              <a:rPr lang="en-US" altLang="en-US" sz="1400"/>
              <a:pPr algn="r" eaLnBrk="1" hangingPunct="1">
                <a:spcBef>
                  <a:spcPct val="0"/>
                </a:spcBef>
                <a:buFontTx/>
                <a:buNone/>
              </a:pPr>
              <a:t>23</a:t>
            </a:fld>
            <a:endParaRPr lang="en-US" altLang="en-US" sz="1400"/>
          </a:p>
        </p:txBody>
      </p:sp>
      <p:sp>
        <p:nvSpPr>
          <p:cNvPr id="25604" name="Rectangle 2"/>
          <p:cNvSpPr>
            <a:spLocks noGrp="1" noChangeArrowheads="1"/>
          </p:cNvSpPr>
          <p:nvPr>
            <p:ph type="title" idx="4294967295"/>
          </p:nvPr>
        </p:nvSpPr>
        <p:spPr/>
        <p:txBody>
          <a:bodyPr/>
          <a:lstStyle/>
          <a:p>
            <a:pPr eaLnBrk="1" hangingPunct="1"/>
            <a:r>
              <a:rPr lang="en-US" altLang="en-US"/>
              <a:t>Summary: Chapter 30 (2)</a:t>
            </a:r>
          </a:p>
        </p:txBody>
      </p:sp>
      <p:pic>
        <p:nvPicPr>
          <p:cNvPr id="25605" name="Picture 3" descr="Summary_28b"/>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304800" y="1655763"/>
            <a:ext cx="85344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7"/>
          <p:cNvSpPr txBox="1">
            <a:spLocks noChangeArrowheads="1"/>
          </p:cNvSpPr>
          <p:nvPr/>
        </p:nvSpPr>
        <p:spPr bwMode="auto">
          <a:xfrm>
            <a:off x="2667000" y="4953000"/>
            <a:ext cx="403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Rearranging all the above terms we’re going to define Resistance </a:t>
            </a:r>
            <a:r>
              <a:rPr lang="en-US" altLang="en-US" sz="1800">
                <a:sym typeface="Symbol" panose="05050102010706020507" pitchFamily="18" charset="2"/>
              </a:rPr>
              <a:t>L/A and discover that:</a:t>
            </a:r>
            <a:endParaRPr lang="en-US" altLang="en-US" sz="1800"/>
          </a:p>
        </p:txBody>
      </p:sp>
      <p:graphicFrame>
        <p:nvGraphicFramePr>
          <p:cNvPr id="25607" name="Object 6"/>
          <p:cNvGraphicFramePr>
            <a:graphicFrameLocks noChangeAspect="1"/>
          </p:cNvGraphicFramePr>
          <p:nvPr/>
        </p:nvGraphicFramePr>
        <p:xfrm>
          <a:off x="3962400" y="5827713"/>
          <a:ext cx="838200" cy="649287"/>
        </p:xfrm>
        <a:graphic>
          <a:graphicData uri="http://schemas.openxmlformats.org/presentationml/2006/ole">
            <mc:AlternateContent xmlns:mc="http://schemas.openxmlformats.org/markup-compatibility/2006">
              <mc:Choice xmlns:v="urn:schemas-microsoft-com:vml" Requires="v">
                <p:oleObj spid="_x0000_s25609" name="Equation" r:id="rId4" imgW="507780" imgH="393529" progId="Equation.3">
                  <p:embed/>
                </p:oleObj>
              </mc:Choice>
              <mc:Fallback>
                <p:oleObj name="Equation" r:id="rId4" imgW="507780" imgH="393529"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5827713"/>
                        <a:ext cx="838200" cy="649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8" name="TextBox 9"/>
          <p:cNvSpPr txBox="1">
            <a:spLocks noChangeArrowheads="1"/>
          </p:cNvSpPr>
          <p:nvPr/>
        </p:nvSpPr>
        <p:spPr bwMode="auto">
          <a:xfrm>
            <a:off x="5029200" y="5943600"/>
            <a:ext cx="114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Ohm’s Law</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2"/>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January 24, 2007</a:t>
            </a:r>
          </a:p>
        </p:txBody>
      </p:sp>
      <p:sp>
        <p:nvSpPr>
          <p:cNvPr id="26627"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7B8774A5-8B40-46B9-81DC-333AEE2BDA03}" type="slidenum">
              <a:rPr lang="en-US" altLang="en-US" sz="1400"/>
              <a:pPr algn="r" eaLnBrk="1" hangingPunct="1">
                <a:spcBef>
                  <a:spcPct val="0"/>
                </a:spcBef>
                <a:buFontTx/>
                <a:buNone/>
              </a:pPr>
              <a:t>24</a:t>
            </a:fld>
            <a:endParaRPr lang="en-US" altLang="en-US" sz="1400"/>
          </a:p>
        </p:txBody>
      </p:sp>
      <p:sp>
        <p:nvSpPr>
          <p:cNvPr id="26628" name="Rectangle 2"/>
          <p:cNvSpPr>
            <a:spLocks noGrp="1" noChangeArrowheads="1"/>
          </p:cNvSpPr>
          <p:nvPr>
            <p:ph type="title" idx="4294967295"/>
          </p:nvPr>
        </p:nvSpPr>
        <p:spPr/>
        <p:txBody>
          <a:bodyPr/>
          <a:lstStyle/>
          <a:p>
            <a:pPr eaLnBrk="1" hangingPunct="1"/>
            <a:r>
              <a:rPr lang="en-US" altLang="en-US"/>
              <a:t>The Electron Current</a:t>
            </a:r>
          </a:p>
        </p:txBody>
      </p:sp>
      <p:sp>
        <p:nvSpPr>
          <p:cNvPr id="571395" name="Text Box 3"/>
          <p:cNvSpPr txBox="1">
            <a:spLocks noChangeArrowheads="1"/>
          </p:cNvSpPr>
          <p:nvPr/>
        </p:nvSpPr>
        <p:spPr bwMode="auto">
          <a:xfrm>
            <a:off x="365125" y="1808163"/>
            <a:ext cx="4816475"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rPr>
              <a:t>     In a metallic conductor in electrostatic equilibrium, the conduction electrons move around quite rapidly, but there is no net movement of charge.</a:t>
            </a:r>
          </a:p>
          <a:p>
            <a:pPr eaLnBrk="1" hangingPunct="1">
              <a:spcBef>
                <a:spcPct val="0"/>
              </a:spcBef>
              <a:buFontTx/>
              <a:buNone/>
            </a:pPr>
            <a:endParaRPr lang="en-US" altLang="en-US" sz="1800">
              <a:latin typeface="Comic Sans MS" panose="030F0702030302020204" pitchFamily="66" charset="0"/>
            </a:endParaRPr>
          </a:p>
          <a:p>
            <a:pPr eaLnBrk="1" hangingPunct="1">
              <a:spcBef>
                <a:spcPct val="0"/>
              </a:spcBef>
              <a:buFontTx/>
              <a:buNone/>
            </a:pPr>
            <a:r>
              <a:rPr lang="en-US" altLang="en-US" sz="1800">
                <a:latin typeface="Comic Sans MS" panose="030F0702030302020204" pitchFamily="66" charset="0"/>
              </a:rPr>
              <a:t>     This can be changed by “pushing” on the sea of electrons with an electric field, thereby causing the entire sea of electrons to move in a particular direction, like a gas or liquid flowing through a pipe.</a:t>
            </a:r>
          </a:p>
          <a:p>
            <a:pPr eaLnBrk="1" hangingPunct="1">
              <a:spcBef>
                <a:spcPct val="0"/>
              </a:spcBef>
              <a:buFontTx/>
              <a:buNone/>
            </a:pPr>
            <a:endParaRPr lang="en-US" altLang="en-US" sz="1800">
              <a:latin typeface="Comic Sans MS" panose="030F0702030302020204" pitchFamily="66" charset="0"/>
            </a:endParaRPr>
          </a:p>
          <a:p>
            <a:pPr eaLnBrk="1" hangingPunct="1">
              <a:spcBef>
                <a:spcPct val="0"/>
              </a:spcBef>
              <a:buFontTx/>
              <a:buNone/>
            </a:pPr>
            <a:r>
              <a:rPr lang="en-US" altLang="en-US" sz="1800">
                <a:latin typeface="Comic Sans MS" panose="030F0702030302020204" pitchFamily="66" charset="0"/>
              </a:rPr>
              <a:t>     The net motion, the “drift speed” </a:t>
            </a:r>
            <a:r>
              <a:rPr lang="en-US" altLang="en-US" sz="1800" b="1" i="1">
                <a:latin typeface="Impact" panose="020B0806030902050204" pitchFamily="34" charset="0"/>
              </a:rPr>
              <a:t>v</a:t>
            </a:r>
            <a:r>
              <a:rPr lang="en-US" altLang="en-US" sz="1800" b="1" i="1" baseline="-25000">
                <a:latin typeface="Impact" panose="020B0806030902050204" pitchFamily="34" charset="0"/>
              </a:rPr>
              <a:t>d</a:t>
            </a:r>
            <a:r>
              <a:rPr lang="en-US" altLang="en-US" sz="1800">
                <a:latin typeface="Comic Sans MS" panose="030F0702030302020204" pitchFamily="66" charset="0"/>
              </a:rPr>
              <a:t>, is superimposed on the random thermal motions of the individual electrons, and it is </a:t>
            </a:r>
            <a:r>
              <a:rPr lang="en-US" altLang="en-US" sz="1800" b="1" i="1">
                <a:solidFill>
                  <a:srgbClr val="CC0000"/>
                </a:solidFill>
                <a:latin typeface="Comic Sans MS" panose="030F0702030302020204" pitchFamily="66" charset="0"/>
              </a:rPr>
              <a:t>very slow</a:t>
            </a:r>
            <a:r>
              <a:rPr lang="en-US" altLang="en-US" sz="1800">
                <a:latin typeface="Comic Sans MS" panose="030F0702030302020204" pitchFamily="66" charset="0"/>
              </a:rPr>
              <a:t>, typically around 10</a:t>
            </a:r>
            <a:r>
              <a:rPr lang="en-US" altLang="en-US" sz="1800" baseline="30000">
                <a:latin typeface="Comic Sans MS" panose="030F0702030302020204" pitchFamily="66" charset="0"/>
              </a:rPr>
              <a:t>-4</a:t>
            </a:r>
            <a:r>
              <a:rPr lang="en-US" altLang="en-US" sz="1800">
                <a:latin typeface="Comic Sans MS" panose="030F0702030302020204" pitchFamily="66" charset="0"/>
              </a:rPr>
              <a:t> m/s.</a:t>
            </a:r>
          </a:p>
        </p:txBody>
      </p:sp>
      <p:sp>
        <p:nvSpPr>
          <p:cNvPr id="571396" name="Text Box 4"/>
          <p:cNvSpPr txBox="1">
            <a:spLocks noChangeArrowheads="1"/>
          </p:cNvSpPr>
          <p:nvPr/>
        </p:nvSpPr>
        <p:spPr bwMode="auto">
          <a:xfrm>
            <a:off x="5334000" y="4267200"/>
            <a:ext cx="3581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latin typeface="Comic Sans MS" panose="030F0702030302020204" pitchFamily="66" charset="0"/>
              </a:rPr>
              <a:t>      </a:t>
            </a:r>
            <a:r>
              <a:rPr lang="en-US" altLang="en-US" sz="1800">
                <a:latin typeface="Comic Sans MS" panose="030F0702030302020204" pitchFamily="66" charset="0"/>
              </a:rPr>
              <a:t>We define the electron current </a:t>
            </a:r>
            <a:r>
              <a:rPr lang="en-US" altLang="en-US" sz="1800" b="1" i="1">
                <a:latin typeface="Impact" panose="020B0806030902050204" pitchFamily="34" charset="0"/>
              </a:rPr>
              <a:t>i</a:t>
            </a:r>
            <a:r>
              <a:rPr lang="en-US" altLang="en-US" sz="1800">
                <a:latin typeface="Comic Sans MS" panose="030F0702030302020204" pitchFamily="66" charset="0"/>
              </a:rPr>
              <a:t> as the number of electrons </a:t>
            </a:r>
            <a:r>
              <a:rPr lang="en-US" altLang="en-US" sz="1800" b="1" i="1">
                <a:latin typeface="Impact" panose="020B0806030902050204" pitchFamily="34" charset="0"/>
              </a:rPr>
              <a:t>N</a:t>
            </a:r>
            <a:r>
              <a:rPr lang="en-US" altLang="en-US" sz="1800" b="1" i="1" baseline="-25000">
                <a:latin typeface="Impact" panose="020B0806030902050204" pitchFamily="34" charset="0"/>
              </a:rPr>
              <a:t>e</a:t>
            </a:r>
            <a:r>
              <a:rPr lang="en-US" altLang="en-US" sz="1800">
                <a:latin typeface="Comic Sans MS" panose="030F0702030302020204" pitchFamily="66" charset="0"/>
              </a:rPr>
              <a:t> that pass through a cross section of wire or other conductor in a time interval </a:t>
            </a:r>
            <a:r>
              <a:rPr lang="en-US" altLang="en-US" sz="1800" b="1">
                <a:latin typeface="Times New Roman" panose="02020603050405020304" pitchFamily="18" charset="0"/>
              </a:rPr>
              <a:t>D</a:t>
            </a:r>
            <a:r>
              <a:rPr lang="en-US" altLang="en-US" sz="1800" b="1">
                <a:latin typeface="Comic Sans MS" panose="030F0702030302020204" pitchFamily="66" charset="0"/>
              </a:rPr>
              <a:t>t</a:t>
            </a:r>
            <a:r>
              <a:rPr lang="en-US" altLang="en-US" sz="1800">
                <a:latin typeface="Comic Sans MS" panose="030F0702030302020204" pitchFamily="66" charset="0"/>
              </a:rPr>
              <a:t>.  In other words:   </a:t>
            </a:r>
            <a:r>
              <a:rPr lang="en-US" altLang="en-US" sz="1800" b="1" i="1">
                <a:latin typeface="Impact" panose="020B0806030902050204" pitchFamily="34" charset="0"/>
              </a:rPr>
              <a:t>N</a:t>
            </a:r>
            <a:r>
              <a:rPr lang="en-US" altLang="en-US" sz="1800" b="1" i="1" baseline="-25000">
                <a:latin typeface="Impact" panose="020B0806030902050204" pitchFamily="34" charset="0"/>
              </a:rPr>
              <a:t>e</a:t>
            </a:r>
            <a:r>
              <a:rPr lang="en-US" altLang="en-US" sz="1800" b="1" i="1">
                <a:latin typeface="Impact" panose="020B0806030902050204" pitchFamily="34" charset="0"/>
              </a:rPr>
              <a:t>=i</a:t>
            </a:r>
            <a:r>
              <a:rPr lang="en-US" altLang="en-US" sz="1800" b="1">
                <a:latin typeface="Times New Roman" panose="02020603050405020304" pitchFamily="18" charset="0"/>
              </a:rPr>
              <a:t>D</a:t>
            </a:r>
            <a:r>
              <a:rPr lang="en-US" altLang="en-US" sz="1800" b="1" i="1">
                <a:latin typeface="Impact" panose="020B0806030902050204" pitchFamily="34" charset="0"/>
              </a:rPr>
              <a:t>t</a:t>
            </a:r>
            <a:r>
              <a:rPr lang="en-US" altLang="en-US" sz="1800">
                <a:latin typeface="Comic Sans MS" panose="030F0702030302020204" pitchFamily="66" charset="0"/>
              </a:rPr>
              <a:t>.</a:t>
            </a:r>
          </a:p>
        </p:txBody>
      </p:sp>
      <p:grpSp>
        <p:nvGrpSpPr>
          <p:cNvPr id="2" name="Group 5"/>
          <p:cNvGrpSpPr>
            <a:grpSpLocks/>
          </p:cNvGrpSpPr>
          <p:nvPr/>
        </p:nvGrpSpPr>
        <p:grpSpPr bwMode="auto">
          <a:xfrm>
            <a:off x="5257800" y="1143000"/>
            <a:ext cx="3686175" cy="2898775"/>
            <a:chOff x="3312" y="720"/>
            <a:chExt cx="2322" cy="1826"/>
          </a:xfrm>
        </p:grpSpPr>
        <p:pic>
          <p:nvPicPr>
            <p:cNvPr id="26632" name="Picture 6" descr="28_05"/>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3312" y="720"/>
              <a:ext cx="2322" cy="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Text Box 7"/>
            <p:cNvSpPr txBox="1">
              <a:spLocks noChangeArrowheads="1"/>
            </p:cNvSpPr>
            <p:nvPr/>
          </p:nvSpPr>
          <p:spPr bwMode="auto">
            <a:xfrm>
              <a:off x="3957" y="1049"/>
              <a:ext cx="15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solidFill>
                    <a:schemeClr val="bg1"/>
                  </a:solidFill>
                  <a:latin typeface="Comic Sans MS" panose="030F0702030302020204" pitchFamily="66" charset="0"/>
                </a:rPr>
                <a:t>-</a:t>
              </a:r>
            </a:p>
          </p:txBody>
        </p:sp>
        <p:sp>
          <p:nvSpPr>
            <p:cNvPr id="26634" name="Text Box 8"/>
            <p:cNvSpPr txBox="1">
              <a:spLocks noChangeArrowheads="1"/>
            </p:cNvSpPr>
            <p:nvPr/>
          </p:nvSpPr>
          <p:spPr bwMode="auto">
            <a:xfrm>
              <a:off x="4123" y="1260"/>
              <a:ext cx="15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solidFill>
                    <a:schemeClr val="bg1"/>
                  </a:solidFill>
                  <a:latin typeface="Comic Sans MS" panose="030F0702030302020204" pitchFamily="66" charset="0"/>
                </a:rPr>
                <a:t>-</a:t>
              </a:r>
            </a:p>
          </p:txBody>
        </p:sp>
        <p:sp>
          <p:nvSpPr>
            <p:cNvPr id="26635" name="Text Box 9"/>
            <p:cNvSpPr txBox="1">
              <a:spLocks noChangeArrowheads="1"/>
            </p:cNvSpPr>
            <p:nvPr/>
          </p:nvSpPr>
          <p:spPr bwMode="auto">
            <a:xfrm>
              <a:off x="4095" y="1521"/>
              <a:ext cx="15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solidFill>
                    <a:schemeClr val="bg1"/>
                  </a:solidFill>
                  <a:latin typeface="Comic Sans MS" panose="030F0702030302020204" pitchFamily="66"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71395">
                                            <p:txEl>
                                              <p:pRg st="2" end="2"/>
                                            </p:txEl>
                                          </p:spTgt>
                                        </p:tgtEl>
                                        <p:attrNameLst>
                                          <p:attrName>style.visibility</p:attrName>
                                        </p:attrNameLst>
                                      </p:cBhvr>
                                      <p:to>
                                        <p:strVal val="visible"/>
                                      </p:to>
                                    </p:set>
                                    <p:anim calcmode="lin" valueType="num">
                                      <p:cBhvr additive="base">
                                        <p:cTn id="7" dur="500" fill="hold"/>
                                        <p:tgtEl>
                                          <p:spTgt spid="57139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13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71395">
                                            <p:txEl>
                                              <p:pRg st="4" end="4"/>
                                            </p:txEl>
                                          </p:spTgt>
                                        </p:tgtEl>
                                        <p:attrNameLst>
                                          <p:attrName>style.visibility</p:attrName>
                                        </p:attrNameLst>
                                      </p:cBhvr>
                                      <p:to>
                                        <p:strVal val="visible"/>
                                      </p:to>
                                    </p:set>
                                    <p:anim calcmode="lin" valueType="num">
                                      <p:cBhvr additive="base">
                                        <p:cTn id="19" dur="500" fill="hold"/>
                                        <p:tgtEl>
                                          <p:spTgt spid="57139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713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71396"/>
                                        </p:tgtEl>
                                        <p:attrNameLst>
                                          <p:attrName>style.visibility</p:attrName>
                                        </p:attrNameLst>
                                      </p:cBhvr>
                                      <p:to>
                                        <p:strVal val="visible"/>
                                      </p:to>
                                    </p:set>
                                    <p:anim calcmode="lin" valueType="num">
                                      <p:cBhvr additive="base">
                                        <p:cTn id="25" dur="500" fill="hold"/>
                                        <p:tgtEl>
                                          <p:spTgt spid="571396"/>
                                        </p:tgtEl>
                                        <p:attrNameLst>
                                          <p:attrName>ppt_x</p:attrName>
                                        </p:attrNameLst>
                                      </p:cBhvr>
                                      <p:tavLst>
                                        <p:tav tm="0">
                                          <p:val>
                                            <p:strVal val="#ppt_x"/>
                                          </p:val>
                                        </p:tav>
                                        <p:tav tm="100000">
                                          <p:val>
                                            <p:strVal val="#ppt_x"/>
                                          </p:val>
                                        </p:tav>
                                      </p:tavLst>
                                    </p:anim>
                                    <p:anim calcmode="lin" valueType="num">
                                      <p:cBhvr additive="base">
                                        <p:cTn id="26" dur="500" fill="hold"/>
                                        <p:tgtEl>
                                          <p:spTgt spid="5713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2"/>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January 24, 2007</a:t>
            </a:r>
          </a:p>
        </p:txBody>
      </p:sp>
      <p:sp>
        <p:nvSpPr>
          <p:cNvPr id="27651"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83FAE5E5-E3B4-45DD-A571-BDC8F734C7E1}" type="slidenum">
              <a:rPr lang="en-US" altLang="en-US" sz="1400"/>
              <a:pPr algn="r" eaLnBrk="1" hangingPunct="1">
                <a:spcBef>
                  <a:spcPct val="0"/>
                </a:spcBef>
                <a:buFontTx/>
                <a:buNone/>
              </a:pPr>
              <a:t>25</a:t>
            </a:fld>
            <a:endParaRPr lang="en-US" altLang="en-US" sz="1400"/>
          </a:p>
        </p:txBody>
      </p:sp>
      <p:pic>
        <p:nvPicPr>
          <p:cNvPr id="27652" name="Picture 2" descr="28_06"/>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800100" y="1066800"/>
            <a:ext cx="76581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3"/>
          <p:cNvSpPr>
            <a:spLocks noGrp="1" noChangeArrowheads="1"/>
          </p:cNvSpPr>
          <p:nvPr>
            <p:ph type="title" idx="4294967295"/>
          </p:nvPr>
        </p:nvSpPr>
        <p:spPr/>
        <p:txBody>
          <a:bodyPr/>
          <a:lstStyle/>
          <a:p>
            <a:pPr eaLnBrk="1" hangingPunct="1"/>
            <a:r>
              <a:rPr lang="en-US" altLang="en-US"/>
              <a:t>Current and Drift Velocity</a:t>
            </a:r>
          </a:p>
        </p:txBody>
      </p:sp>
      <p:pic>
        <p:nvPicPr>
          <p:cNvPr id="572420" name="Picture 4" descr="Table_28_01"/>
          <p:cNvPicPr>
            <a:picLocks noChangeAspect="1" noChangeArrowheads="1"/>
          </p:cNvPicPr>
          <p:nvPr/>
        </p:nvPicPr>
        <p:blipFill>
          <a:blip r:embed="rId4">
            <a:lum bright="-20000" contrast="40000"/>
            <a:extLst>
              <a:ext uri="{28A0092B-C50C-407E-A947-70E740481C1C}">
                <a14:useLocalDpi xmlns:a14="http://schemas.microsoft.com/office/drawing/2010/main" val="0"/>
              </a:ext>
            </a:extLst>
          </a:blip>
          <a:srcRect/>
          <a:stretch>
            <a:fillRect/>
          </a:stretch>
        </p:blipFill>
        <p:spPr bwMode="auto">
          <a:xfrm>
            <a:off x="6657975" y="4038600"/>
            <a:ext cx="2257425"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2421" name="Text Box 5"/>
          <p:cNvSpPr txBox="1">
            <a:spLocks noChangeArrowheads="1"/>
          </p:cNvSpPr>
          <p:nvPr/>
        </p:nvSpPr>
        <p:spPr bwMode="auto">
          <a:xfrm>
            <a:off x="381000" y="3124200"/>
            <a:ext cx="60960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rPr>
              <a:t>     If the electrons have an average drift</a:t>
            </a:r>
            <a:br>
              <a:rPr lang="en-US" altLang="en-US" sz="1800">
                <a:latin typeface="Comic Sans MS" panose="030F0702030302020204" pitchFamily="66" charset="0"/>
              </a:rPr>
            </a:br>
            <a:r>
              <a:rPr lang="en-US" altLang="en-US" sz="1800">
                <a:latin typeface="Comic Sans MS" panose="030F0702030302020204" pitchFamily="66" charset="0"/>
              </a:rPr>
              <a:t>speed </a:t>
            </a:r>
            <a:r>
              <a:rPr lang="en-US" altLang="en-US" sz="1800" b="1" i="1">
                <a:latin typeface="Impact" panose="020B0806030902050204" pitchFamily="34" charset="0"/>
              </a:rPr>
              <a:t>v</a:t>
            </a:r>
            <a:r>
              <a:rPr lang="en-US" altLang="en-US" sz="1800" b="1" i="1" baseline="-25000">
                <a:latin typeface="Impact" panose="020B0806030902050204" pitchFamily="34" charset="0"/>
              </a:rPr>
              <a:t>d</a:t>
            </a:r>
            <a:r>
              <a:rPr lang="en-US" altLang="en-US" sz="1800">
                <a:latin typeface="Comic Sans MS" panose="030F0702030302020204" pitchFamily="66" charset="0"/>
              </a:rPr>
              <a:t>, then on the average in a time</a:t>
            </a:r>
            <a:br>
              <a:rPr lang="en-US" altLang="en-US" sz="1800">
                <a:latin typeface="Comic Sans MS" panose="030F0702030302020204" pitchFamily="66" charset="0"/>
              </a:rPr>
            </a:br>
            <a:r>
              <a:rPr lang="en-US" altLang="en-US" sz="1800">
                <a:latin typeface="Comic Sans MS" panose="030F0702030302020204" pitchFamily="66" charset="0"/>
              </a:rPr>
              <a:t>interval </a:t>
            </a:r>
            <a:r>
              <a:rPr lang="en-US" altLang="en-US" sz="1800" b="1">
                <a:latin typeface="Times New Roman" panose="02020603050405020304" pitchFamily="18" charset="0"/>
              </a:rPr>
              <a:t>D</a:t>
            </a:r>
            <a:r>
              <a:rPr lang="en-US" altLang="en-US" sz="1800" b="1">
                <a:latin typeface="Comic Sans MS" panose="030F0702030302020204" pitchFamily="66" charset="0"/>
              </a:rPr>
              <a:t>t</a:t>
            </a:r>
            <a:r>
              <a:rPr lang="en-US" altLang="en-US" sz="1800">
                <a:latin typeface="Comic Sans MS" panose="030F0702030302020204" pitchFamily="66" charset="0"/>
              </a:rPr>
              <a:t> they would travel a distance </a:t>
            </a:r>
            <a:r>
              <a:rPr lang="en-US" altLang="en-US" sz="1800" b="1">
                <a:latin typeface="Times New Roman" panose="02020603050405020304" pitchFamily="18" charset="0"/>
              </a:rPr>
              <a:t>D</a:t>
            </a:r>
            <a:r>
              <a:rPr lang="en-US" altLang="en-US" sz="1800" b="1" i="1">
                <a:latin typeface="Impact" panose="020B0806030902050204" pitchFamily="34" charset="0"/>
              </a:rPr>
              <a:t>x</a:t>
            </a:r>
            <a:r>
              <a:rPr lang="en-US" altLang="en-US" sz="1800">
                <a:latin typeface="Comic Sans MS" panose="030F0702030302020204" pitchFamily="66" charset="0"/>
              </a:rPr>
              <a:t> in the wire, where </a:t>
            </a:r>
            <a:r>
              <a:rPr lang="en-US" altLang="en-US" sz="1800" b="1">
                <a:latin typeface="Times New Roman" panose="02020603050405020304" pitchFamily="18" charset="0"/>
              </a:rPr>
              <a:t>D</a:t>
            </a:r>
            <a:r>
              <a:rPr lang="en-US" altLang="en-US" sz="1800" b="1" i="1">
                <a:latin typeface="Impact" panose="020B0806030902050204" pitchFamily="34" charset="0"/>
              </a:rPr>
              <a:t>x</a:t>
            </a:r>
            <a:r>
              <a:rPr lang="en-US" altLang="en-US" sz="1800" b="1">
                <a:latin typeface="Comic Sans MS" panose="030F0702030302020204" pitchFamily="66" charset="0"/>
              </a:rPr>
              <a:t> = </a:t>
            </a:r>
            <a:r>
              <a:rPr lang="en-US" altLang="en-US" sz="1800" b="1" i="1">
                <a:latin typeface="Impact" panose="020B0806030902050204" pitchFamily="34" charset="0"/>
              </a:rPr>
              <a:t>v</a:t>
            </a:r>
            <a:r>
              <a:rPr lang="en-US" altLang="en-US" sz="1800" b="1" i="1" baseline="-25000">
                <a:latin typeface="Impact" panose="020B0806030902050204" pitchFamily="34" charset="0"/>
              </a:rPr>
              <a:t>d </a:t>
            </a:r>
            <a:r>
              <a:rPr lang="en-US" altLang="en-US" sz="1800" b="1">
                <a:latin typeface="Times New Roman" panose="02020603050405020304" pitchFamily="18" charset="0"/>
              </a:rPr>
              <a:t>D</a:t>
            </a:r>
            <a:r>
              <a:rPr lang="en-US" altLang="en-US" sz="1800" b="1" i="1">
                <a:latin typeface="Impact" panose="020B0806030902050204" pitchFamily="34" charset="0"/>
              </a:rPr>
              <a:t>t</a:t>
            </a:r>
            <a:r>
              <a:rPr lang="en-US" altLang="en-US" sz="1800">
                <a:latin typeface="Comic Sans MS" panose="030F0702030302020204" pitchFamily="66" charset="0"/>
              </a:rPr>
              <a:t>.  If the wire has cross sectional area </a:t>
            </a:r>
            <a:r>
              <a:rPr lang="en-US" altLang="en-US" sz="1800" b="1" i="1">
                <a:latin typeface="Impact" panose="020B0806030902050204" pitchFamily="34" charset="0"/>
              </a:rPr>
              <a:t>A</a:t>
            </a:r>
            <a:r>
              <a:rPr lang="en-US" altLang="en-US" sz="1800">
                <a:latin typeface="Comic Sans MS" panose="030F0702030302020204" pitchFamily="66" charset="0"/>
              </a:rPr>
              <a:t> and there are </a:t>
            </a:r>
            <a:r>
              <a:rPr lang="en-US" altLang="en-US" sz="1800" b="1" i="1">
                <a:latin typeface="Impact" panose="020B0806030902050204" pitchFamily="34" charset="0"/>
              </a:rPr>
              <a:t>n</a:t>
            </a:r>
            <a:r>
              <a:rPr lang="en-US" altLang="en-US" sz="1800">
                <a:latin typeface="Comic Sans MS" panose="030F0702030302020204" pitchFamily="66" charset="0"/>
              </a:rPr>
              <a:t> electrons per unit volume in the wire, then the number of electrons moving through the cross sectional area in time </a:t>
            </a:r>
            <a:r>
              <a:rPr lang="en-US" altLang="en-US" sz="1800" b="1">
                <a:latin typeface="Times New Roman" panose="02020603050405020304" pitchFamily="18" charset="0"/>
              </a:rPr>
              <a:t>D</a:t>
            </a:r>
            <a:r>
              <a:rPr lang="en-US" altLang="en-US" sz="1800" b="1" i="1">
                <a:latin typeface="Impact" panose="020B0806030902050204" pitchFamily="34" charset="0"/>
              </a:rPr>
              <a:t>t</a:t>
            </a:r>
            <a:r>
              <a:rPr lang="en-US" altLang="en-US" sz="1800">
                <a:latin typeface="Comic Sans MS" panose="030F0702030302020204" pitchFamily="66" charset="0"/>
              </a:rPr>
              <a:t> is </a:t>
            </a:r>
            <a:r>
              <a:rPr lang="en-US" altLang="en-US" sz="1800" b="1" i="1">
                <a:latin typeface="Impact" panose="020B0806030902050204" pitchFamily="34" charset="0"/>
              </a:rPr>
              <a:t>N</a:t>
            </a:r>
            <a:r>
              <a:rPr lang="en-US" altLang="en-US" sz="1800" b="1" i="1" baseline="-25000">
                <a:latin typeface="Impact" panose="020B0806030902050204" pitchFamily="34" charset="0"/>
              </a:rPr>
              <a:t>e </a:t>
            </a:r>
            <a:r>
              <a:rPr lang="en-US" altLang="en-US" sz="1800" b="1">
                <a:latin typeface="Comic Sans MS" panose="030F0702030302020204" pitchFamily="66" charset="0"/>
              </a:rPr>
              <a:t>= </a:t>
            </a:r>
            <a:r>
              <a:rPr lang="en-US" altLang="en-US" sz="1800" b="1" i="1">
                <a:latin typeface="Impact" panose="020B0806030902050204" pitchFamily="34" charset="0"/>
              </a:rPr>
              <a:t>nA </a:t>
            </a:r>
            <a:r>
              <a:rPr lang="en-US" altLang="en-US" sz="1800" b="1">
                <a:latin typeface="Times New Roman" panose="02020603050405020304" pitchFamily="18" charset="0"/>
              </a:rPr>
              <a:t>D</a:t>
            </a:r>
            <a:r>
              <a:rPr lang="en-US" altLang="en-US" sz="1800" b="1" i="1">
                <a:latin typeface="Impact" panose="020B0806030902050204" pitchFamily="34" charset="0"/>
              </a:rPr>
              <a:t>x</a:t>
            </a:r>
            <a:r>
              <a:rPr lang="en-US" altLang="en-US" sz="1800" b="1">
                <a:latin typeface="Comic Sans MS" panose="030F0702030302020204" pitchFamily="66" charset="0"/>
              </a:rPr>
              <a:t> = </a:t>
            </a:r>
            <a:r>
              <a:rPr lang="en-US" altLang="en-US" sz="1800" b="1" i="1">
                <a:latin typeface="Impact" panose="020B0806030902050204" pitchFamily="34" charset="0"/>
              </a:rPr>
              <a:t>nAv</a:t>
            </a:r>
            <a:r>
              <a:rPr lang="en-US" altLang="en-US" sz="1800" b="1" i="1" baseline="-25000">
                <a:latin typeface="Impact" panose="020B0806030902050204" pitchFamily="34" charset="0"/>
              </a:rPr>
              <a:t>d</a:t>
            </a:r>
            <a:r>
              <a:rPr lang="en-US" altLang="en-US" sz="1800" b="1">
                <a:latin typeface="Times New Roman" panose="02020603050405020304" pitchFamily="18" charset="0"/>
              </a:rPr>
              <a:t>D</a:t>
            </a:r>
            <a:r>
              <a:rPr lang="en-US" altLang="en-US" sz="1800" b="1" i="1">
                <a:latin typeface="Impact" panose="020B0806030902050204" pitchFamily="34" charset="0"/>
              </a:rPr>
              <a:t>t</a:t>
            </a:r>
            <a:r>
              <a:rPr lang="en-US" altLang="en-US" sz="1800">
                <a:latin typeface="Comic Sans MS" panose="030F0702030302020204" pitchFamily="66" charset="0"/>
              </a:rPr>
              <a:t>.</a:t>
            </a:r>
          </a:p>
          <a:p>
            <a:pPr eaLnBrk="1" hangingPunct="1">
              <a:spcBef>
                <a:spcPct val="0"/>
              </a:spcBef>
              <a:buFontTx/>
              <a:buNone/>
            </a:pPr>
            <a:r>
              <a:rPr lang="en-US" altLang="en-US" sz="1800">
                <a:latin typeface="Comic Sans MS" panose="030F0702030302020204" pitchFamily="66" charset="0"/>
              </a:rPr>
              <a:t>     Therefore,</a:t>
            </a:r>
            <a:endParaRPr lang="en-US" altLang="en-US" sz="1800" b="1">
              <a:latin typeface="Comic Sans MS" panose="030F0702030302020204" pitchFamily="66" charset="0"/>
            </a:endParaRPr>
          </a:p>
        </p:txBody>
      </p:sp>
      <p:graphicFrame>
        <p:nvGraphicFramePr>
          <p:cNvPr id="572422" name="Object 6"/>
          <p:cNvGraphicFramePr>
            <a:graphicFrameLocks noChangeAspect="1"/>
          </p:cNvGraphicFramePr>
          <p:nvPr/>
        </p:nvGraphicFramePr>
        <p:xfrm>
          <a:off x="2209800" y="5399088"/>
          <a:ext cx="1447800" cy="620712"/>
        </p:xfrm>
        <a:graphic>
          <a:graphicData uri="http://schemas.openxmlformats.org/presentationml/2006/ole">
            <mc:AlternateContent xmlns:mc="http://schemas.openxmlformats.org/markup-compatibility/2006">
              <mc:Choice xmlns:v="urn:schemas-microsoft-com:vml" Requires="v">
                <p:oleObj spid="_x0000_s27658" name="Equation" r:id="rId5" imgW="533169" imgH="228501" progId="Equation.DSMT4">
                  <p:embed/>
                </p:oleObj>
              </mc:Choice>
              <mc:Fallback>
                <p:oleObj name="Equation" r:id="rId5" imgW="533169" imgH="228501"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5399088"/>
                        <a:ext cx="1447800" cy="620712"/>
                      </a:xfrm>
                      <a:prstGeom prst="rect">
                        <a:avLst/>
                      </a:prstGeom>
                      <a:noFill/>
                      <a:ln w="3810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2423" name="Text Box 7"/>
          <p:cNvSpPr txBox="1">
            <a:spLocks noChangeArrowheads="1"/>
          </p:cNvSpPr>
          <p:nvPr/>
        </p:nvSpPr>
        <p:spPr bwMode="auto">
          <a:xfrm>
            <a:off x="6765925" y="3414713"/>
            <a:ext cx="2301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rPr>
              <a:t>This table gives </a:t>
            </a:r>
            <a:r>
              <a:rPr lang="en-US" altLang="en-US" sz="1800" b="1" i="1">
                <a:latin typeface="Impact" panose="020B0806030902050204" pitchFamily="34" charset="0"/>
              </a:rPr>
              <a:t>n</a:t>
            </a:r>
            <a:r>
              <a:rPr lang="en-US" altLang="en-US" sz="1800">
                <a:latin typeface="Comic Sans MS" panose="030F0702030302020204" pitchFamily="66" charset="0"/>
              </a:rPr>
              <a:t> for various metals.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72421">
                                            <p:txEl>
                                              <p:pRg st="1" end="1"/>
                                            </p:txEl>
                                          </p:spTgt>
                                        </p:tgtEl>
                                        <p:attrNameLst>
                                          <p:attrName>style.visibility</p:attrName>
                                        </p:attrNameLst>
                                      </p:cBhvr>
                                      <p:to>
                                        <p:strVal val="visible"/>
                                      </p:to>
                                    </p:set>
                                    <p:anim calcmode="lin" valueType="num">
                                      <p:cBhvr additive="base">
                                        <p:cTn id="7" dur="500" fill="hold"/>
                                        <p:tgtEl>
                                          <p:spTgt spid="57242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242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72422"/>
                                        </p:tgtEl>
                                        <p:attrNameLst>
                                          <p:attrName>style.visibility</p:attrName>
                                        </p:attrNameLst>
                                      </p:cBhvr>
                                      <p:to>
                                        <p:strVal val="visible"/>
                                      </p:to>
                                    </p:set>
                                    <p:anim calcmode="lin" valueType="num">
                                      <p:cBhvr additive="base">
                                        <p:cTn id="11" dur="500" fill="hold"/>
                                        <p:tgtEl>
                                          <p:spTgt spid="572422"/>
                                        </p:tgtEl>
                                        <p:attrNameLst>
                                          <p:attrName>ppt_x</p:attrName>
                                        </p:attrNameLst>
                                      </p:cBhvr>
                                      <p:tavLst>
                                        <p:tav tm="0">
                                          <p:val>
                                            <p:strVal val="#ppt_x"/>
                                          </p:val>
                                        </p:tav>
                                        <p:tav tm="100000">
                                          <p:val>
                                            <p:strVal val="#ppt_x"/>
                                          </p:val>
                                        </p:tav>
                                      </p:tavLst>
                                    </p:anim>
                                    <p:anim calcmode="lin" valueType="num">
                                      <p:cBhvr additive="base">
                                        <p:cTn id="12" dur="500" fill="hold"/>
                                        <p:tgtEl>
                                          <p:spTgt spid="57242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72423"/>
                                        </p:tgtEl>
                                        <p:attrNameLst>
                                          <p:attrName>style.visibility</p:attrName>
                                        </p:attrNameLst>
                                      </p:cBhvr>
                                      <p:to>
                                        <p:strVal val="visible"/>
                                      </p:to>
                                    </p:set>
                                    <p:anim calcmode="lin" valueType="num">
                                      <p:cBhvr additive="base">
                                        <p:cTn id="17" dur="500" fill="hold"/>
                                        <p:tgtEl>
                                          <p:spTgt spid="572423"/>
                                        </p:tgtEl>
                                        <p:attrNameLst>
                                          <p:attrName>ppt_x</p:attrName>
                                        </p:attrNameLst>
                                      </p:cBhvr>
                                      <p:tavLst>
                                        <p:tav tm="0">
                                          <p:val>
                                            <p:strVal val="#ppt_x"/>
                                          </p:val>
                                        </p:tav>
                                        <p:tav tm="100000">
                                          <p:val>
                                            <p:strVal val="#ppt_x"/>
                                          </p:val>
                                        </p:tav>
                                      </p:tavLst>
                                    </p:anim>
                                    <p:anim calcmode="lin" valueType="num">
                                      <p:cBhvr additive="base">
                                        <p:cTn id="18" dur="500" fill="hold"/>
                                        <p:tgtEl>
                                          <p:spTgt spid="57242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72420"/>
                                        </p:tgtEl>
                                        <p:attrNameLst>
                                          <p:attrName>style.visibility</p:attrName>
                                        </p:attrNameLst>
                                      </p:cBhvr>
                                      <p:to>
                                        <p:strVal val="visible"/>
                                      </p:to>
                                    </p:set>
                                    <p:anim calcmode="lin" valueType="num">
                                      <p:cBhvr additive="base">
                                        <p:cTn id="21" dur="500" fill="hold"/>
                                        <p:tgtEl>
                                          <p:spTgt spid="572420"/>
                                        </p:tgtEl>
                                        <p:attrNameLst>
                                          <p:attrName>ppt_x</p:attrName>
                                        </p:attrNameLst>
                                      </p:cBhvr>
                                      <p:tavLst>
                                        <p:tav tm="0">
                                          <p:val>
                                            <p:strVal val="#ppt_x"/>
                                          </p:val>
                                        </p:tav>
                                        <p:tav tm="100000">
                                          <p:val>
                                            <p:strVal val="#ppt_x"/>
                                          </p:val>
                                        </p:tav>
                                      </p:tavLst>
                                    </p:anim>
                                    <p:anim calcmode="lin" valueType="num">
                                      <p:cBhvr additive="base">
                                        <p:cTn id="22" dur="500" fill="hold"/>
                                        <p:tgtEl>
                                          <p:spTgt spid="5724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igure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6263" y="623888"/>
            <a:ext cx="5448300"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a:solidFill>
                  <a:srgbClr val="316598"/>
                </a:solidFill>
              </a:rPr>
              <a:t>The Electron Current</a:t>
            </a:r>
            <a:endParaRPr lang="en-US">
              <a:solidFill>
                <a:srgbClr val="316598"/>
              </a:solidFill>
              <a:effectLst>
                <a:outerShdw blurRad="38100" dist="38100" dir="2700000" algn="tl">
                  <a:srgbClr val="C0C0C0"/>
                </a:outerShdw>
              </a:effectLst>
            </a:endParaRPr>
          </a:p>
        </p:txBody>
      </p:sp>
      <p:sp>
        <p:nvSpPr>
          <p:cNvPr id="30723" name="Text Box 3"/>
          <p:cNvSpPr txBox="1">
            <a:spLocks noChangeArrowheads="1"/>
          </p:cNvSpPr>
          <p:nvPr/>
        </p:nvSpPr>
        <p:spPr bwMode="auto">
          <a:xfrm>
            <a:off x="473075" y="1157288"/>
            <a:ext cx="813435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600">
                <a:latin typeface="Times New Roman" panose="02020603050405020304" pitchFamily="18" charset="0"/>
              </a:rPr>
              <a:t>  Pushing on the sea of electrons with an electric field    causes the entire sea of electrons to move in one direction    like a gas or liquid flowing through a pipe. </a:t>
            </a:r>
          </a:p>
          <a:p>
            <a:pPr eaLnBrk="1" hangingPunct="1">
              <a:spcBef>
                <a:spcPct val="0"/>
              </a:spcBef>
            </a:pPr>
            <a:r>
              <a:rPr lang="en-US" altLang="en-US" sz="2600">
                <a:latin typeface="Times New Roman" panose="02020603050405020304" pitchFamily="18" charset="0"/>
              </a:rPr>
              <a:t>  This net motion, which takes place at the </a:t>
            </a:r>
            <a:r>
              <a:rPr lang="en-US" altLang="en-US" sz="2600" b="1">
                <a:latin typeface="Times New Roman" panose="02020603050405020304" pitchFamily="18" charset="0"/>
              </a:rPr>
              <a:t>drift speed </a:t>
            </a:r>
            <a:r>
              <a:rPr lang="en-US" altLang="en-US" sz="2600" i="1">
                <a:latin typeface="Times New Roman" panose="02020603050405020304" pitchFamily="18" charset="0"/>
              </a:rPr>
              <a:t>v</a:t>
            </a:r>
            <a:r>
              <a:rPr lang="en-US" altLang="en-US" sz="2600" baseline="-25000">
                <a:latin typeface="Times New Roman" panose="02020603050405020304" pitchFamily="18" charset="0"/>
              </a:rPr>
              <a:t>d</a:t>
            </a:r>
            <a:r>
              <a:rPr lang="en-US" altLang="en-US" sz="2600">
                <a:latin typeface="Times New Roman" panose="02020603050405020304" pitchFamily="18" charset="0"/>
              </a:rPr>
              <a:t>,</a:t>
            </a:r>
            <a:r>
              <a:rPr lang="en-US" altLang="en-US" sz="2600" b="1">
                <a:latin typeface="Times New Roman" panose="02020603050405020304" pitchFamily="18" charset="0"/>
              </a:rPr>
              <a:t>    </a:t>
            </a:r>
            <a:r>
              <a:rPr lang="en-US" altLang="en-US" sz="2600">
                <a:latin typeface="Times New Roman" panose="02020603050405020304" pitchFamily="18" charset="0"/>
              </a:rPr>
              <a:t>is superimposed on top of the random thermal motions of    the individual electrons.</a:t>
            </a:r>
          </a:p>
          <a:p>
            <a:pPr eaLnBrk="1" hangingPunct="1">
              <a:spcBef>
                <a:spcPct val="0"/>
              </a:spcBef>
            </a:pPr>
            <a:r>
              <a:rPr lang="en-US" altLang="en-US" sz="2600">
                <a:latin typeface="Times New Roman" panose="02020603050405020304" pitchFamily="18" charset="0"/>
              </a:rPr>
              <a:t>  The </a:t>
            </a:r>
            <a:r>
              <a:rPr lang="en-US" altLang="en-US" sz="2600" b="1">
                <a:latin typeface="Times New Roman" panose="02020603050405020304" pitchFamily="18" charset="0"/>
              </a:rPr>
              <a:t>electron current </a:t>
            </a:r>
            <a:r>
              <a:rPr lang="en-US" altLang="en-US" sz="2600">
                <a:latin typeface="Times New Roman" panose="02020603050405020304" pitchFamily="18" charset="0"/>
              </a:rPr>
              <a:t>is the number of electrons </a:t>
            </a:r>
            <a:r>
              <a:rPr lang="en-US" altLang="en-US" sz="2600" i="1">
                <a:latin typeface="Times New Roman" panose="02020603050405020304" pitchFamily="18" charset="0"/>
              </a:rPr>
              <a:t>per    second </a:t>
            </a:r>
            <a:r>
              <a:rPr lang="en-US" altLang="en-US" sz="2600">
                <a:latin typeface="Times New Roman" panose="02020603050405020304" pitchFamily="18" charset="0"/>
              </a:rPr>
              <a:t>that pass through a cross section of a wire or other    conductor.  </a:t>
            </a:r>
            <a:r>
              <a:rPr lang="en-US" altLang="en-US" sz="2600" i="1">
                <a:latin typeface="Times New Roman" panose="02020603050405020304" pitchFamily="18" charset="0"/>
              </a:rPr>
              <a:t>n</a:t>
            </a:r>
            <a:r>
              <a:rPr lang="en-US" altLang="en-US" sz="2600" baseline="-25000">
                <a:latin typeface="Times New Roman" panose="02020603050405020304" pitchFamily="18" charset="0"/>
              </a:rPr>
              <a:t>e</a:t>
            </a:r>
            <a:r>
              <a:rPr lang="en-US" altLang="en-US" sz="2600">
                <a:latin typeface="Times New Roman" panose="02020603050405020304" pitchFamily="18" charset="0"/>
              </a:rPr>
              <a:t> is the number density of electrons.</a:t>
            </a:r>
          </a:p>
          <a:p>
            <a:pPr eaLnBrk="1" hangingPunct="1">
              <a:spcBef>
                <a:spcPct val="0"/>
              </a:spcBef>
            </a:pPr>
            <a:r>
              <a:rPr lang="en-US" altLang="en-US" sz="2600">
                <a:latin typeface="Times New Roman" panose="02020603050405020304" pitchFamily="18" charset="0"/>
              </a:rPr>
              <a:t>  The electron current in a wire of cross-sectional area </a:t>
            </a:r>
            <a:r>
              <a:rPr lang="en-US" altLang="en-US" sz="2600" i="1">
                <a:latin typeface="Times New Roman" panose="02020603050405020304" pitchFamily="18" charset="0"/>
              </a:rPr>
              <a:t>A</a:t>
            </a:r>
            <a:r>
              <a:rPr lang="en-US" altLang="en-US" sz="2600">
                <a:latin typeface="Times New Roman" panose="02020603050405020304" pitchFamily="18" charset="0"/>
              </a:rPr>
              <a:t> is</a:t>
            </a:r>
            <a:endParaRPr lang="en-US" altLang="en-US" sz="2600">
              <a:latin typeface="Times New Roman" panose="02020603050405020304" pitchFamily="18" charset="0"/>
              <a:cs typeface="Arial" panose="020B0604020202020204" pitchFamily="34" charset="0"/>
            </a:endParaRPr>
          </a:p>
        </p:txBody>
      </p:sp>
      <p:pic>
        <p:nvPicPr>
          <p:cNvPr id="30724" name="Picture 4" descr="equation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813" y="5222875"/>
            <a:ext cx="24892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8305800" cy="1401762"/>
          </a:xfrm>
        </p:spPr>
        <p:txBody>
          <a:bodyPr/>
          <a:lstStyle/>
          <a:p>
            <a:pPr eaLnBrk="1" hangingPunct="1">
              <a:defRPr/>
            </a:pPr>
            <a:r>
              <a:rPr lang="en-US">
                <a:solidFill>
                  <a:srgbClr val="316598"/>
                </a:solidFill>
              </a:rPr>
              <a:t>EXAMPLE 31.1 The size of the electron current</a:t>
            </a:r>
            <a:endParaRPr lang="en-US">
              <a:solidFill>
                <a:srgbClr val="316598"/>
              </a:solidFill>
              <a:effectLst>
                <a:outerShdw blurRad="38100" dist="38100" dir="2700000" algn="tl">
                  <a:srgbClr val="C0C0C0"/>
                </a:outerShdw>
              </a:effectLst>
            </a:endParaRPr>
          </a:p>
        </p:txBody>
      </p:sp>
      <p:sp>
        <p:nvSpPr>
          <p:cNvPr id="31747" name="Text Box 3"/>
          <p:cNvSpPr txBox="1">
            <a:spLocks noChangeArrowheads="1"/>
          </p:cNvSpPr>
          <p:nvPr/>
        </p:nvSpPr>
        <p:spPr bwMode="auto">
          <a:xfrm>
            <a:off x="381000" y="1676400"/>
            <a:ext cx="403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latin typeface="Times New Roman" panose="02020603050405020304" pitchFamily="18" charset="0"/>
                <a:cs typeface="Arial" panose="020B0604020202020204" pitchFamily="34" charset="0"/>
              </a:rPr>
              <a:t>QUESTION:</a:t>
            </a:r>
          </a:p>
        </p:txBody>
      </p:sp>
      <p:pic>
        <p:nvPicPr>
          <p:cNvPr id="31748" name="Picture 4" descr="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50" y="2763838"/>
            <a:ext cx="8391525"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305800" cy="1401762"/>
          </a:xfrm>
        </p:spPr>
        <p:txBody>
          <a:bodyPr/>
          <a:lstStyle/>
          <a:p>
            <a:pPr eaLnBrk="1" hangingPunct="1">
              <a:defRPr/>
            </a:pPr>
            <a:r>
              <a:rPr lang="en-US">
                <a:solidFill>
                  <a:srgbClr val="316598"/>
                </a:solidFill>
              </a:rPr>
              <a:t>EXAMPLE 31.1 The size of the electron current</a:t>
            </a:r>
            <a:endParaRPr lang="en-US">
              <a:solidFill>
                <a:srgbClr val="316598"/>
              </a:solidFill>
              <a:effectLst>
                <a:outerShdw blurRad="38100" dist="38100" dir="2700000" algn="tl">
                  <a:srgbClr val="C0C0C0"/>
                </a:outerShdw>
              </a:effectLst>
            </a:endParaRPr>
          </a:p>
        </p:txBody>
      </p:sp>
      <p:pic>
        <p:nvPicPr>
          <p:cNvPr id="32771" name="Picture 3" descr="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50" y="2219325"/>
            <a:ext cx="8391525"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7"/>
          <p:cNvGrpSpPr>
            <a:grpSpLocks/>
          </p:cNvGrpSpPr>
          <p:nvPr/>
        </p:nvGrpSpPr>
        <p:grpSpPr bwMode="auto">
          <a:xfrm>
            <a:off x="4405313" y="442913"/>
            <a:ext cx="3900487" cy="5618162"/>
            <a:chOff x="4080" y="2112"/>
            <a:chExt cx="1435" cy="1872"/>
          </a:xfrm>
        </p:grpSpPr>
        <p:pic>
          <p:nvPicPr>
            <p:cNvPr id="5124" name="Picture 6" descr="28_04"/>
            <p:cNvPicPr preferRelativeResize="0">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4080" y="2112"/>
              <a:ext cx="1435"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9"/>
            <p:cNvSpPr txBox="1">
              <a:spLocks noChangeArrowheads="1"/>
            </p:cNvSpPr>
            <p:nvPr/>
          </p:nvSpPr>
          <p:spPr bwMode="auto">
            <a:xfrm>
              <a:off x="4605" y="2336"/>
              <a:ext cx="11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CC0000"/>
                  </a:solidFill>
                  <a:latin typeface="Comic Sans MS" panose="030F0702030302020204" pitchFamily="66" charset="0"/>
                </a:rPr>
                <a:t>+</a:t>
              </a:r>
            </a:p>
          </p:txBody>
        </p:sp>
        <p:sp>
          <p:nvSpPr>
            <p:cNvPr id="5126" name="Text Box 10"/>
            <p:cNvSpPr txBox="1">
              <a:spLocks noChangeArrowheads="1"/>
            </p:cNvSpPr>
            <p:nvPr/>
          </p:nvSpPr>
          <p:spPr bwMode="auto">
            <a:xfrm>
              <a:off x="4936" y="2337"/>
              <a:ext cx="11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CC0000"/>
                  </a:solidFill>
                  <a:latin typeface="Comic Sans MS" panose="030F0702030302020204" pitchFamily="66" charset="0"/>
                </a:rPr>
                <a:t>+</a:t>
              </a:r>
            </a:p>
          </p:txBody>
        </p:sp>
        <p:sp>
          <p:nvSpPr>
            <p:cNvPr id="5127" name="Text Box 11"/>
            <p:cNvSpPr txBox="1">
              <a:spLocks noChangeArrowheads="1"/>
            </p:cNvSpPr>
            <p:nvPr/>
          </p:nvSpPr>
          <p:spPr bwMode="auto">
            <a:xfrm>
              <a:off x="5272" y="2335"/>
              <a:ext cx="11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CC0000"/>
                  </a:solidFill>
                  <a:latin typeface="Comic Sans MS" panose="030F0702030302020204" pitchFamily="66" charset="0"/>
                </a:rPr>
                <a:t>+</a:t>
              </a:r>
            </a:p>
          </p:txBody>
        </p:sp>
        <p:sp>
          <p:nvSpPr>
            <p:cNvPr id="5128" name="Text Box 12"/>
            <p:cNvSpPr txBox="1">
              <a:spLocks noChangeArrowheads="1"/>
            </p:cNvSpPr>
            <p:nvPr/>
          </p:nvSpPr>
          <p:spPr bwMode="auto">
            <a:xfrm>
              <a:off x="4608" y="2671"/>
              <a:ext cx="11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CC0000"/>
                  </a:solidFill>
                  <a:latin typeface="Comic Sans MS" panose="030F0702030302020204" pitchFamily="66" charset="0"/>
                </a:rPr>
                <a:t>+</a:t>
              </a:r>
            </a:p>
          </p:txBody>
        </p:sp>
        <p:sp>
          <p:nvSpPr>
            <p:cNvPr id="5129" name="Text Box 13"/>
            <p:cNvSpPr txBox="1">
              <a:spLocks noChangeArrowheads="1"/>
            </p:cNvSpPr>
            <p:nvPr/>
          </p:nvSpPr>
          <p:spPr bwMode="auto">
            <a:xfrm>
              <a:off x="4943" y="2671"/>
              <a:ext cx="11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CC0000"/>
                  </a:solidFill>
                  <a:latin typeface="Comic Sans MS" panose="030F0702030302020204" pitchFamily="66" charset="0"/>
                </a:rPr>
                <a:t>+</a:t>
              </a:r>
            </a:p>
          </p:txBody>
        </p:sp>
        <p:sp>
          <p:nvSpPr>
            <p:cNvPr id="5130" name="Text Box 14"/>
            <p:cNvSpPr txBox="1">
              <a:spLocks noChangeArrowheads="1"/>
            </p:cNvSpPr>
            <p:nvPr/>
          </p:nvSpPr>
          <p:spPr bwMode="auto">
            <a:xfrm>
              <a:off x="5272" y="2671"/>
              <a:ext cx="11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CC0000"/>
                  </a:solidFill>
                  <a:latin typeface="Comic Sans MS" panose="030F0702030302020204" pitchFamily="66" charset="0"/>
                </a:rPr>
                <a:t>+</a:t>
              </a:r>
            </a:p>
          </p:txBody>
        </p:sp>
        <p:sp>
          <p:nvSpPr>
            <p:cNvPr id="5131" name="Text Box 15"/>
            <p:cNvSpPr txBox="1">
              <a:spLocks noChangeArrowheads="1"/>
            </p:cNvSpPr>
            <p:nvPr/>
          </p:nvSpPr>
          <p:spPr bwMode="auto">
            <a:xfrm>
              <a:off x="4607" y="3008"/>
              <a:ext cx="11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CC0000"/>
                  </a:solidFill>
                  <a:latin typeface="Comic Sans MS" panose="030F0702030302020204" pitchFamily="66" charset="0"/>
                </a:rPr>
                <a:t>+</a:t>
              </a:r>
            </a:p>
          </p:txBody>
        </p:sp>
        <p:sp>
          <p:nvSpPr>
            <p:cNvPr id="5132" name="Text Box 16"/>
            <p:cNvSpPr txBox="1">
              <a:spLocks noChangeArrowheads="1"/>
            </p:cNvSpPr>
            <p:nvPr/>
          </p:nvSpPr>
          <p:spPr bwMode="auto">
            <a:xfrm>
              <a:off x="4938" y="3010"/>
              <a:ext cx="11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CC0000"/>
                  </a:solidFill>
                  <a:latin typeface="Comic Sans MS" panose="030F0702030302020204" pitchFamily="66" charset="0"/>
                </a:rPr>
                <a:t>+</a:t>
              </a:r>
            </a:p>
          </p:txBody>
        </p:sp>
        <p:sp>
          <p:nvSpPr>
            <p:cNvPr id="5133" name="Text Box 17"/>
            <p:cNvSpPr txBox="1">
              <a:spLocks noChangeArrowheads="1"/>
            </p:cNvSpPr>
            <p:nvPr/>
          </p:nvSpPr>
          <p:spPr bwMode="auto">
            <a:xfrm>
              <a:off x="5274" y="3007"/>
              <a:ext cx="11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CC0000"/>
                  </a:solidFill>
                  <a:latin typeface="Comic Sans MS" panose="030F0702030302020204" pitchFamily="66" charset="0"/>
                </a:rPr>
                <a:t>+</a:t>
              </a:r>
            </a:p>
          </p:txBody>
        </p:sp>
        <p:sp>
          <p:nvSpPr>
            <p:cNvPr id="5134" name="Text Box 18"/>
            <p:cNvSpPr txBox="1">
              <a:spLocks noChangeArrowheads="1"/>
            </p:cNvSpPr>
            <p:nvPr/>
          </p:nvSpPr>
          <p:spPr bwMode="auto">
            <a:xfrm>
              <a:off x="4603" y="3343"/>
              <a:ext cx="11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CC0000"/>
                  </a:solidFill>
                  <a:latin typeface="Comic Sans MS" panose="030F0702030302020204" pitchFamily="66" charset="0"/>
                </a:rPr>
                <a:t>+</a:t>
              </a:r>
            </a:p>
          </p:txBody>
        </p:sp>
        <p:sp>
          <p:nvSpPr>
            <p:cNvPr id="5135" name="Text Box 19"/>
            <p:cNvSpPr txBox="1">
              <a:spLocks noChangeArrowheads="1"/>
            </p:cNvSpPr>
            <p:nvPr/>
          </p:nvSpPr>
          <p:spPr bwMode="auto">
            <a:xfrm>
              <a:off x="4944" y="3343"/>
              <a:ext cx="11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CC0000"/>
                  </a:solidFill>
                  <a:latin typeface="Comic Sans MS" panose="030F0702030302020204" pitchFamily="66" charset="0"/>
                </a:rPr>
                <a:t>+</a:t>
              </a:r>
            </a:p>
          </p:txBody>
        </p:sp>
        <p:sp>
          <p:nvSpPr>
            <p:cNvPr id="5136" name="Text Box 20"/>
            <p:cNvSpPr txBox="1">
              <a:spLocks noChangeArrowheads="1"/>
            </p:cNvSpPr>
            <p:nvPr/>
          </p:nvSpPr>
          <p:spPr bwMode="auto">
            <a:xfrm>
              <a:off x="5274" y="3343"/>
              <a:ext cx="11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CC0000"/>
                  </a:solidFill>
                  <a:latin typeface="Comic Sans MS" panose="030F0702030302020204" pitchFamily="66" charset="0"/>
                </a:rPr>
                <a:t>+</a:t>
              </a:r>
            </a:p>
          </p:txBody>
        </p:sp>
        <p:sp>
          <p:nvSpPr>
            <p:cNvPr id="5137" name="Text Box 23"/>
            <p:cNvSpPr txBox="1">
              <a:spLocks noChangeArrowheads="1"/>
            </p:cNvSpPr>
            <p:nvPr/>
          </p:nvSpPr>
          <p:spPr bwMode="auto">
            <a:xfrm>
              <a:off x="4725" y="2531"/>
              <a:ext cx="190"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3333CC"/>
                  </a:solidFill>
                  <a:latin typeface="Comic Sans MS" panose="030F0702030302020204" pitchFamily="66" charset="0"/>
                </a:rPr>
                <a:t>-</a:t>
              </a:r>
            </a:p>
          </p:txBody>
        </p:sp>
        <p:sp>
          <p:nvSpPr>
            <p:cNvPr id="5138" name="Text Box 24"/>
            <p:cNvSpPr txBox="1">
              <a:spLocks noChangeArrowheads="1"/>
            </p:cNvSpPr>
            <p:nvPr/>
          </p:nvSpPr>
          <p:spPr bwMode="auto">
            <a:xfrm>
              <a:off x="5122" y="252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3333CC"/>
                  </a:solidFill>
                  <a:latin typeface="Comic Sans MS" panose="030F0702030302020204" pitchFamily="66" charset="0"/>
                </a:rPr>
                <a:t>-</a:t>
              </a:r>
            </a:p>
          </p:txBody>
        </p:sp>
        <p:sp>
          <p:nvSpPr>
            <p:cNvPr id="5139" name="Text Box 25"/>
            <p:cNvSpPr txBox="1">
              <a:spLocks noChangeArrowheads="1"/>
            </p:cNvSpPr>
            <p:nvPr/>
          </p:nvSpPr>
          <p:spPr bwMode="auto">
            <a:xfrm>
              <a:off x="5283" y="2564"/>
              <a:ext cx="91"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3333CC"/>
                  </a:solidFill>
                  <a:latin typeface="Comic Sans MS" panose="030F0702030302020204" pitchFamily="66" charset="0"/>
                </a:rPr>
                <a:t>-</a:t>
              </a:r>
            </a:p>
          </p:txBody>
        </p:sp>
        <p:sp>
          <p:nvSpPr>
            <p:cNvPr id="5140" name="Text Box 26"/>
            <p:cNvSpPr txBox="1">
              <a:spLocks noChangeArrowheads="1"/>
            </p:cNvSpPr>
            <p:nvPr/>
          </p:nvSpPr>
          <p:spPr bwMode="auto">
            <a:xfrm>
              <a:off x="4891" y="282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3333CC"/>
                  </a:solidFill>
                  <a:latin typeface="Comic Sans MS" panose="030F0702030302020204" pitchFamily="66" charset="0"/>
                </a:rPr>
                <a:t>-</a:t>
              </a:r>
            </a:p>
          </p:txBody>
        </p:sp>
        <p:sp>
          <p:nvSpPr>
            <p:cNvPr id="5141" name="Text Box 27"/>
            <p:cNvSpPr txBox="1">
              <a:spLocks noChangeArrowheads="1"/>
            </p:cNvSpPr>
            <p:nvPr/>
          </p:nvSpPr>
          <p:spPr bwMode="auto">
            <a:xfrm>
              <a:off x="4623" y="2894"/>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3333CC"/>
                  </a:solidFill>
                  <a:latin typeface="Comic Sans MS" panose="030F0702030302020204" pitchFamily="66" charset="0"/>
                </a:rPr>
                <a:t>-</a:t>
              </a:r>
            </a:p>
          </p:txBody>
        </p:sp>
        <p:sp>
          <p:nvSpPr>
            <p:cNvPr id="5142" name="Text Box 28"/>
            <p:cNvSpPr txBox="1">
              <a:spLocks noChangeArrowheads="1"/>
            </p:cNvSpPr>
            <p:nvPr/>
          </p:nvSpPr>
          <p:spPr bwMode="auto">
            <a:xfrm>
              <a:off x="4863" y="2975"/>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3333CC"/>
                  </a:solidFill>
                  <a:latin typeface="Comic Sans MS" panose="030F0702030302020204" pitchFamily="66" charset="0"/>
                </a:rPr>
                <a:t>-</a:t>
              </a:r>
            </a:p>
          </p:txBody>
        </p:sp>
        <p:sp>
          <p:nvSpPr>
            <p:cNvPr id="5143" name="Text Box 29"/>
            <p:cNvSpPr txBox="1">
              <a:spLocks noChangeArrowheads="1"/>
            </p:cNvSpPr>
            <p:nvPr/>
          </p:nvSpPr>
          <p:spPr bwMode="auto">
            <a:xfrm>
              <a:off x="5214" y="289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3333CC"/>
                  </a:solidFill>
                  <a:latin typeface="Comic Sans MS" panose="030F0702030302020204" pitchFamily="66" charset="0"/>
                </a:rPr>
                <a:t>-</a:t>
              </a:r>
            </a:p>
          </p:txBody>
        </p:sp>
        <p:sp>
          <p:nvSpPr>
            <p:cNvPr id="5144" name="Text Box 30"/>
            <p:cNvSpPr txBox="1">
              <a:spLocks noChangeArrowheads="1"/>
            </p:cNvSpPr>
            <p:nvPr/>
          </p:nvSpPr>
          <p:spPr bwMode="auto">
            <a:xfrm>
              <a:off x="4670" y="3237"/>
              <a:ext cx="91"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3333CC"/>
                  </a:solidFill>
                  <a:latin typeface="Comic Sans MS" panose="030F0702030302020204" pitchFamily="66" charset="0"/>
                </a:rPr>
                <a:t>-</a:t>
              </a:r>
            </a:p>
          </p:txBody>
        </p:sp>
        <p:sp>
          <p:nvSpPr>
            <p:cNvPr id="5145" name="Text Box 31"/>
            <p:cNvSpPr txBox="1">
              <a:spLocks noChangeArrowheads="1"/>
            </p:cNvSpPr>
            <p:nvPr/>
          </p:nvSpPr>
          <p:spPr bwMode="auto">
            <a:xfrm>
              <a:off x="4855" y="3206"/>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3333CC"/>
                  </a:solidFill>
                  <a:latin typeface="Comic Sans MS" panose="030F0702030302020204" pitchFamily="66" charset="0"/>
                </a:rPr>
                <a:t>-</a:t>
              </a:r>
            </a:p>
          </p:txBody>
        </p:sp>
        <p:sp>
          <p:nvSpPr>
            <p:cNvPr id="5146" name="Text Box 32"/>
            <p:cNvSpPr txBox="1">
              <a:spLocks noChangeArrowheads="1"/>
            </p:cNvSpPr>
            <p:nvPr/>
          </p:nvSpPr>
          <p:spPr bwMode="auto">
            <a:xfrm>
              <a:off x="5109" y="3154"/>
              <a:ext cx="91"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3333CC"/>
                  </a:solidFill>
                  <a:latin typeface="Comic Sans MS" panose="030F0702030302020204" pitchFamily="66" charset="0"/>
                </a:rPr>
                <a:t>-</a:t>
              </a:r>
            </a:p>
          </p:txBody>
        </p:sp>
        <p:sp>
          <p:nvSpPr>
            <p:cNvPr id="5147" name="Text Box 33"/>
            <p:cNvSpPr txBox="1">
              <a:spLocks noChangeArrowheads="1"/>
            </p:cNvSpPr>
            <p:nvPr/>
          </p:nvSpPr>
          <p:spPr bwMode="auto">
            <a:xfrm>
              <a:off x="4747" y="3454"/>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3333CC"/>
                  </a:solidFill>
                  <a:latin typeface="Comic Sans MS" panose="030F0702030302020204" pitchFamily="66" charset="0"/>
                </a:rPr>
                <a:t>-</a:t>
              </a:r>
            </a:p>
          </p:txBody>
        </p:sp>
        <p:sp>
          <p:nvSpPr>
            <p:cNvPr id="5148" name="Text Box 34"/>
            <p:cNvSpPr txBox="1">
              <a:spLocks noChangeArrowheads="1"/>
            </p:cNvSpPr>
            <p:nvPr/>
          </p:nvSpPr>
          <p:spPr bwMode="auto">
            <a:xfrm>
              <a:off x="5157" y="3456"/>
              <a:ext cx="91"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3333CC"/>
                  </a:solidFill>
                  <a:latin typeface="Comic Sans MS" panose="030F0702030302020204" pitchFamily="66" charset="0"/>
                </a:rPr>
                <a:t>-</a:t>
              </a:r>
            </a:p>
          </p:txBody>
        </p:sp>
      </p:grpSp>
      <p:sp>
        <p:nvSpPr>
          <p:cNvPr id="5123" name="Text Box 28"/>
          <p:cNvSpPr txBox="1">
            <a:spLocks noChangeArrowheads="1"/>
          </p:cNvSpPr>
          <p:nvPr/>
        </p:nvSpPr>
        <p:spPr bwMode="auto">
          <a:xfrm>
            <a:off x="609600" y="304800"/>
            <a:ext cx="266700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t>After the 1916 experiment, this is the model we had for a conductive substance.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305800" cy="1401762"/>
          </a:xfrm>
        </p:spPr>
        <p:txBody>
          <a:bodyPr/>
          <a:lstStyle/>
          <a:p>
            <a:pPr eaLnBrk="1" hangingPunct="1">
              <a:defRPr/>
            </a:pPr>
            <a:r>
              <a:rPr lang="en-US">
                <a:solidFill>
                  <a:srgbClr val="316598"/>
                </a:solidFill>
              </a:rPr>
              <a:t>EXAMPLE 31.1 The size of the electron current</a:t>
            </a:r>
            <a:endParaRPr lang="en-US">
              <a:solidFill>
                <a:srgbClr val="316598"/>
              </a:solidFill>
              <a:effectLst>
                <a:outerShdw blurRad="38100" dist="38100" dir="2700000" algn="tl">
                  <a:srgbClr val="C0C0C0"/>
                </a:outerShdw>
              </a:effectLst>
            </a:endParaRPr>
          </a:p>
        </p:txBody>
      </p:sp>
      <p:pic>
        <p:nvPicPr>
          <p:cNvPr id="33795" name="Picture 3" descr="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50" y="2314575"/>
            <a:ext cx="839152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a:solidFill>
                  <a:srgbClr val="316598"/>
                </a:solidFill>
              </a:rPr>
              <a:t>Creating a Current</a:t>
            </a:r>
            <a:endParaRPr lang="en-US">
              <a:solidFill>
                <a:srgbClr val="316598"/>
              </a:solidFill>
              <a:effectLst>
                <a:outerShdw blurRad="38100" dist="38100" dir="2700000" algn="tl">
                  <a:srgbClr val="C0C0C0"/>
                </a:outerShdw>
              </a:effectLst>
            </a:endParaRPr>
          </a:p>
        </p:txBody>
      </p:sp>
      <p:sp>
        <p:nvSpPr>
          <p:cNvPr id="34819" name="Text Box 3"/>
          <p:cNvSpPr txBox="1">
            <a:spLocks noChangeArrowheads="1"/>
          </p:cNvSpPr>
          <p:nvPr/>
        </p:nvSpPr>
        <p:spPr bwMode="auto">
          <a:xfrm>
            <a:off x="358775" y="1255713"/>
            <a:ext cx="813435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a:latin typeface="Times New Roman" panose="02020603050405020304" pitchFamily="18" charset="0"/>
              </a:rPr>
              <a:t>The average speed at which the electrons are pushed along by an electric field is</a:t>
            </a:r>
            <a:endParaRPr lang="en-US" altLang="en-US" sz="2600">
              <a:latin typeface="Times New Roman" panose="02020603050405020304" pitchFamily="18" charset="0"/>
              <a:cs typeface="Arial" panose="020B0604020202020204" pitchFamily="34" charset="0"/>
            </a:endParaRPr>
          </a:p>
        </p:txBody>
      </p:sp>
      <p:sp>
        <p:nvSpPr>
          <p:cNvPr id="34820" name="Text Box 4"/>
          <p:cNvSpPr txBox="1">
            <a:spLocks noChangeArrowheads="1"/>
          </p:cNvSpPr>
          <p:nvPr/>
        </p:nvSpPr>
        <p:spPr bwMode="auto">
          <a:xfrm>
            <a:off x="374650" y="3462338"/>
            <a:ext cx="813435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a:latin typeface="Times New Roman" panose="02020603050405020304" pitchFamily="18" charset="0"/>
                <a:cs typeface="Arial" panose="020B0604020202020204" pitchFamily="34" charset="0"/>
              </a:rPr>
              <a:t>Where </a:t>
            </a:r>
            <a:r>
              <a:rPr lang="el-GR" altLang="en-US" sz="2600" i="1">
                <a:latin typeface="Times New Roman" panose="02020603050405020304" pitchFamily="18" charset="0"/>
                <a:cs typeface="Times New Roman" panose="02020603050405020304" pitchFamily="18" charset="0"/>
              </a:rPr>
              <a:t>τ</a:t>
            </a:r>
            <a:r>
              <a:rPr lang="en-US" altLang="en-US" sz="2600">
                <a:latin typeface="Times New Roman" panose="02020603050405020304" pitchFamily="18" charset="0"/>
                <a:cs typeface="Times New Roman" panose="02020603050405020304" pitchFamily="18" charset="0"/>
              </a:rPr>
              <a:t> is the mean time between collisions, and </a:t>
            </a:r>
            <a:r>
              <a:rPr lang="en-US" altLang="en-US" sz="2600" i="1">
                <a:latin typeface="Times New Roman" panose="02020603050405020304" pitchFamily="18" charset="0"/>
                <a:cs typeface="Times New Roman" panose="02020603050405020304" pitchFamily="18" charset="0"/>
              </a:rPr>
              <a:t>m</a:t>
            </a:r>
            <a:r>
              <a:rPr lang="en-US" altLang="en-US" sz="2600">
                <a:latin typeface="Times New Roman" panose="02020603050405020304" pitchFamily="18" charset="0"/>
                <a:cs typeface="Times New Roman" panose="02020603050405020304" pitchFamily="18" charset="0"/>
              </a:rPr>
              <a:t> is the mass of the electron.</a:t>
            </a:r>
          </a:p>
          <a:p>
            <a:pPr eaLnBrk="1" hangingPunct="1">
              <a:spcBef>
                <a:spcPct val="0"/>
              </a:spcBef>
              <a:buFontTx/>
              <a:buNone/>
            </a:pPr>
            <a:r>
              <a:rPr lang="en-US" altLang="en-US" sz="2600">
                <a:latin typeface="Times New Roman" panose="02020603050405020304" pitchFamily="18" charset="0"/>
                <a:cs typeface="Times New Roman" panose="02020603050405020304" pitchFamily="18" charset="0"/>
              </a:rPr>
              <a:t>The electron current is then</a:t>
            </a:r>
            <a:endParaRPr lang="el-GR" altLang="en-US" sz="2400">
              <a:latin typeface="Times New Roman" panose="02020603050405020304" pitchFamily="18" charset="0"/>
              <a:cs typeface="Times New Roman" panose="02020603050405020304" pitchFamily="18" charset="0"/>
            </a:endParaRPr>
          </a:p>
        </p:txBody>
      </p:sp>
      <p:pic>
        <p:nvPicPr>
          <p:cNvPr id="34821" name="Picture 5" descr="equation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3950" y="2236788"/>
            <a:ext cx="18129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6" descr="equation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4075" y="4741863"/>
            <a:ext cx="235585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8305800" cy="1401762"/>
          </a:xfrm>
        </p:spPr>
        <p:txBody>
          <a:bodyPr/>
          <a:lstStyle/>
          <a:p>
            <a:pPr eaLnBrk="1" hangingPunct="1">
              <a:defRPr/>
            </a:pPr>
            <a:r>
              <a:rPr lang="en-US">
                <a:solidFill>
                  <a:srgbClr val="316598"/>
                </a:solidFill>
              </a:rPr>
              <a:t>EXAMPLE 31.3 The electron current in a copper wire</a:t>
            </a:r>
            <a:endParaRPr lang="en-US">
              <a:solidFill>
                <a:srgbClr val="316598"/>
              </a:solidFill>
              <a:effectLst>
                <a:outerShdw blurRad="38100" dist="38100" dir="2700000" algn="tl">
                  <a:srgbClr val="C0C0C0"/>
                </a:outerShdw>
              </a:effectLst>
            </a:endParaRPr>
          </a:p>
        </p:txBody>
      </p:sp>
      <p:sp>
        <p:nvSpPr>
          <p:cNvPr id="35843" name="Text Box 3"/>
          <p:cNvSpPr txBox="1">
            <a:spLocks noChangeArrowheads="1"/>
          </p:cNvSpPr>
          <p:nvPr/>
        </p:nvSpPr>
        <p:spPr bwMode="auto">
          <a:xfrm>
            <a:off x="381000" y="1676400"/>
            <a:ext cx="403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latin typeface="Times New Roman" panose="02020603050405020304" pitchFamily="18" charset="0"/>
                <a:cs typeface="Arial" panose="020B0604020202020204" pitchFamily="34" charset="0"/>
              </a:rPr>
              <a:t>QUESTION:</a:t>
            </a:r>
          </a:p>
        </p:txBody>
      </p:sp>
      <p:pic>
        <p:nvPicPr>
          <p:cNvPr id="35844" name="Picture 4" descr="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3" y="2420938"/>
            <a:ext cx="768508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4638"/>
            <a:ext cx="8305800" cy="1401762"/>
          </a:xfrm>
        </p:spPr>
        <p:txBody>
          <a:bodyPr/>
          <a:lstStyle/>
          <a:p>
            <a:pPr eaLnBrk="1" hangingPunct="1">
              <a:defRPr/>
            </a:pPr>
            <a:r>
              <a:rPr lang="en-US">
                <a:solidFill>
                  <a:srgbClr val="316598"/>
                </a:solidFill>
              </a:rPr>
              <a:t>EXAMPLE 31.3 The electron current in a copper wire</a:t>
            </a:r>
            <a:endParaRPr lang="en-US">
              <a:solidFill>
                <a:srgbClr val="316598"/>
              </a:solidFill>
              <a:effectLst>
                <a:outerShdw blurRad="38100" dist="38100" dir="2700000" algn="tl">
                  <a:srgbClr val="C0C0C0"/>
                </a:outerShdw>
              </a:effectLst>
            </a:endParaRPr>
          </a:p>
        </p:txBody>
      </p:sp>
      <p:pic>
        <p:nvPicPr>
          <p:cNvPr id="36867" name="Picture 3" descr="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450" y="2949575"/>
            <a:ext cx="7783513"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4638"/>
            <a:ext cx="8305800" cy="1401762"/>
          </a:xfrm>
        </p:spPr>
        <p:txBody>
          <a:bodyPr/>
          <a:lstStyle/>
          <a:p>
            <a:pPr eaLnBrk="1" hangingPunct="1">
              <a:defRPr/>
            </a:pPr>
            <a:r>
              <a:rPr lang="en-US">
                <a:solidFill>
                  <a:srgbClr val="316598"/>
                </a:solidFill>
              </a:rPr>
              <a:t>EXAMPLE 31.3 The electron current in a copper wire</a:t>
            </a:r>
            <a:endParaRPr lang="en-US">
              <a:solidFill>
                <a:srgbClr val="316598"/>
              </a:solidFill>
              <a:effectLst>
                <a:outerShdw blurRad="38100" dist="38100" dir="2700000" algn="tl">
                  <a:srgbClr val="C0C0C0"/>
                </a:outerShdw>
              </a:effectLst>
            </a:endParaRPr>
          </a:p>
        </p:txBody>
      </p:sp>
      <p:pic>
        <p:nvPicPr>
          <p:cNvPr id="37891" name="Picture 3" descr="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450" y="1706563"/>
            <a:ext cx="7783513"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4" descr="Picture 4"/>
          <p:cNvPicPr>
            <a:picLocks noChangeAspect="1" noChangeArrowheads="1"/>
          </p:cNvPicPr>
          <p:nvPr/>
        </p:nvPicPr>
        <p:blipFill>
          <a:blip r:embed="rId3">
            <a:extLst>
              <a:ext uri="{28A0092B-C50C-407E-A947-70E740481C1C}">
                <a14:useLocalDpi xmlns:a14="http://schemas.microsoft.com/office/drawing/2010/main" val="0"/>
              </a:ext>
            </a:extLst>
          </a:blip>
          <a:srcRect l="1680" r="1620"/>
          <a:stretch>
            <a:fillRect/>
          </a:stretch>
        </p:blipFill>
        <p:spPr bwMode="auto">
          <a:xfrm>
            <a:off x="688975" y="2654300"/>
            <a:ext cx="7769225" cy="333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305800" cy="1401762"/>
          </a:xfrm>
        </p:spPr>
        <p:txBody>
          <a:bodyPr/>
          <a:lstStyle/>
          <a:p>
            <a:pPr eaLnBrk="1" hangingPunct="1">
              <a:defRPr/>
            </a:pPr>
            <a:r>
              <a:rPr lang="en-US">
                <a:solidFill>
                  <a:srgbClr val="316598"/>
                </a:solidFill>
              </a:rPr>
              <a:t>EXAMPLE 31.3 The electron current in a copper wire</a:t>
            </a:r>
            <a:endParaRPr lang="en-US">
              <a:solidFill>
                <a:srgbClr val="316598"/>
              </a:solidFill>
              <a:effectLst>
                <a:outerShdw blurRad="38100" dist="38100" dir="2700000" algn="tl">
                  <a:srgbClr val="C0C0C0"/>
                </a:outerShdw>
              </a:effectLst>
            </a:endParaRPr>
          </a:p>
        </p:txBody>
      </p:sp>
      <p:pic>
        <p:nvPicPr>
          <p:cNvPr id="38915" name="Picture 3" descr="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438" y="3108325"/>
            <a:ext cx="83883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a:solidFill>
                  <a:srgbClr val="316598"/>
                </a:solidFill>
              </a:rPr>
              <a:t>Current</a:t>
            </a:r>
            <a:endParaRPr lang="en-US">
              <a:solidFill>
                <a:srgbClr val="316598"/>
              </a:solidFill>
              <a:effectLst>
                <a:outerShdw blurRad="38100" dist="38100" dir="2700000" algn="tl">
                  <a:srgbClr val="C0C0C0"/>
                </a:outerShdw>
              </a:effectLst>
            </a:endParaRPr>
          </a:p>
        </p:txBody>
      </p:sp>
      <p:sp>
        <p:nvSpPr>
          <p:cNvPr id="39939" name="Text Box 3"/>
          <p:cNvSpPr txBox="1">
            <a:spLocks noChangeArrowheads="1"/>
          </p:cNvSpPr>
          <p:nvPr/>
        </p:nvSpPr>
        <p:spPr bwMode="auto">
          <a:xfrm>
            <a:off x="473075" y="1157288"/>
            <a:ext cx="813435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a:latin typeface="Times New Roman" panose="02020603050405020304" pitchFamily="18" charset="0"/>
                <a:cs typeface="Arial" panose="020B0604020202020204" pitchFamily="34" charset="0"/>
              </a:rPr>
              <a:t>If </a:t>
            </a:r>
            <a:r>
              <a:rPr lang="en-US" altLang="en-US" sz="2600" i="1">
                <a:latin typeface="Times New Roman" panose="02020603050405020304" pitchFamily="18" charset="0"/>
                <a:cs typeface="Arial" panose="020B0604020202020204" pitchFamily="34" charset="0"/>
              </a:rPr>
              <a:t>Q</a:t>
            </a:r>
            <a:r>
              <a:rPr lang="en-US" altLang="en-US" sz="2600">
                <a:latin typeface="Times New Roman" panose="02020603050405020304" pitchFamily="18" charset="0"/>
                <a:cs typeface="Arial" panose="020B0604020202020204" pitchFamily="34" charset="0"/>
              </a:rPr>
              <a:t> is the total amount of charge that has moved past a point in a wire, we define the current </a:t>
            </a:r>
            <a:r>
              <a:rPr lang="en-US" altLang="en-US" sz="2600" i="1">
                <a:latin typeface="Times New Roman" panose="02020603050405020304" pitchFamily="18" charset="0"/>
                <a:cs typeface="Arial" panose="020B0604020202020204" pitchFamily="34" charset="0"/>
              </a:rPr>
              <a:t>I</a:t>
            </a:r>
            <a:r>
              <a:rPr lang="en-US" altLang="en-US" sz="2600">
                <a:latin typeface="Times New Roman" panose="02020603050405020304" pitchFamily="18" charset="0"/>
                <a:cs typeface="Arial" panose="020B0604020202020204" pitchFamily="34" charset="0"/>
              </a:rPr>
              <a:t> in the wire to be the rate of charge flow:</a:t>
            </a:r>
          </a:p>
        </p:txBody>
      </p:sp>
      <p:sp>
        <p:nvSpPr>
          <p:cNvPr id="39940" name="Text Box 4"/>
          <p:cNvSpPr txBox="1">
            <a:spLocks noChangeArrowheads="1"/>
          </p:cNvSpPr>
          <p:nvPr/>
        </p:nvSpPr>
        <p:spPr bwMode="auto">
          <a:xfrm>
            <a:off x="374650" y="3559175"/>
            <a:ext cx="813435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a:latin typeface="Times New Roman" panose="02020603050405020304" pitchFamily="18" charset="0"/>
                <a:cs typeface="Arial" panose="020B0604020202020204" pitchFamily="34" charset="0"/>
              </a:rPr>
              <a:t>The SI unit for current is the coulomb per second, which is called the </a:t>
            </a:r>
            <a:r>
              <a:rPr lang="en-US" altLang="en-US" sz="2600" b="1">
                <a:latin typeface="Times New Roman" panose="02020603050405020304" pitchFamily="18" charset="0"/>
                <a:cs typeface="Arial" panose="020B0604020202020204" pitchFamily="34" charset="0"/>
              </a:rPr>
              <a:t>ampere</a:t>
            </a:r>
            <a:r>
              <a:rPr lang="en-US" altLang="en-US" sz="2600">
                <a:latin typeface="Times New Roman" panose="02020603050405020304" pitchFamily="18" charset="0"/>
                <a:cs typeface="Arial" panose="020B0604020202020204" pitchFamily="34" charset="0"/>
              </a:rPr>
              <a:t>.  1 ampere = 1 A = 1 C/s.</a:t>
            </a:r>
          </a:p>
          <a:p>
            <a:pPr eaLnBrk="1" hangingPunct="1">
              <a:spcBef>
                <a:spcPct val="0"/>
              </a:spcBef>
              <a:buFontTx/>
              <a:buNone/>
            </a:pPr>
            <a:r>
              <a:rPr lang="en-US" altLang="en-US" sz="2600">
                <a:latin typeface="Times New Roman" panose="02020603050405020304" pitchFamily="18" charset="0"/>
                <a:cs typeface="Arial" panose="020B0604020202020204" pitchFamily="34" charset="0"/>
              </a:rPr>
              <a:t>The conventional current </a:t>
            </a:r>
            <a:r>
              <a:rPr lang="en-US" altLang="en-US" sz="2600" i="1">
                <a:latin typeface="Times New Roman" panose="02020603050405020304" pitchFamily="18" charset="0"/>
                <a:cs typeface="Arial" panose="020B0604020202020204" pitchFamily="34" charset="0"/>
              </a:rPr>
              <a:t>I</a:t>
            </a:r>
            <a:r>
              <a:rPr lang="en-US" altLang="en-US" sz="2600">
                <a:latin typeface="Times New Roman" panose="02020603050405020304" pitchFamily="18" charset="0"/>
                <a:cs typeface="Arial" panose="020B0604020202020204" pitchFamily="34" charset="0"/>
              </a:rPr>
              <a:t> and the electron current </a:t>
            </a:r>
            <a:r>
              <a:rPr lang="en-US" altLang="en-US" sz="2600" i="1">
                <a:latin typeface="Times New Roman" panose="02020603050405020304" pitchFamily="18" charset="0"/>
                <a:cs typeface="Arial" panose="020B0604020202020204" pitchFamily="34" charset="0"/>
              </a:rPr>
              <a:t>i</a:t>
            </a:r>
            <a:r>
              <a:rPr lang="en-US" altLang="en-US" sz="2600" baseline="-25000">
                <a:latin typeface="Times New Roman" panose="02020603050405020304" pitchFamily="18" charset="0"/>
                <a:cs typeface="Arial" panose="020B0604020202020204" pitchFamily="34" charset="0"/>
              </a:rPr>
              <a:t>e</a:t>
            </a:r>
            <a:r>
              <a:rPr lang="en-US" altLang="en-US" sz="2600">
                <a:latin typeface="Times New Roman" panose="02020603050405020304" pitchFamily="18" charset="0"/>
                <a:cs typeface="Arial" panose="020B0604020202020204" pitchFamily="34" charset="0"/>
              </a:rPr>
              <a:t> are related by</a:t>
            </a:r>
            <a:endParaRPr lang="en-US" altLang="en-US" sz="2400">
              <a:latin typeface="Times New Roman" panose="02020603050405020304" pitchFamily="18" charset="0"/>
            </a:endParaRPr>
          </a:p>
        </p:txBody>
      </p:sp>
      <p:pic>
        <p:nvPicPr>
          <p:cNvPr id="39941" name="Picture 5" descr="equation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1450" y="2505075"/>
            <a:ext cx="6261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6" descr="equation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563" y="4973638"/>
            <a:ext cx="31877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74638"/>
            <a:ext cx="8305800" cy="1401762"/>
          </a:xfrm>
        </p:spPr>
        <p:txBody>
          <a:bodyPr/>
          <a:lstStyle/>
          <a:p>
            <a:pPr eaLnBrk="1" hangingPunct="1">
              <a:defRPr/>
            </a:pPr>
            <a:r>
              <a:rPr lang="en-US">
                <a:solidFill>
                  <a:srgbClr val="316598"/>
                </a:solidFill>
              </a:rPr>
              <a:t>EXAMPLE 31.4 The current in a copper wire</a:t>
            </a:r>
            <a:endParaRPr lang="en-US">
              <a:solidFill>
                <a:srgbClr val="316598"/>
              </a:solidFill>
              <a:effectLst>
                <a:outerShdw blurRad="38100" dist="38100" dir="2700000" algn="tl">
                  <a:srgbClr val="C0C0C0"/>
                </a:outerShdw>
              </a:effectLst>
            </a:endParaRPr>
          </a:p>
        </p:txBody>
      </p:sp>
      <p:sp>
        <p:nvSpPr>
          <p:cNvPr id="40963" name="Text Box 3"/>
          <p:cNvSpPr txBox="1">
            <a:spLocks noChangeArrowheads="1"/>
          </p:cNvSpPr>
          <p:nvPr/>
        </p:nvSpPr>
        <p:spPr bwMode="auto">
          <a:xfrm>
            <a:off x="381000" y="1676400"/>
            <a:ext cx="403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latin typeface="Times New Roman" panose="02020603050405020304" pitchFamily="18" charset="0"/>
                <a:cs typeface="Arial" panose="020B0604020202020204" pitchFamily="34" charset="0"/>
              </a:rPr>
              <a:t>QUESTION:</a:t>
            </a:r>
          </a:p>
        </p:txBody>
      </p:sp>
      <p:pic>
        <p:nvPicPr>
          <p:cNvPr id="40964" name="Picture 4" descr="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63" y="2563813"/>
            <a:ext cx="7405687"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74638"/>
            <a:ext cx="8305800" cy="1401762"/>
          </a:xfrm>
        </p:spPr>
        <p:txBody>
          <a:bodyPr/>
          <a:lstStyle/>
          <a:p>
            <a:pPr eaLnBrk="1" hangingPunct="1">
              <a:defRPr/>
            </a:pPr>
            <a:r>
              <a:rPr lang="en-US">
                <a:solidFill>
                  <a:srgbClr val="316598"/>
                </a:solidFill>
              </a:rPr>
              <a:t>EXAMPLE 31.4 The current in a copper wire</a:t>
            </a:r>
            <a:endParaRPr lang="en-US">
              <a:solidFill>
                <a:srgbClr val="316598"/>
              </a:solidFill>
              <a:effectLst>
                <a:outerShdw blurRad="38100" dist="38100" dir="2700000" algn="tl">
                  <a:srgbClr val="C0C0C0"/>
                </a:outerShdw>
              </a:effectLst>
            </a:endParaRPr>
          </a:p>
        </p:txBody>
      </p:sp>
      <p:pic>
        <p:nvPicPr>
          <p:cNvPr id="41987" name="Picture 3" descr="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900" y="2546350"/>
            <a:ext cx="74422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2413" y="295275"/>
            <a:ext cx="3559175" cy="617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4800"/>
            <a:ext cx="52038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en-US">
                <a:solidFill>
                  <a:srgbClr val="316598"/>
                </a:solidFill>
              </a:rPr>
              <a:t>The Current Density in a Wire</a:t>
            </a:r>
            <a:endParaRPr lang="en-US">
              <a:solidFill>
                <a:srgbClr val="316598"/>
              </a:solidFill>
              <a:effectLst>
                <a:outerShdw blurRad="38100" dist="38100" dir="2700000" algn="tl">
                  <a:srgbClr val="C0C0C0"/>
                </a:outerShdw>
              </a:effectLst>
            </a:endParaRPr>
          </a:p>
        </p:txBody>
      </p:sp>
      <p:sp>
        <p:nvSpPr>
          <p:cNvPr id="44035" name="Text Box 3"/>
          <p:cNvSpPr txBox="1">
            <a:spLocks noChangeArrowheads="1"/>
          </p:cNvSpPr>
          <p:nvPr/>
        </p:nvSpPr>
        <p:spPr bwMode="auto">
          <a:xfrm>
            <a:off x="423863" y="2152650"/>
            <a:ext cx="813435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a:latin typeface="Times New Roman" panose="02020603050405020304" pitchFamily="18" charset="0"/>
                <a:cs typeface="Arial" panose="020B0604020202020204" pitchFamily="34" charset="0"/>
              </a:rPr>
              <a:t>The </a:t>
            </a:r>
            <a:r>
              <a:rPr lang="en-US" altLang="en-US" sz="2600" b="1">
                <a:latin typeface="Times New Roman" panose="02020603050405020304" pitchFamily="18" charset="0"/>
                <a:cs typeface="Arial" panose="020B0604020202020204" pitchFamily="34" charset="0"/>
              </a:rPr>
              <a:t>current density</a:t>
            </a:r>
            <a:r>
              <a:rPr lang="en-US" altLang="en-US" sz="2600">
                <a:latin typeface="Times New Roman" panose="02020603050405020304" pitchFamily="18" charset="0"/>
                <a:cs typeface="Arial" panose="020B0604020202020204" pitchFamily="34" charset="0"/>
              </a:rPr>
              <a:t> </a:t>
            </a:r>
            <a:r>
              <a:rPr lang="en-US" altLang="en-US" sz="2600" i="1">
                <a:latin typeface="Times New Roman" panose="02020603050405020304" pitchFamily="18" charset="0"/>
                <a:cs typeface="Arial" panose="020B0604020202020204" pitchFamily="34" charset="0"/>
              </a:rPr>
              <a:t>J</a:t>
            </a:r>
            <a:r>
              <a:rPr lang="en-US" altLang="en-US" sz="2600">
                <a:latin typeface="Times New Roman" panose="02020603050405020304" pitchFamily="18" charset="0"/>
                <a:cs typeface="Arial" panose="020B0604020202020204" pitchFamily="34" charset="0"/>
              </a:rPr>
              <a:t> in a wire is the current per square meter of cross section:</a:t>
            </a:r>
          </a:p>
        </p:txBody>
      </p:sp>
      <p:sp>
        <p:nvSpPr>
          <p:cNvPr id="44036" name="Text Box 4"/>
          <p:cNvSpPr txBox="1">
            <a:spLocks noChangeArrowheads="1"/>
          </p:cNvSpPr>
          <p:nvPr/>
        </p:nvSpPr>
        <p:spPr bwMode="auto">
          <a:xfrm>
            <a:off x="309563" y="4735513"/>
            <a:ext cx="81343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a:latin typeface="Times New Roman" panose="02020603050405020304" pitchFamily="18" charset="0"/>
                <a:cs typeface="Arial" panose="020B0604020202020204" pitchFamily="34" charset="0"/>
              </a:rPr>
              <a:t>The current density has units of A/m</a:t>
            </a:r>
            <a:r>
              <a:rPr lang="en-US" altLang="en-US" sz="2600" baseline="30000">
                <a:latin typeface="Times New Roman" panose="02020603050405020304" pitchFamily="18" charset="0"/>
                <a:cs typeface="Arial" panose="020B0604020202020204" pitchFamily="34" charset="0"/>
              </a:rPr>
              <a:t>2</a:t>
            </a:r>
            <a:r>
              <a:rPr lang="en-US" altLang="en-US" sz="2600">
                <a:latin typeface="Times New Roman" panose="02020603050405020304" pitchFamily="18" charset="0"/>
                <a:cs typeface="Arial" panose="020B0604020202020204" pitchFamily="34" charset="0"/>
              </a:rPr>
              <a:t>.</a:t>
            </a:r>
            <a:endParaRPr lang="en-US" altLang="en-US" sz="2400">
              <a:latin typeface="Times New Roman" panose="02020603050405020304" pitchFamily="18" charset="0"/>
            </a:endParaRPr>
          </a:p>
        </p:txBody>
      </p:sp>
      <p:pic>
        <p:nvPicPr>
          <p:cNvPr id="44037" name="Picture 5" descr="equation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488" y="3151188"/>
            <a:ext cx="566102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en-US">
                <a:solidFill>
                  <a:srgbClr val="316598"/>
                </a:solidFill>
              </a:rPr>
              <a:t>Kirchhoff’s Junction Law</a:t>
            </a:r>
            <a:endParaRPr lang="en-US">
              <a:solidFill>
                <a:srgbClr val="316598"/>
              </a:solidFill>
              <a:effectLst>
                <a:outerShdw blurRad="38100" dist="38100" dir="2700000" algn="tl">
                  <a:srgbClr val="C0C0C0"/>
                </a:outerShdw>
              </a:effectLst>
            </a:endParaRPr>
          </a:p>
        </p:txBody>
      </p:sp>
      <p:sp>
        <p:nvSpPr>
          <p:cNvPr id="45059" name="Text Box 3"/>
          <p:cNvSpPr txBox="1">
            <a:spLocks noChangeArrowheads="1"/>
          </p:cNvSpPr>
          <p:nvPr/>
        </p:nvSpPr>
        <p:spPr bwMode="auto">
          <a:xfrm>
            <a:off x="569913" y="2511425"/>
            <a:ext cx="813435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a:latin typeface="Times New Roman" panose="02020603050405020304" pitchFamily="18" charset="0"/>
                <a:cs typeface="Arial" panose="020B0604020202020204" pitchFamily="34" charset="0"/>
              </a:rPr>
              <a:t>For a </a:t>
            </a:r>
            <a:r>
              <a:rPr lang="en-US" altLang="en-US" sz="2600" i="1">
                <a:latin typeface="Times New Roman" panose="02020603050405020304" pitchFamily="18" charset="0"/>
                <a:cs typeface="Arial" panose="020B0604020202020204" pitchFamily="34" charset="0"/>
              </a:rPr>
              <a:t>junction</a:t>
            </a:r>
            <a:r>
              <a:rPr lang="en-US" altLang="en-US" sz="2600">
                <a:latin typeface="Times New Roman" panose="02020603050405020304" pitchFamily="18" charset="0"/>
                <a:cs typeface="Arial" panose="020B0604020202020204" pitchFamily="34" charset="0"/>
              </a:rPr>
              <a:t>, the law of conservation of current requires that</a:t>
            </a:r>
          </a:p>
        </p:txBody>
      </p:sp>
      <p:sp>
        <p:nvSpPr>
          <p:cNvPr id="45060" name="Text Box 4"/>
          <p:cNvSpPr txBox="1">
            <a:spLocks noChangeArrowheads="1"/>
          </p:cNvSpPr>
          <p:nvPr/>
        </p:nvSpPr>
        <p:spPr bwMode="auto">
          <a:xfrm>
            <a:off x="439738" y="4622800"/>
            <a:ext cx="813435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a:latin typeface="Times New Roman" panose="02020603050405020304" pitchFamily="18" charset="0"/>
                <a:cs typeface="Arial" panose="020B0604020202020204" pitchFamily="34" charset="0"/>
              </a:rPr>
              <a:t>where the </a:t>
            </a:r>
            <a:r>
              <a:rPr lang="el-GR" altLang="en-US" sz="2600">
                <a:latin typeface="Times New Roman" panose="02020603050405020304" pitchFamily="18" charset="0"/>
                <a:cs typeface="Times New Roman" panose="02020603050405020304" pitchFamily="18" charset="0"/>
              </a:rPr>
              <a:t>Σ</a:t>
            </a:r>
            <a:r>
              <a:rPr lang="en-US" altLang="en-US" sz="2600">
                <a:latin typeface="Times New Roman" panose="02020603050405020304" pitchFamily="18" charset="0"/>
                <a:cs typeface="Times New Roman" panose="02020603050405020304" pitchFamily="18" charset="0"/>
              </a:rPr>
              <a:t> symbol means summation.  </a:t>
            </a:r>
          </a:p>
          <a:p>
            <a:pPr eaLnBrk="1" hangingPunct="1">
              <a:spcBef>
                <a:spcPct val="0"/>
              </a:spcBef>
              <a:buFontTx/>
              <a:buNone/>
            </a:pPr>
            <a:r>
              <a:rPr lang="en-US" altLang="en-US" sz="2600">
                <a:latin typeface="Times New Roman" panose="02020603050405020304" pitchFamily="18" charset="0"/>
                <a:cs typeface="Times New Roman" panose="02020603050405020304" pitchFamily="18" charset="0"/>
              </a:rPr>
              <a:t>This basic conservation statement – that the sum of the currents into a junction equals the sum of the currents leaving – is called </a:t>
            </a:r>
            <a:r>
              <a:rPr lang="en-US" altLang="en-US" sz="2600" b="1">
                <a:latin typeface="Times New Roman" panose="02020603050405020304" pitchFamily="18" charset="0"/>
                <a:cs typeface="Times New Roman" panose="02020603050405020304" pitchFamily="18" charset="0"/>
              </a:rPr>
              <a:t>Kirchhoff’s junction law</a:t>
            </a:r>
            <a:r>
              <a:rPr lang="en-US" altLang="en-US" sz="2600">
                <a:latin typeface="Times New Roman" panose="02020603050405020304" pitchFamily="18" charset="0"/>
                <a:cs typeface="Times New Roman" panose="02020603050405020304" pitchFamily="18" charset="0"/>
              </a:rPr>
              <a:t>.</a:t>
            </a:r>
            <a:endParaRPr lang="el-GR" altLang="en-US" sz="2400">
              <a:latin typeface="Times New Roman" panose="02020603050405020304" pitchFamily="18" charset="0"/>
              <a:cs typeface="Times New Roman" panose="02020603050405020304" pitchFamily="18" charset="0"/>
            </a:endParaRPr>
          </a:p>
        </p:txBody>
      </p:sp>
      <p:pic>
        <p:nvPicPr>
          <p:cNvPr id="45061" name="Picture 5" descr="Law of conser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75" y="1554163"/>
            <a:ext cx="81375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6" descr="equation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7613" y="3025775"/>
            <a:ext cx="41687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figure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50" y="1057275"/>
            <a:ext cx="8391525"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4638"/>
            <a:ext cx="8229600" cy="914400"/>
          </a:xfrm>
        </p:spPr>
        <p:txBody>
          <a:bodyPr/>
          <a:lstStyle/>
          <a:p>
            <a:pPr eaLnBrk="1" hangingPunct="1">
              <a:defRPr/>
            </a:pPr>
            <a:r>
              <a:rPr lang="en-US">
                <a:solidFill>
                  <a:srgbClr val="316598"/>
                </a:solidFill>
              </a:rPr>
              <a:t>Conductivity and Resistivity</a:t>
            </a:r>
            <a:endParaRPr lang="en-US">
              <a:solidFill>
                <a:srgbClr val="316598"/>
              </a:solidFill>
              <a:effectLst>
                <a:outerShdw blurRad="38100" dist="38100" dir="2700000" algn="tl">
                  <a:srgbClr val="C0C0C0"/>
                </a:outerShdw>
              </a:effectLst>
            </a:endParaRPr>
          </a:p>
        </p:txBody>
      </p:sp>
      <p:sp>
        <p:nvSpPr>
          <p:cNvPr id="47107" name="Text Box 3"/>
          <p:cNvSpPr txBox="1">
            <a:spLocks noChangeArrowheads="1"/>
          </p:cNvSpPr>
          <p:nvPr/>
        </p:nvSpPr>
        <p:spPr bwMode="auto">
          <a:xfrm>
            <a:off x="473075" y="1077913"/>
            <a:ext cx="81343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a:latin typeface="Times New Roman" panose="02020603050405020304" pitchFamily="18" charset="0"/>
                <a:cs typeface="Arial" panose="020B0604020202020204" pitchFamily="34" charset="0"/>
              </a:rPr>
              <a:t>The conductivity of a material is</a:t>
            </a:r>
          </a:p>
        </p:txBody>
      </p:sp>
      <p:sp>
        <p:nvSpPr>
          <p:cNvPr id="47108" name="Text Box 4"/>
          <p:cNvSpPr txBox="1">
            <a:spLocks noChangeArrowheads="1"/>
          </p:cNvSpPr>
          <p:nvPr/>
        </p:nvSpPr>
        <p:spPr bwMode="auto">
          <a:xfrm>
            <a:off x="407988" y="2397125"/>
            <a:ext cx="813435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a:latin typeface="Times New Roman" panose="02020603050405020304" pitchFamily="18" charset="0"/>
                <a:cs typeface="Arial" panose="020B0604020202020204" pitchFamily="34" charset="0"/>
              </a:rPr>
              <a:t>Conductivity, like density, characterizes a material as a whole.</a:t>
            </a:r>
          </a:p>
          <a:p>
            <a:pPr eaLnBrk="1" hangingPunct="1">
              <a:spcBef>
                <a:spcPct val="0"/>
              </a:spcBef>
              <a:buFontTx/>
              <a:buNone/>
            </a:pPr>
            <a:r>
              <a:rPr lang="en-US" altLang="en-US" sz="2600">
                <a:latin typeface="Times New Roman" panose="02020603050405020304" pitchFamily="18" charset="0"/>
                <a:cs typeface="Arial" panose="020B0604020202020204" pitchFamily="34" charset="0"/>
              </a:rPr>
              <a:t>The current density </a:t>
            </a:r>
            <a:r>
              <a:rPr lang="en-US" altLang="en-US" sz="2600" i="1">
                <a:latin typeface="Times New Roman" panose="02020603050405020304" pitchFamily="18" charset="0"/>
                <a:cs typeface="Arial" panose="020B0604020202020204" pitchFamily="34" charset="0"/>
              </a:rPr>
              <a:t>J</a:t>
            </a:r>
            <a:r>
              <a:rPr lang="en-US" altLang="en-US" sz="2600">
                <a:latin typeface="Times New Roman" panose="02020603050405020304" pitchFamily="18" charset="0"/>
                <a:cs typeface="Arial" panose="020B0604020202020204" pitchFamily="34" charset="0"/>
              </a:rPr>
              <a:t> is related to the electric field </a:t>
            </a:r>
            <a:r>
              <a:rPr lang="en-US" altLang="en-US" sz="2600" i="1">
                <a:latin typeface="Times New Roman" panose="02020603050405020304" pitchFamily="18" charset="0"/>
                <a:cs typeface="Arial" panose="020B0604020202020204" pitchFamily="34" charset="0"/>
              </a:rPr>
              <a:t>E</a:t>
            </a:r>
            <a:r>
              <a:rPr lang="en-US" altLang="en-US" sz="2600">
                <a:latin typeface="Times New Roman" panose="02020603050405020304" pitchFamily="18" charset="0"/>
                <a:cs typeface="Arial" panose="020B0604020202020204" pitchFamily="34" charset="0"/>
              </a:rPr>
              <a:t> by:</a:t>
            </a:r>
            <a:endParaRPr lang="en-US" altLang="en-US" sz="2400">
              <a:latin typeface="Times New Roman" panose="02020603050405020304" pitchFamily="18" charset="0"/>
            </a:endParaRPr>
          </a:p>
        </p:txBody>
      </p:sp>
      <p:sp>
        <p:nvSpPr>
          <p:cNvPr id="47109" name="Text Box 5"/>
          <p:cNvSpPr txBox="1">
            <a:spLocks noChangeArrowheads="1"/>
          </p:cNvSpPr>
          <p:nvPr/>
        </p:nvSpPr>
        <p:spPr bwMode="auto">
          <a:xfrm>
            <a:off x="481013" y="4533900"/>
            <a:ext cx="813435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a:latin typeface="Times New Roman" panose="02020603050405020304" pitchFamily="18" charset="0"/>
                <a:cs typeface="Arial" panose="020B0604020202020204" pitchFamily="34" charset="0"/>
              </a:rPr>
              <a:t>The resistivity tells us how reluctantly the electrons move in response to an electric field:</a:t>
            </a:r>
            <a:endParaRPr lang="en-US" altLang="en-US" sz="2400">
              <a:latin typeface="Times New Roman" panose="02020603050405020304" pitchFamily="18" charset="0"/>
            </a:endParaRPr>
          </a:p>
        </p:txBody>
      </p:sp>
      <p:pic>
        <p:nvPicPr>
          <p:cNvPr id="47110" name="Picture 6" descr="equation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3975" y="1554163"/>
            <a:ext cx="32766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7" descr="equation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2063" y="3794125"/>
            <a:ext cx="1536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8" descr="equation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0363" y="5380038"/>
            <a:ext cx="33432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table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663" y="922338"/>
            <a:ext cx="6667500"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4638"/>
            <a:ext cx="8305800" cy="1401762"/>
          </a:xfrm>
        </p:spPr>
        <p:txBody>
          <a:bodyPr/>
          <a:lstStyle/>
          <a:p>
            <a:pPr eaLnBrk="1" hangingPunct="1">
              <a:defRPr/>
            </a:pPr>
            <a:r>
              <a:rPr lang="en-US">
                <a:solidFill>
                  <a:srgbClr val="316598"/>
                </a:solidFill>
              </a:rPr>
              <a:t>EXAMPLE 31.7 Mean time between collisions</a:t>
            </a:r>
            <a:endParaRPr lang="en-US">
              <a:solidFill>
                <a:srgbClr val="316598"/>
              </a:solidFill>
              <a:effectLst>
                <a:outerShdw blurRad="38100" dist="38100" dir="2700000" algn="tl">
                  <a:srgbClr val="C0C0C0"/>
                </a:outerShdw>
              </a:effectLst>
            </a:endParaRPr>
          </a:p>
        </p:txBody>
      </p:sp>
      <p:sp>
        <p:nvSpPr>
          <p:cNvPr id="49155" name="Text Box 3"/>
          <p:cNvSpPr txBox="1">
            <a:spLocks noChangeArrowheads="1"/>
          </p:cNvSpPr>
          <p:nvPr/>
        </p:nvSpPr>
        <p:spPr bwMode="auto">
          <a:xfrm>
            <a:off x="381000" y="1676400"/>
            <a:ext cx="403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latin typeface="Times New Roman" panose="02020603050405020304" pitchFamily="18" charset="0"/>
                <a:cs typeface="Arial" panose="020B0604020202020204" pitchFamily="34" charset="0"/>
              </a:rPr>
              <a:t>QUESTION:</a:t>
            </a:r>
          </a:p>
        </p:txBody>
      </p:sp>
      <p:pic>
        <p:nvPicPr>
          <p:cNvPr id="49156" name="Picture 4" descr="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13" y="2954338"/>
            <a:ext cx="8078787"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74638"/>
            <a:ext cx="8305800" cy="1401762"/>
          </a:xfrm>
        </p:spPr>
        <p:txBody>
          <a:bodyPr/>
          <a:lstStyle/>
          <a:p>
            <a:pPr eaLnBrk="1" hangingPunct="1">
              <a:defRPr/>
            </a:pPr>
            <a:r>
              <a:rPr lang="en-US">
                <a:solidFill>
                  <a:srgbClr val="316598"/>
                </a:solidFill>
              </a:rPr>
              <a:t>EXAMPLE 31.7 Mean time between collisions</a:t>
            </a:r>
            <a:endParaRPr lang="en-US">
              <a:solidFill>
                <a:srgbClr val="316598"/>
              </a:solidFill>
              <a:effectLst>
                <a:outerShdw blurRad="38100" dist="38100" dir="2700000" algn="tl">
                  <a:srgbClr val="C0C0C0"/>
                </a:outerShdw>
              </a:effectLst>
            </a:endParaRPr>
          </a:p>
        </p:txBody>
      </p:sp>
      <p:pic>
        <p:nvPicPr>
          <p:cNvPr id="50179" name="Picture 3" descr="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00" y="1490663"/>
            <a:ext cx="8051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4" descr="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3" y="3144838"/>
            <a:ext cx="8016875"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figure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600" y="466725"/>
            <a:ext cx="5127625"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US">
                <a:solidFill>
                  <a:srgbClr val="316598"/>
                </a:solidFill>
              </a:rPr>
              <a:t>Resistance and Ohm’s Law</a:t>
            </a:r>
            <a:endParaRPr lang="en-US">
              <a:solidFill>
                <a:srgbClr val="316598"/>
              </a:solidFill>
              <a:effectLst>
                <a:outerShdw blurRad="38100" dist="38100" dir="2700000" algn="tl">
                  <a:srgbClr val="C0C0C0"/>
                </a:outerShdw>
              </a:effectLst>
            </a:endParaRPr>
          </a:p>
        </p:txBody>
      </p:sp>
      <p:sp>
        <p:nvSpPr>
          <p:cNvPr id="52227" name="Text Box 3"/>
          <p:cNvSpPr txBox="1">
            <a:spLocks noChangeArrowheads="1"/>
          </p:cNvSpPr>
          <p:nvPr/>
        </p:nvSpPr>
        <p:spPr bwMode="auto">
          <a:xfrm>
            <a:off x="473075" y="1287463"/>
            <a:ext cx="813435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a:latin typeface="Times New Roman" panose="02020603050405020304" pitchFamily="18" charset="0"/>
                <a:cs typeface="Arial" panose="020B0604020202020204" pitchFamily="34" charset="0"/>
              </a:rPr>
              <a:t>The resistance of a long, thin conductor of length </a:t>
            </a:r>
            <a:r>
              <a:rPr lang="en-US" altLang="en-US" sz="2600" i="1">
                <a:latin typeface="Times New Roman" panose="02020603050405020304" pitchFamily="18" charset="0"/>
                <a:cs typeface="Arial" panose="020B0604020202020204" pitchFamily="34" charset="0"/>
              </a:rPr>
              <a:t>L</a:t>
            </a:r>
            <a:r>
              <a:rPr lang="en-US" altLang="en-US" sz="2600">
                <a:latin typeface="Times New Roman" panose="02020603050405020304" pitchFamily="18" charset="0"/>
                <a:cs typeface="Arial" panose="020B0604020202020204" pitchFamily="34" charset="0"/>
              </a:rPr>
              <a:t> and cross=sectional area </a:t>
            </a:r>
            <a:r>
              <a:rPr lang="en-US" altLang="en-US" sz="2600" i="1">
                <a:latin typeface="Times New Roman" panose="02020603050405020304" pitchFamily="18" charset="0"/>
                <a:cs typeface="Arial" panose="020B0604020202020204" pitchFamily="34" charset="0"/>
              </a:rPr>
              <a:t>A</a:t>
            </a:r>
            <a:r>
              <a:rPr lang="en-US" altLang="en-US" sz="2600">
                <a:latin typeface="Times New Roman" panose="02020603050405020304" pitchFamily="18" charset="0"/>
                <a:cs typeface="Arial" panose="020B0604020202020204" pitchFamily="34" charset="0"/>
              </a:rPr>
              <a:t> is</a:t>
            </a:r>
          </a:p>
        </p:txBody>
      </p:sp>
      <p:sp>
        <p:nvSpPr>
          <p:cNvPr id="52228" name="Text Box 4"/>
          <p:cNvSpPr txBox="1">
            <a:spLocks noChangeArrowheads="1"/>
          </p:cNvSpPr>
          <p:nvPr/>
        </p:nvSpPr>
        <p:spPr bwMode="auto">
          <a:xfrm>
            <a:off x="423863" y="3608388"/>
            <a:ext cx="813435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a:latin typeface="Times New Roman" panose="02020603050405020304" pitchFamily="18" charset="0"/>
                <a:cs typeface="Arial" panose="020B0604020202020204" pitchFamily="34" charset="0"/>
              </a:rPr>
              <a:t>The SI unit of resistance is the ohm.  1 ohm = 1 </a:t>
            </a:r>
            <a:r>
              <a:rPr lang="el-GR" altLang="en-US" sz="2600">
                <a:latin typeface="Times New Roman" panose="02020603050405020304" pitchFamily="18" charset="0"/>
                <a:cs typeface="Times New Roman" panose="02020603050405020304" pitchFamily="18" charset="0"/>
              </a:rPr>
              <a:t>Ω</a:t>
            </a:r>
            <a:r>
              <a:rPr lang="en-US" altLang="en-US" sz="2600">
                <a:latin typeface="Times New Roman" panose="02020603050405020304" pitchFamily="18" charset="0"/>
                <a:cs typeface="Times New Roman" panose="02020603050405020304" pitchFamily="18" charset="0"/>
              </a:rPr>
              <a:t> = 1 V/A.</a:t>
            </a:r>
          </a:p>
          <a:p>
            <a:pPr eaLnBrk="1" hangingPunct="1">
              <a:spcBef>
                <a:spcPct val="0"/>
              </a:spcBef>
              <a:buFontTx/>
              <a:buNone/>
            </a:pPr>
            <a:r>
              <a:rPr lang="en-US" altLang="en-US" sz="2600">
                <a:latin typeface="Times New Roman" panose="02020603050405020304" pitchFamily="18" charset="0"/>
                <a:cs typeface="Times New Roman" panose="02020603050405020304" pitchFamily="18" charset="0"/>
              </a:rPr>
              <a:t>The current through a conductor is determined by the potential difference </a:t>
            </a:r>
            <a:r>
              <a:rPr lang="el-GR" altLang="en-US" sz="2600">
                <a:latin typeface="Times New Roman" panose="02020603050405020304" pitchFamily="18" charset="0"/>
                <a:cs typeface="Times New Roman" panose="02020603050405020304" pitchFamily="18" charset="0"/>
              </a:rPr>
              <a:t>Δ</a:t>
            </a:r>
            <a:r>
              <a:rPr lang="en-US" altLang="en-US" sz="2600" i="1">
                <a:latin typeface="Times New Roman" panose="02020603050405020304" pitchFamily="18" charset="0"/>
                <a:cs typeface="Times New Roman" panose="02020603050405020304" pitchFamily="18" charset="0"/>
              </a:rPr>
              <a:t>V</a:t>
            </a:r>
            <a:r>
              <a:rPr lang="en-US" altLang="en-US" sz="2600">
                <a:latin typeface="Times New Roman" panose="02020603050405020304" pitchFamily="18" charset="0"/>
                <a:cs typeface="Times New Roman" panose="02020603050405020304" pitchFamily="18" charset="0"/>
              </a:rPr>
              <a:t> along its length:</a:t>
            </a:r>
            <a:endParaRPr lang="el-GR" altLang="en-US" sz="2400">
              <a:latin typeface="Times New Roman" panose="02020603050405020304" pitchFamily="18" charset="0"/>
              <a:cs typeface="Times New Roman" panose="02020603050405020304" pitchFamily="18" charset="0"/>
            </a:endParaRPr>
          </a:p>
        </p:txBody>
      </p:sp>
      <p:pic>
        <p:nvPicPr>
          <p:cNvPr id="52229" name="Picture 5" descr="equation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3500" y="2284413"/>
            <a:ext cx="13970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6" descr="equation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0025" y="4994275"/>
            <a:ext cx="366077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274638"/>
            <a:ext cx="8305800" cy="1401762"/>
          </a:xfrm>
        </p:spPr>
        <p:txBody>
          <a:bodyPr/>
          <a:lstStyle/>
          <a:p>
            <a:pPr eaLnBrk="1" hangingPunct="1">
              <a:defRPr/>
            </a:pPr>
            <a:r>
              <a:rPr lang="en-US">
                <a:solidFill>
                  <a:srgbClr val="316598"/>
                </a:solidFill>
              </a:rPr>
              <a:t>EXAMPLE 31.8 The current in a nichrome wire</a:t>
            </a:r>
            <a:endParaRPr lang="en-US">
              <a:solidFill>
                <a:srgbClr val="316598"/>
              </a:solidFill>
              <a:effectLst>
                <a:outerShdw blurRad="38100" dist="38100" dir="2700000" algn="tl">
                  <a:srgbClr val="C0C0C0"/>
                </a:outerShdw>
              </a:effectLst>
            </a:endParaRPr>
          </a:p>
        </p:txBody>
      </p:sp>
      <p:sp>
        <p:nvSpPr>
          <p:cNvPr id="53251" name="Text Box 3"/>
          <p:cNvSpPr txBox="1">
            <a:spLocks noChangeArrowheads="1"/>
          </p:cNvSpPr>
          <p:nvPr/>
        </p:nvSpPr>
        <p:spPr bwMode="auto">
          <a:xfrm>
            <a:off x="381000" y="1676400"/>
            <a:ext cx="403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latin typeface="Times New Roman" panose="02020603050405020304" pitchFamily="18" charset="0"/>
                <a:cs typeface="Arial" panose="020B0604020202020204" pitchFamily="34" charset="0"/>
              </a:rPr>
              <a:t>QUESTION:</a:t>
            </a:r>
          </a:p>
        </p:txBody>
      </p:sp>
      <p:pic>
        <p:nvPicPr>
          <p:cNvPr id="53252" name="Picture 4" descr="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050" y="2689225"/>
            <a:ext cx="7326313"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2A4FB059-D6B9-4E2F-B812-E48883EEB06A}" type="slidenum">
              <a:rPr lang="en-US" altLang="en-US" sz="1400"/>
              <a:pPr algn="r" eaLnBrk="1" hangingPunct="1">
                <a:spcBef>
                  <a:spcPct val="0"/>
                </a:spcBef>
                <a:buFontTx/>
                <a:buNone/>
              </a:pPr>
              <a:t>5</a:t>
            </a:fld>
            <a:endParaRPr lang="en-US" altLang="en-US" sz="1400"/>
          </a:p>
        </p:txBody>
      </p:sp>
      <p:sp>
        <p:nvSpPr>
          <p:cNvPr id="7171" name="Rectangle 4"/>
          <p:cNvSpPr>
            <a:spLocks noGrp="1" noChangeArrowheads="1"/>
          </p:cNvSpPr>
          <p:nvPr>
            <p:ph type="title" idx="4294967295"/>
          </p:nvPr>
        </p:nvSpPr>
        <p:spPr/>
        <p:txBody>
          <a:bodyPr/>
          <a:lstStyle/>
          <a:p>
            <a:pPr eaLnBrk="1" hangingPunct="1"/>
            <a:r>
              <a:rPr lang="en-US" altLang="en-US"/>
              <a:t>The Electron Current</a:t>
            </a:r>
          </a:p>
        </p:txBody>
      </p:sp>
      <p:pic>
        <p:nvPicPr>
          <p:cNvPr id="7172" name="Picture 5" descr="28_01_01"/>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381000" y="1119188"/>
            <a:ext cx="2438400"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5623" name="Picture 7" descr="28_02_01"/>
          <p:cNvPicPr>
            <a:picLocks noChangeAspect="1" noChangeArrowheads="1"/>
          </p:cNvPicPr>
          <p:nvPr/>
        </p:nvPicPr>
        <p:blipFill>
          <a:blip r:embed="rId4">
            <a:lum bright="-20000" contrast="40000"/>
            <a:extLst>
              <a:ext uri="{28A0092B-C50C-407E-A947-70E740481C1C}">
                <a14:useLocalDpi xmlns:a14="http://schemas.microsoft.com/office/drawing/2010/main" val="0"/>
              </a:ext>
            </a:extLst>
          </a:blip>
          <a:srcRect/>
          <a:stretch>
            <a:fillRect/>
          </a:stretch>
        </p:blipFill>
        <p:spPr bwMode="auto">
          <a:xfrm>
            <a:off x="7162800" y="1138238"/>
            <a:ext cx="1597025"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5624" name="Picture 8" descr="28_02_03"/>
          <p:cNvPicPr>
            <a:picLocks noChangeAspect="1" noChangeArrowheads="1"/>
          </p:cNvPicPr>
          <p:nvPr/>
        </p:nvPicPr>
        <p:blipFill>
          <a:blip r:embed="rId5">
            <a:lum bright="-20000" contrast="40000"/>
            <a:extLst>
              <a:ext uri="{28A0092B-C50C-407E-A947-70E740481C1C}">
                <a14:useLocalDpi xmlns:a14="http://schemas.microsoft.com/office/drawing/2010/main" val="0"/>
              </a:ext>
            </a:extLst>
          </a:blip>
          <a:srcRect/>
          <a:stretch>
            <a:fillRect/>
          </a:stretch>
        </p:blipFill>
        <p:spPr bwMode="auto">
          <a:xfrm>
            <a:off x="7323138" y="4495800"/>
            <a:ext cx="150018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5625" name="Picture 9" descr="28_02_02"/>
          <p:cNvPicPr>
            <a:picLocks noChangeAspect="1" noChangeArrowheads="1"/>
          </p:cNvPicPr>
          <p:nvPr/>
        </p:nvPicPr>
        <p:blipFill>
          <a:blip r:embed="rId6">
            <a:lum bright="-20000" contrast="40000"/>
            <a:extLst>
              <a:ext uri="{28A0092B-C50C-407E-A947-70E740481C1C}">
                <a14:useLocalDpi xmlns:a14="http://schemas.microsoft.com/office/drawing/2010/main" val="0"/>
              </a:ext>
            </a:extLst>
          </a:blip>
          <a:srcRect/>
          <a:stretch>
            <a:fillRect/>
          </a:stretch>
        </p:blipFill>
        <p:spPr bwMode="auto">
          <a:xfrm>
            <a:off x="7227888" y="2787650"/>
            <a:ext cx="1706562"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95627" name="Object 11"/>
          <p:cNvGraphicFramePr>
            <a:graphicFrameLocks noChangeAspect="1"/>
          </p:cNvGraphicFramePr>
          <p:nvPr/>
        </p:nvGraphicFramePr>
        <p:xfrm>
          <a:off x="228600" y="3886200"/>
          <a:ext cx="2667000" cy="1908175"/>
        </p:xfrm>
        <a:graphic>
          <a:graphicData uri="http://schemas.openxmlformats.org/presentationml/2006/ole">
            <mc:AlternateContent xmlns:mc="http://schemas.openxmlformats.org/markup-compatibility/2006">
              <mc:Choice xmlns:v="urn:schemas-microsoft-com:vml" Requires="v">
                <p:oleObj spid="_x0000_s7177" name="Image" r:id="rId7" imgW="3619048" imgH="2590476" progId="Photoshop.Image.8">
                  <p:embed/>
                </p:oleObj>
              </mc:Choice>
              <mc:Fallback>
                <p:oleObj name="Image" r:id="rId7" imgW="3619048" imgH="2590476" progId="Photoshop.Image.8">
                  <p:embed/>
                  <p:pic>
                    <p:nvPicPr>
                      <p:cNvPr id="0" name="Object 11"/>
                      <p:cNvPicPr>
                        <a:picLocks noChangeAspect="1" noChangeArrowheads="1"/>
                      </p:cNvPicPr>
                      <p:nvPr/>
                    </p:nvPicPr>
                    <p:blipFill>
                      <a:blip r:embed="rId8">
                        <a:lum bright="-20000" contrast="40000"/>
                        <a:extLst>
                          <a:ext uri="{28A0092B-C50C-407E-A947-70E740481C1C}">
                            <a14:useLocalDpi xmlns:a14="http://schemas.microsoft.com/office/drawing/2010/main" val="0"/>
                          </a:ext>
                        </a:extLst>
                      </a:blip>
                      <a:srcRect/>
                      <a:stretch>
                        <a:fillRect/>
                      </a:stretch>
                    </p:blipFill>
                    <p:spPr bwMode="auto">
                      <a:xfrm>
                        <a:off x="228600" y="3886200"/>
                        <a:ext cx="2667000"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495627"/>
                                        </p:tgtEl>
                                        <p:attrNameLst>
                                          <p:attrName>style.visibility</p:attrName>
                                        </p:attrNameLst>
                                      </p:cBhvr>
                                      <p:to>
                                        <p:strVal val="visible"/>
                                      </p:to>
                                    </p:set>
                                    <p:anim calcmode="lin" valueType="num">
                                      <p:cBhvr additive="base">
                                        <p:cTn id="7" dur="500" fill="hold"/>
                                        <p:tgtEl>
                                          <p:spTgt spid="495627"/>
                                        </p:tgtEl>
                                        <p:attrNameLst>
                                          <p:attrName>ppt_x</p:attrName>
                                        </p:attrNameLst>
                                      </p:cBhvr>
                                      <p:tavLst>
                                        <p:tav tm="0">
                                          <p:val>
                                            <p:strVal val="#ppt_x"/>
                                          </p:val>
                                        </p:tav>
                                        <p:tav tm="100000">
                                          <p:val>
                                            <p:strVal val="#ppt_x"/>
                                          </p:val>
                                        </p:tav>
                                      </p:tavLst>
                                    </p:anim>
                                    <p:anim calcmode="lin" valueType="num">
                                      <p:cBhvr additive="base">
                                        <p:cTn id="8" dur="500" fill="hold"/>
                                        <p:tgtEl>
                                          <p:spTgt spid="49562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95623"/>
                                        </p:tgtEl>
                                        <p:attrNameLst>
                                          <p:attrName>style.visibility</p:attrName>
                                        </p:attrNameLst>
                                      </p:cBhvr>
                                      <p:to>
                                        <p:strVal val="visible"/>
                                      </p:to>
                                    </p:set>
                                    <p:anim calcmode="lin" valueType="num">
                                      <p:cBhvr additive="base">
                                        <p:cTn id="13" dur="500" fill="hold"/>
                                        <p:tgtEl>
                                          <p:spTgt spid="495623"/>
                                        </p:tgtEl>
                                        <p:attrNameLst>
                                          <p:attrName>ppt_x</p:attrName>
                                        </p:attrNameLst>
                                      </p:cBhvr>
                                      <p:tavLst>
                                        <p:tav tm="0">
                                          <p:val>
                                            <p:strVal val="#ppt_x"/>
                                          </p:val>
                                        </p:tav>
                                        <p:tav tm="100000">
                                          <p:val>
                                            <p:strVal val="#ppt_x"/>
                                          </p:val>
                                        </p:tav>
                                      </p:tavLst>
                                    </p:anim>
                                    <p:anim calcmode="lin" valueType="num">
                                      <p:cBhvr additive="base">
                                        <p:cTn id="14" dur="500" fill="hold"/>
                                        <p:tgtEl>
                                          <p:spTgt spid="495623"/>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2" presetClass="entr" presetSubtype="4" fill="hold" nodeType="afterEffect">
                                  <p:stCondLst>
                                    <p:cond delay="0"/>
                                  </p:stCondLst>
                                  <p:childTnLst>
                                    <p:set>
                                      <p:cBhvr>
                                        <p:cTn id="17" dur="1" fill="hold">
                                          <p:stCondLst>
                                            <p:cond delay="0"/>
                                          </p:stCondLst>
                                        </p:cTn>
                                        <p:tgtEl>
                                          <p:spTgt spid="495625"/>
                                        </p:tgtEl>
                                        <p:attrNameLst>
                                          <p:attrName>style.visibility</p:attrName>
                                        </p:attrNameLst>
                                      </p:cBhvr>
                                      <p:to>
                                        <p:strVal val="visible"/>
                                      </p:to>
                                    </p:set>
                                    <p:anim calcmode="lin" valueType="num">
                                      <p:cBhvr additive="base">
                                        <p:cTn id="18" dur="500" fill="hold"/>
                                        <p:tgtEl>
                                          <p:spTgt spid="495625"/>
                                        </p:tgtEl>
                                        <p:attrNameLst>
                                          <p:attrName>ppt_x</p:attrName>
                                        </p:attrNameLst>
                                      </p:cBhvr>
                                      <p:tavLst>
                                        <p:tav tm="0">
                                          <p:val>
                                            <p:strVal val="#ppt_x"/>
                                          </p:val>
                                        </p:tav>
                                        <p:tav tm="100000">
                                          <p:val>
                                            <p:strVal val="#ppt_x"/>
                                          </p:val>
                                        </p:tav>
                                      </p:tavLst>
                                    </p:anim>
                                    <p:anim calcmode="lin" valueType="num">
                                      <p:cBhvr additive="base">
                                        <p:cTn id="19" dur="500" fill="hold"/>
                                        <p:tgtEl>
                                          <p:spTgt spid="495625"/>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000"/>
                            </p:stCondLst>
                            <p:childTnLst>
                              <p:par>
                                <p:cTn id="21" presetID="2" presetClass="entr" presetSubtype="4" fill="hold" nodeType="afterEffect">
                                  <p:stCondLst>
                                    <p:cond delay="0"/>
                                  </p:stCondLst>
                                  <p:childTnLst>
                                    <p:set>
                                      <p:cBhvr>
                                        <p:cTn id="22" dur="1" fill="hold">
                                          <p:stCondLst>
                                            <p:cond delay="0"/>
                                          </p:stCondLst>
                                        </p:cTn>
                                        <p:tgtEl>
                                          <p:spTgt spid="495624"/>
                                        </p:tgtEl>
                                        <p:attrNameLst>
                                          <p:attrName>style.visibility</p:attrName>
                                        </p:attrNameLst>
                                      </p:cBhvr>
                                      <p:to>
                                        <p:strVal val="visible"/>
                                      </p:to>
                                    </p:set>
                                    <p:anim calcmode="lin" valueType="num">
                                      <p:cBhvr additive="base">
                                        <p:cTn id="23" dur="500" fill="hold"/>
                                        <p:tgtEl>
                                          <p:spTgt spid="495624"/>
                                        </p:tgtEl>
                                        <p:attrNameLst>
                                          <p:attrName>ppt_x</p:attrName>
                                        </p:attrNameLst>
                                      </p:cBhvr>
                                      <p:tavLst>
                                        <p:tav tm="0">
                                          <p:val>
                                            <p:strVal val="#ppt_x"/>
                                          </p:val>
                                        </p:tav>
                                        <p:tav tm="100000">
                                          <p:val>
                                            <p:strVal val="#ppt_x"/>
                                          </p:val>
                                        </p:tav>
                                      </p:tavLst>
                                    </p:anim>
                                    <p:anim calcmode="lin" valueType="num">
                                      <p:cBhvr additive="base">
                                        <p:cTn id="24" dur="500" fill="hold"/>
                                        <p:tgtEl>
                                          <p:spTgt spid="4956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74638"/>
            <a:ext cx="8305800" cy="1401762"/>
          </a:xfrm>
        </p:spPr>
        <p:txBody>
          <a:bodyPr/>
          <a:lstStyle/>
          <a:p>
            <a:pPr eaLnBrk="1" hangingPunct="1">
              <a:defRPr/>
            </a:pPr>
            <a:r>
              <a:rPr lang="en-US">
                <a:solidFill>
                  <a:srgbClr val="316598"/>
                </a:solidFill>
              </a:rPr>
              <a:t>EXAMPLE 31.8 The current in a nichrome wire</a:t>
            </a:r>
            <a:endParaRPr lang="en-US">
              <a:solidFill>
                <a:srgbClr val="316598"/>
              </a:solidFill>
              <a:effectLst>
                <a:outerShdw blurRad="38100" dist="38100" dir="2700000" algn="tl">
                  <a:srgbClr val="C0C0C0"/>
                </a:outerShdw>
              </a:effectLst>
            </a:endParaRPr>
          </a:p>
        </p:txBody>
      </p:sp>
      <p:pic>
        <p:nvPicPr>
          <p:cNvPr id="54275" name="Picture 3" descr="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050" y="3033713"/>
            <a:ext cx="7326313"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274638"/>
            <a:ext cx="8305800" cy="1401762"/>
          </a:xfrm>
        </p:spPr>
        <p:txBody>
          <a:bodyPr/>
          <a:lstStyle/>
          <a:p>
            <a:pPr eaLnBrk="1" hangingPunct="1">
              <a:defRPr/>
            </a:pPr>
            <a:r>
              <a:rPr lang="en-US">
                <a:solidFill>
                  <a:srgbClr val="316598"/>
                </a:solidFill>
              </a:rPr>
              <a:t>EXAMPLE 31.8 The current in a nichrome wire</a:t>
            </a:r>
            <a:endParaRPr lang="en-US">
              <a:solidFill>
                <a:srgbClr val="316598"/>
              </a:solidFill>
              <a:effectLst>
                <a:outerShdw blurRad="38100" dist="38100" dir="2700000" algn="tl">
                  <a:srgbClr val="C0C0C0"/>
                </a:outerShdw>
              </a:effectLst>
            </a:endParaRPr>
          </a:p>
        </p:txBody>
      </p:sp>
      <p:pic>
        <p:nvPicPr>
          <p:cNvPr id="55299" name="Picture 3" descr="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5" y="1468438"/>
            <a:ext cx="7370763"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4" descr="Picture 4"/>
          <p:cNvPicPr>
            <a:picLocks noChangeAspect="1" noChangeArrowheads="1"/>
          </p:cNvPicPr>
          <p:nvPr/>
        </p:nvPicPr>
        <p:blipFill>
          <a:blip r:embed="rId3">
            <a:extLst>
              <a:ext uri="{28A0092B-C50C-407E-A947-70E740481C1C}">
                <a14:useLocalDpi xmlns:a14="http://schemas.microsoft.com/office/drawing/2010/main" val="0"/>
              </a:ext>
            </a:extLst>
          </a:blip>
          <a:srcRect b="18797"/>
          <a:stretch>
            <a:fillRect/>
          </a:stretch>
        </p:blipFill>
        <p:spPr bwMode="auto">
          <a:xfrm>
            <a:off x="868363" y="3152775"/>
            <a:ext cx="7405687" cy="306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r>
              <a:rPr lang="en-US">
                <a:solidFill>
                  <a:srgbClr val="316598"/>
                </a:solidFill>
              </a:rPr>
              <a:t>Ohm’s Law</a:t>
            </a:r>
            <a:endParaRPr lang="en-US">
              <a:solidFill>
                <a:srgbClr val="316598"/>
              </a:solidFill>
              <a:effectLst>
                <a:outerShdw blurRad="38100" dist="38100" dir="2700000" algn="tl">
                  <a:srgbClr val="C0C0C0"/>
                </a:outerShdw>
              </a:effectLst>
            </a:endParaRPr>
          </a:p>
        </p:txBody>
      </p:sp>
      <p:sp>
        <p:nvSpPr>
          <p:cNvPr id="56323" name="Text Box 3"/>
          <p:cNvSpPr txBox="1">
            <a:spLocks noChangeArrowheads="1"/>
          </p:cNvSpPr>
          <p:nvPr/>
        </p:nvSpPr>
        <p:spPr bwMode="auto">
          <a:xfrm>
            <a:off x="473075" y="1614488"/>
            <a:ext cx="81343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ct val="30000"/>
              </a:spcAft>
            </a:pPr>
            <a:r>
              <a:rPr lang="en-US" altLang="en-US" sz="2600">
                <a:latin typeface="Times New Roman" panose="02020603050405020304" pitchFamily="18" charset="0"/>
              </a:rPr>
              <a:t>  Ohm’s law is limited to those materials whose resistance    </a:t>
            </a:r>
            <a:r>
              <a:rPr lang="en-US" altLang="en-US" sz="2600" i="1">
                <a:latin typeface="Times New Roman" panose="02020603050405020304" pitchFamily="18" charset="0"/>
              </a:rPr>
              <a:t>R </a:t>
            </a:r>
            <a:r>
              <a:rPr lang="en-US" altLang="en-US" sz="2600">
                <a:latin typeface="Times New Roman" panose="02020603050405020304" pitchFamily="18" charset="0"/>
              </a:rPr>
              <a:t>remains constant—or very nearly so—during use. </a:t>
            </a:r>
          </a:p>
          <a:p>
            <a:pPr eaLnBrk="1" hangingPunct="1">
              <a:spcBef>
                <a:spcPct val="0"/>
              </a:spcBef>
              <a:spcAft>
                <a:spcPct val="30000"/>
              </a:spcAft>
            </a:pPr>
            <a:r>
              <a:rPr lang="en-US" altLang="en-US" sz="2600">
                <a:latin typeface="Times New Roman" panose="02020603050405020304" pitchFamily="18" charset="0"/>
              </a:rPr>
              <a:t>  The materials to which Ohm’s law applies are called    </a:t>
            </a:r>
            <a:r>
              <a:rPr lang="en-US" altLang="en-US" sz="2600" i="1">
                <a:latin typeface="Times New Roman" panose="02020603050405020304" pitchFamily="18" charset="0"/>
              </a:rPr>
              <a:t>ohmic</a:t>
            </a:r>
            <a:r>
              <a:rPr lang="en-US" altLang="en-US" sz="2600">
                <a:latin typeface="Times New Roman" panose="02020603050405020304" pitchFamily="18" charset="0"/>
              </a:rPr>
              <a:t>. </a:t>
            </a:r>
            <a:endParaRPr lang="en-US" altLang="en-US" sz="2600" b="1">
              <a:latin typeface="Times New Roman" panose="02020603050405020304" pitchFamily="18" charset="0"/>
            </a:endParaRPr>
          </a:p>
          <a:p>
            <a:pPr eaLnBrk="1" hangingPunct="1">
              <a:spcBef>
                <a:spcPct val="0"/>
              </a:spcBef>
              <a:spcAft>
                <a:spcPct val="30000"/>
              </a:spcAft>
            </a:pPr>
            <a:r>
              <a:rPr lang="en-US" altLang="en-US" sz="2600">
                <a:latin typeface="Times New Roman" panose="02020603050405020304" pitchFamily="18" charset="0"/>
              </a:rPr>
              <a:t>  The current through an ohmic material is directly    proportional to the potential difference. Doubling the    potential difference doubles the current. </a:t>
            </a:r>
          </a:p>
          <a:p>
            <a:pPr eaLnBrk="1" hangingPunct="1">
              <a:spcBef>
                <a:spcPct val="0"/>
              </a:spcBef>
              <a:spcAft>
                <a:spcPct val="30000"/>
              </a:spcAft>
            </a:pPr>
            <a:r>
              <a:rPr lang="en-US" altLang="en-US" sz="2600">
                <a:latin typeface="Times New Roman" panose="02020603050405020304" pitchFamily="18" charset="0"/>
              </a:rPr>
              <a:t>  Metal and other conductors are ohmic devices.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figure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25" y="1714500"/>
            <a:ext cx="8388350"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74638"/>
            <a:ext cx="8305800" cy="1401762"/>
          </a:xfrm>
        </p:spPr>
        <p:txBody>
          <a:bodyPr/>
          <a:lstStyle/>
          <a:p>
            <a:pPr eaLnBrk="1" hangingPunct="1">
              <a:defRPr/>
            </a:pPr>
            <a:r>
              <a:rPr lang="en-US">
                <a:solidFill>
                  <a:srgbClr val="316598"/>
                </a:solidFill>
              </a:rPr>
              <a:t>EXAMPLE 31.9 A battery and a resistor</a:t>
            </a:r>
            <a:endParaRPr lang="en-US">
              <a:solidFill>
                <a:srgbClr val="316598"/>
              </a:solidFill>
              <a:effectLst>
                <a:outerShdw blurRad="38100" dist="38100" dir="2700000" algn="tl">
                  <a:srgbClr val="C0C0C0"/>
                </a:outerShdw>
              </a:effectLst>
            </a:endParaRPr>
          </a:p>
        </p:txBody>
      </p:sp>
      <p:sp>
        <p:nvSpPr>
          <p:cNvPr id="58371" name="Text Box 3"/>
          <p:cNvSpPr txBox="1">
            <a:spLocks noChangeArrowheads="1"/>
          </p:cNvSpPr>
          <p:nvPr/>
        </p:nvSpPr>
        <p:spPr bwMode="auto">
          <a:xfrm>
            <a:off x="381000" y="1676400"/>
            <a:ext cx="403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latin typeface="Times New Roman" panose="02020603050405020304" pitchFamily="18" charset="0"/>
                <a:cs typeface="Arial" panose="020B0604020202020204" pitchFamily="34" charset="0"/>
              </a:rPr>
              <a:t>QUESTION:</a:t>
            </a:r>
          </a:p>
        </p:txBody>
      </p:sp>
      <p:pic>
        <p:nvPicPr>
          <p:cNvPr id="58372" name="Picture 4" descr="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3" y="2954338"/>
            <a:ext cx="780097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74638"/>
            <a:ext cx="8305800" cy="1401762"/>
          </a:xfrm>
        </p:spPr>
        <p:txBody>
          <a:bodyPr/>
          <a:lstStyle/>
          <a:p>
            <a:pPr eaLnBrk="1" hangingPunct="1">
              <a:defRPr/>
            </a:pPr>
            <a:r>
              <a:rPr lang="en-US">
                <a:solidFill>
                  <a:srgbClr val="316598"/>
                </a:solidFill>
              </a:rPr>
              <a:t>EXAMPLE 31.9 A battery and a resistor</a:t>
            </a:r>
            <a:endParaRPr lang="en-US">
              <a:solidFill>
                <a:srgbClr val="316598"/>
              </a:solidFill>
              <a:effectLst>
                <a:outerShdw blurRad="38100" dist="38100" dir="2700000" algn="tl">
                  <a:srgbClr val="C0C0C0"/>
                </a:outerShdw>
              </a:effectLst>
            </a:endParaRPr>
          </a:p>
        </p:txBody>
      </p:sp>
      <p:pic>
        <p:nvPicPr>
          <p:cNvPr id="59395" name="Picture 3" descr="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63" y="2190750"/>
            <a:ext cx="74580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4" descr="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355975"/>
            <a:ext cx="838517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527050" y="2701925"/>
            <a:ext cx="8229600" cy="1143000"/>
          </a:xfrm>
        </p:spPr>
        <p:txBody>
          <a:bodyPr/>
          <a:lstStyle/>
          <a:p>
            <a:pPr eaLnBrk="1" hangingPunct="1">
              <a:defRPr/>
            </a:pPr>
            <a:r>
              <a:rPr lang="en-US">
                <a:solidFill>
                  <a:srgbClr val="316598"/>
                </a:solidFill>
              </a:rPr>
              <a:t>Chapter 31. Summary Slides</a:t>
            </a:r>
            <a:endParaRPr lang="en-US">
              <a:solidFill>
                <a:srgbClr val="316598"/>
              </a:solidFill>
              <a:effectLst>
                <a:outerShdw blurRad="38100" dist="38100" dir="2700000" algn="tl">
                  <a:srgbClr val="C0C0C0"/>
                </a:outerShdw>
              </a:effectLs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81000" y="0"/>
            <a:ext cx="8229600" cy="1143000"/>
          </a:xfrm>
        </p:spPr>
        <p:txBody>
          <a:bodyPr/>
          <a:lstStyle/>
          <a:p>
            <a:pPr eaLnBrk="1" hangingPunct="1">
              <a:defRPr/>
            </a:pPr>
            <a:r>
              <a:rPr lang="en-US" sz="3200" dirty="0">
                <a:solidFill>
                  <a:srgbClr val="316598"/>
                </a:solidFill>
                <a:effectLst>
                  <a:outerShdw blurRad="38100" dist="38100" dir="2700000" algn="tl">
                    <a:srgbClr val="C0C0C0"/>
                  </a:outerShdw>
                </a:effectLst>
              </a:rPr>
              <a:t>Review</a:t>
            </a:r>
            <a:endParaRPr lang="en-US" dirty="0">
              <a:solidFill>
                <a:srgbClr val="316598"/>
              </a:solidFill>
              <a:effectLst>
                <a:outerShdw blurRad="38100" dist="38100" dir="2700000" algn="tl">
                  <a:srgbClr val="C0C0C0"/>
                </a:outerShdw>
              </a:effectLst>
            </a:endParaRPr>
          </a:p>
        </p:txBody>
      </p:sp>
      <p:pic>
        <p:nvPicPr>
          <p:cNvPr id="61443" name="Picture 3" descr="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37338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3" descr="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219200"/>
            <a:ext cx="37338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3" descr="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971800"/>
            <a:ext cx="27622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4" descr="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971800"/>
            <a:ext cx="304482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5" descr="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3200400"/>
            <a:ext cx="18034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8" name="Picture 3" descr="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4343400"/>
            <a:ext cx="3235325"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9" name="Picture 3" descr="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4419600"/>
            <a:ext cx="34258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0" name="Picture 3" descr="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6200" y="5638800"/>
            <a:ext cx="31242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r>
              <a:rPr lang="en-US">
                <a:solidFill>
                  <a:srgbClr val="316598"/>
                </a:solidFill>
              </a:rPr>
              <a:t>General Principles</a:t>
            </a:r>
            <a:endParaRPr lang="en-US">
              <a:solidFill>
                <a:srgbClr val="316598"/>
              </a:solidFill>
              <a:effectLst>
                <a:outerShdw blurRad="38100" dist="38100" dir="2700000" algn="tl">
                  <a:srgbClr val="C0C0C0"/>
                </a:outerShdw>
              </a:effectLs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5"/>
          <p:cNvSpPr>
            <a:spLocks noGrp="1"/>
          </p:cNvSpPr>
          <p:nvPr>
            <p:ph type="title"/>
          </p:nvPr>
        </p:nvSpPr>
        <p:spPr/>
        <p:txBody>
          <a:bodyPr/>
          <a:lstStyle/>
          <a:p>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76896C4D-A747-428D-BDB3-9807CDA58370}" type="slidenum">
              <a:rPr lang="en-US" altLang="en-US" sz="1400"/>
              <a:pPr algn="r" eaLnBrk="1" hangingPunct="1">
                <a:spcBef>
                  <a:spcPct val="0"/>
                </a:spcBef>
                <a:buFontTx/>
                <a:buNone/>
              </a:pPr>
              <a:t>6</a:t>
            </a:fld>
            <a:endParaRPr lang="en-US" altLang="en-US" sz="1400"/>
          </a:p>
        </p:txBody>
      </p:sp>
      <p:pic>
        <p:nvPicPr>
          <p:cNvPr id="515077" name="Picture 5" descr="28_12_01"/>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5410200" y="2133600"/>
            <a:ext cx="3611563"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078" name="Picture 6" descr="28_12_02"/>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5443538" y="2133600"/>
            <a:ext cx="3581400" cy="349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4"/>
          <p:cNvSpPr>
            <a:spLocks noGrp="1" noChangeArrowheads="1"/>
          </p:cNvSpPr>
          <p:nvPr>
            <p:ph type="title" idx="4294967295"/>
          </p:nvPr>
        </p:nvSpPr>
        <p:spPr/>
        <p:txBody>
          <a:bodyPr/>
          <a:lstStyle/>
          <a:p>
            <a:pPr eaLnBrk="1" hangingPunct="1"/>
            <a:r>
              <a:rPr lang="en-US" altLang="en-US" sz="4000"/>
              <a:t>Establishing the</a:t>
            </a:r>
            <a:br>
              <a:rPr lang="en-US" altLang="en-US" sz="4000"/>
            </a:br>
            <a:r>
              <a:rPr lang="en-US" altLang="en-US" sz="4000"/>
              <a:t>Electric Field in a Wire (1)</a:t>
            </a:r>
          </a:p>
        </p:txBody>
      </p:sp>
      <p:sp>
        <p:nvSpPr>
          <p:cNvPr id="8198" name="Rectangle 8"/>
          <p:cNvSpPr>
            <a:spLocks noChangeArrowheads="1"/>
          </p:cNvSpPr>
          <p:nvPr/>
        </p:nvSpPr>
        <p:spPr bwMode="auto">
          <a:xfrm>
            <a:off x="381000" y="1524000"/>
            <a:ext cx="50292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rPr>
              <a:t>     The figure shows two metal wires attached to the plates of a parallel plate capacitor, with their ends close together but not touching.  The wires are conductors, so some of the charge from the capacitor plates spreads out along the wires as surface charge.  E=0 inside all conductors.</a:t>
            </a:r>
          </a:p>
        </p:txBody>
      </p:sp>
      <p:sp>
        <p:nvSpPr>
          <p:cNvPr id="515081" name="Rectangle 9"/>
          <p:cNvSpPr>
            <a:spLocks noChangeArrowheads="1"/>
          </p:cNvSpPr>
          <p:nvPr/>
        </p:nvSpPr>
        <p:spPr bwMode="auto">
          <a:xfrm>
            <a:off x="381000" y="3733800"/>
            <a:ext cx="502920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rPr>
              <a:t>     Now we connect the wires.  What happens?  The surface electrons can move, and do so.  In ~10</a:t>
            </a:r>
            <a:r>
              <a:rPr lang="en-US" altLang="en-US" sz="1800" baseline="30000">
                <a:latin typeface="Comic Sans MS" panose="030F0702030302020204" pitchFamily="66" charset="0"/>
              </a:rPr>
              <a:t>-9</a:t>
            </a:r>
            <a:r>
              <a:rPr lang="en-US" altLang="en-US" sz="1800">
                <a:latin typeface="Comic Sans MS" panose="030F0702030302020204" pitchFamily="66" charset="0"/>
              </a:rPr>
              <a:t> s the sea of electrons shifts slightly, and the surface charges are rearranged into a non-uniform distribution of charges, as shown.  Surface charges near the + and – plates reflect this charges, but surface charges become near-neutral half-way along the wire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5077"/>
                                        </p:tgtEl>
                                        <p:attrNameLst>
                                          <p:attrName>style.visibility</p:attrName>
                                        </p:attrNameLst>
                                      </p:cBhvr>
                                      <p:to>
                                        <p:strVal val="visible"/>
                                      </p:to>
                                    </p:set>
                                    <p:anim calcmode="lin" valueType="num">
                                      <p:cBhvr additive="base">
                                        <p:cTn id="7" dur="500" fill="hold"/>
                                        <p:tgtEl>
                                          <p:spTgt spid="515077"/>
                                        </p:tgtEl>
                                        <p:attrNameLst>
                                          <p:attrName>ppt_x</p:attrName>
                                        </p:attrNameLst>
                                      </p:cBhvr>
                                      <p:tavLst>
                                        <p:tav tm="0">
                                          <p:val>
                                            <p:strVal val="#ppt_x"/>
                                          </p:val>
                                        </p:tav>
                                        <p:tav tm="100000">
                                          <p:val>
                                            <p:strVal val="#ppt_x"/>
                                          </p:val>
                                        </p:tav>
                                      </p:tavLst>
                                    </p:anim>
                                    <p:anim calcmode="lin" valueType="num">
                                      <p:cBhvr additive="base">
                                        <p:cTn id="8" dur="500" fill="hold"/>
                                        <p:tgtEl>
                                          <p:spTgt spid="51507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15081"/>
                                        </p:tgtEl>
                                        <p:attrNameLst>
                                          <p:attrName>style.visibility</p:attrName>
                                        </p:attrNameLst>
                                      </p:cBhvr>
                                      <p:to>
                                        <p:strVal val="visible"/>
                                      </p:to>
                                    </p:set>
                                    <p:animEffect transition="in" filter="wipe(left)">
                                      <p:cBhvr>
                                        <p:cTn id="13" dur="500"/>
                                        <p:tgtEl>
                                          <p:spTgt spid="515081"/>
                                        </p:tgtEl>
                                      </p:cBhvr>
                                    </p:animEffect>
                                  </p:childTnLst>
                                </p:cTn>
                              </p:par>
                            </p:childTnLst>
                          </p:cTn>
                        </p:par>
                        <p:par>
                          <p:cTn id="14" fill="hold" nodeType="afterGroup">
                            <p:stCondLst>
                              <p:cond delay="500"/>
                            </p:stCondLst>
                            <p:childTnLst>
                              <p:par>
                                <p:cTn id="15" presetID="22" presetClass="entr" presetSubtype="8" fill="hold" nodeType="afterEffect">
                                  <p:stCondLst>
                                    <p:cond delay="0"/>
                                  </p:stCondLst>
                                  <p:childTnLst>
                                    <p:set>
                                      <p:cBhvr>
                                        <p:cTn id="16" dur="1" fill="hold">
                                          <p:stCondLst>
                                            <p:cond delay="0"/>
                                          </p:stCondLst>
                                        </p:cTn>
                                        <p:tgtEl>
                                          <p:spTgt spid="515078"/>
                                        </p:tgtEl>
                                        <p:attrNameLst>
                                          <p:attrName>style.visibility</p:attrName>
                                        </p:attrNameLst>
                                      </p:cBhvr>
                                      <p:to>
                                        <p:strVal val="visible"/>
                                      </p:to>
                                    </p:set>
                                    <p:animEffect transition="in" filter="wipe(left)">
                                      <p:cBhvr>
                                        <p:cTn id="17" dur="500"/>
                                        <p:tgtEl>
                                          <p:spTgt spid="515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8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en-US">
                <a:solidFill>
                  <a:srgbClr val="316598"/>
                </a:solidFill>
              </a:rPr>
              <a:t>Important Concepts</a:t>
            </a:r>
            <a:endParaRPr lang="en-US">
              <a:solidFill>
                <a:srgbClr val="316598"/>
              </a:solidFill>
              <a:effectLst>
                <a:outerShdw blurRad="38100" dist="38100" dir="2700000" algn="tl">
                  <a:srgbClr val="C0C0C0"/>
                </a:outerShdw>
              </a:effectLst>
            </a:endParaRPr>
          </a:p>
        </p:txBody>
      </p:sp>
      <p:pic>
        <p:nvPicPr>
          <p:cNvPr id="64515" name="Picture 3" descr="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249363"/>
            <a:ext cx="7343775"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12700"/>
            <a:ext cx="8229600" cy="1143000"/>
          </a:xfrm>
        </p:spPr>
        <p:txBody>
          <a:bodyPr/>
          <a:lstStyle/>
          <a:p>
            <a:pPr eaLnBrk="1" hangingPunct="1">
              <a:defRPr/>
            </a:pPr>
            <a:r>
              <a:rPr lang="en-US">
                <a:solidFill>
                  <a:srgbClr val="316598"/>
                </a:solidFill>
              </a:rPr>
              <a:t>Important Concepts</a:t>
            </a:r>
            <a:endParaRPr lang="en-US">
              <a:solidFill>
                <a:srgbClr val="316598"/>
              </a:solidFill>
              <a:effectLst>
                <a:outerShdw blurRad="38100" dist="38100" dir="2700000" algn="tl">
                  <a:srgbClr val="C0C0C0"/>
                </a:outerShdw>
              </a:effectLst>
            </a:endParaRPr>
          </a:p>
        </p:txBody>
      </p:sp>
      <p:pic>
        <p:nvPicPr>
          <p:cNvPr id="65539" name="Picture 3" descr="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988" y="2163763"/>
            <a:ext cx="655002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12700"/>
            <a:ext cx="8229600" cy="1143000"/>
          </a:xfrm>
        </p:spPr>
        <p:txBody>
          <a:bodyPr/>
          <a:lstStyle/>
          <a:p>
            <a:pPr eaLnBrk="1" hangingPunct="1">
              <a:defRPr/>
            </a:pPr>
            <a:r>
              <a:rPr lang="en-US">
                <a:solidFill>
                  <a:srgbClr val="316598"/>
                </a:solidFill>
              </a:rPr>
              <a:t>Important Concepts</a:t>
            </a:r>
            <a:endParaRPr lang="en-US">
              <a:solidFill>
                <a:srgbClr val="316598"/>
              </a:solidFill>
              <a:effectLst>
                <a:outerShdw blurRad="38100" dist="38100" dir="2700000" algn="tl">
                  <a:srgbClr val="C0C0C0"/>
                </a:outerShdw>
              </a:effectLst>
            </a:endParaRPr>
          </a:p>
        </p:txBody>
      </p:sp>
      <p:pic>
        <p:nvPicPr>
          <p:cNvPr id="66563" name="Picture 3" descr="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103438"/>
            <a:ext cx="4672013"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527050" y="2701925"/>
            <a:ext cx="8229600" cy="1143000"/>
          </a:xfrm>
        </p:spPr>
        <p:txBody>
          <a:bodyPr/>
          <a:lstStyle/>
          <a:p>
            <a:pPr eaLnBrk="1" hangingPunct="1">
              <a:defRPr/>
            </a:pPr>
            <a:r>
              <a:rPr lang="en-US">
                <a:solidFill>
                  <a:srgbClr val="316598"/>
                </a:solidFill>
              </a:rPr>
              <a:t>Chapter 31. Clicker Questions</a:t>
            </a:r>
            <a:endParaRPr lang="en-US">
              <a:solidFill>
                <a:srgbClr val="316598"/>
              </a:solidFill>
              <a:effectLst>
                <a:outerShdw blurRad="38100" dist="38100" dir="2700000" algn="tl">
                  <a:srgbClr val="C0C0C0"/>
                </a:outerShdw>
              </a:effectLst>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822325" y="727075"/>
            <a:ext cx="740727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a:solidFill>
                  <a:srgbClr val="316598"/>
                </a:solidFill>
                <a:latin typeface="Times New Roman" panose="02020603050405020304" pitchFamily="18" charset="0"/>
              </a:rPr>
              <a:t>These four wires are made of the same metal. Rank in order, from largest to smallest, the electron currents </a:t>
            </a:r>
            <a:r>
              <a:rPr lang="en-US" altLang="en-US" sz="2600" b="1" i="1">
                <a:solidFill>
                  <a:srgbClr val="316598"/>
                </a:solidFill>
                <a:latin typeface="Times New Roman" panose="02020603050405020304" pitchFamily="18" charset="0"/>
              </a:rPr>
              <a:t>i</a:t>
            </a:r>
            <a:r>
              <a:rPr lang="en-US" altLang="en-US" sz="2600" b="1" baseline="-25000">
                <a:solidFill>
                  <a:srgbClr val="316598"/>
                </a:solidFill>
                <a:latin typeface="Times New Roman" panose="02020603050405020304" pitchFamily="18" charset="0"/>
              </a:rPr>
              <a:t>a</a:t>
            </a:r>
            <a:r>
              <a:rPr lang="en-US" altLang="en-US" sz="2600" b="1">
                <a:solidFill>
                  <a:srgbClr val="316598"/>
                </a:solidFill>
                <a:latin typeface="Times New Roman" panose="02020603050405020304" pitchFamily="18" charset="0"/>
              </a:rPr>
              <a:t> to </a:t>
            </a:r>
            <a:r>
              <a:rPr lang="en-US" altLang="en-US" sz="2600" b="1" i="1">
                <a:solidFill>
                  <a:srgbClr val="316598"/>
                </a:solidFill>
                <a:latin typeface="Times New Roman" panose="02020603050405020304" pitchFamily="18" charset="0"/>
              </a:rPr>
              <a:t>i</a:t>
            </a:r>
            <a:r>
              <a:rPr lang="en-US" altLang="en-US" sz="2600" b="1" baseline="-25000">
                <a:solidFill>
                  <a:srgbClr val="316598"/>
                </a:solidFill>
                <a:latin typeface="Times New Roman" panose="02020603050405020304" pitchFamily="18" charset="0"/>
              </a:rPr>
              <a:t>d</a:t>
            </a:r>
            <a:r>
              <a:rPr lang="en-US" altLang="en-US" sz="2600" b="1">
                <a:solidFill>
                  <a:srgbClr val="316598"/>
                </a:solidFill>
                <a:latin typeface="Times New Roman" panose="02020603050405020304" pitchFamily="18" charset="0"/>
              </a:rPr>
              <a:t>.</a:t>
            </a:r>
          </a:p>
        </p:txBody>
      </p:sp>
      <p:grpSp>
        <p:nvGrpSpPr>
          <p:cNvPr id="68611" name="Group 3"/>
          <p:cNvGrpSpPr>
            <a:grpSpLocks/>
          </p:cNvGrpSpPr>
          <p:nvPr/>
        </p:nvGrpSpPr>
        <p:grpSpPr bwMode="auto">
          <a:xfrm>
            <a:off x="838200" y="2057400"/>
            <a:ext cx="7543800" cy="3962400"/>
            <a:chOff x="240" y="1248"/>
            <a:chExt cx="5136" cy="2784"/>
          </a:xfrm>
        </p:grpSpPr>
        <p:pic>
          <p:nvPicPr>
            <p:cNvPr id="68613" name="Picture 4" descr="28_st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1248"/>
              <a:ext cx="5136" cy="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Rectangle 5"/>
            <p:cNvSpPr>
              <a:spLocks noChangeArrowheads="1"/>
            </p:cNvSpPr>
            <p:nvPr/>
          </p:nvSpPr>
          <p:spPr bwMode="auto">
            <a:xfrm>
              <a:off x="1200" y="3696"/>
              <a:ext cx="3168" cy="3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sp>
        <p:nvSpPr>
          <p:cNvPr id="68612" name="Text Box 6"/>
          <p:cNvSpPr txBox="1">
            <a:spLocks noChangeArrowheads="1"/>
          </p:cNvSpPr>
          <p:nvPr/>
        </p:nvSpPr>
        <p:spPr bwMode="auto">
          <a:xfrm>
            <a:off x="2819400" y="4038600"/>
            <a:ext cx="24511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lphaUcPeriod"/>
            </a:pPr>
            <a:r>
              <a:rPr lang="en-US" altLang="en-US" sz="2400">
                <a:latin typeface="Times New Roman" panose="02020603050405020304" pitchFamily="18" charset="0"/>
              </a:rPr>
              <a: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d</a:t>
            </a:r>
            <a:r>
              <a:rPr lang="en-US" altLang="en-US" sz="2400">
                <a:latin typeface="Times New Roman" panose="02020603050405020304" pitchFamily="18" charset="0"/>
              </a:rPr>
              <a:t> &gt;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a</a:t>
            </a:r>
            <a:r>
              <a:rPr lang="en-US" altLang="en-US" sz="2400">
                <a:latin typeface="Times New Roman" panose="02020603050405020304" pitchFamily="18" charset="0"/>
              </a:rPr>
              <a:t> &gt;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b</a:t>
            </a:r>
            <a:r>
              <a:rPr lang="en-US" altLang="en-US" sz="2400">
                <a:latin typeface="Times New Roman" panose="02020603050405020304" pitchFamily="18" charset="0"/>
              </a:rPr>
              <a:t> &gt;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c</a:t>
            </a:r>
            <a:r>
              <a:rPr lang="en-US" altLang="en-US" sz="2400">
                <a:latin typeface="Times New Roman" panose="02020603050405020304" pitchFamily="18" charset="0"/>
              </a:rPr>
              <a:t> </a:t>
            </a:r>
          </a:p>
          <a:p>
            <a:pPr eaLnBrk="1" hangingPunct="1">
              <a:spcBef>
                <a:spcPct val="0"/>
              </a:spcBef>
              <a:buFontTx/>
              <a:buAutoNum type="alphaUcPeriod"/>
            </a:pPr>
            <a:r>
              <a:rPr lang="en-US" altLang="en-US" sz="2400">
                <a:latin typeface="Times New Roman" panose="02020603050405020304" pitchFamily="18" charset="0"/>
              </a:rPr>
              <a: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b</a:t>
            </a:r>
            <a:r>
              <a:rPr lang="en-US" altLang="en-US" sz="2400">
                <a:latin typeface="Times New Roman" panose="02020603050405020304" pitchFamily="18" charset="0"/>
              </a:rPr>
              <a:t> = </a:t>
            </a:r>
            <a:r>
              <a:rPr lang="en-US" altLang="en-US" sz="2400" i="1">
                <a:latin typeface="Times New Roman" panose="02020603050405020304" pitchFamily="18" charset="0"/>
              </a:rPr>
              <a:t>i</a:t>
            </a:r>
            <a:r>
              <a:rPr lang="en-US" altLang="en-US" sz="2400" baseline="-25000">
                <a:latin typeface="Times New Roman" panose="02020603050405020304" pitchFamily="18" charset="0"/>
              </a:rPr>
              <a:t>d</a:t>
            </a:r>
            <a:r>
              <a:rPr lang="en-US" altLang="en-US" sz="2400">
                <a:latin typeface="Times New Roman" panose="02020603050405020304" pitchFamily="18" charset="0"/>
              </a:rPr>
              <a:t> &gt;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a</a:t>
            </a:r>
            <a:r>
              <a:rPr lang="en-US" altLang="en-US" sz="2400">
                <a:latin typeface="Times New Roman" panose="02020603050405020304" pitchFamily="18" charset="0"/>
              </a:rPr>
              <a:t> = </a:t>
            </a:r>
            <a:r>
              <a:rPr lang="en-US" altLang="en-US" sz="2400" i="1">
                <a:latin typeface="Times New Roman" panose="02020603050405020304" pitchFamily="18" charset="0"/>
              </a:rPr>
              <a:t>i</a:t>
            </a:r>
            <a:r>
              <a:rPr lang="en-US" altLang="en-US" sz="2400" baseline="-25000">
                <a:latin typeface="Times New Roman" panose="02020603050405020304" pitchFamily="18" charset="0"/>
              </a:rPr>
              <a:t>c</a:t>
            </a:r>
            <a:r>
              <a:rPr lang="en-US" altLang="en-US" sz="2400">
                <a:latin typeface="Times New Roman" panose="02020603050405020304" pitchFamily="18" charset="0"/>
              </a:rPr>
              <a:t> </a:t>
            </a:r>
          </a:p>
          <a:p>
            <a:pPr eaLnBrk="1" hangingPunct="1">
              <a:spcBef>
                <a:spcPct val="0"/>
              </a:spcBef>
              <a:buFontTx/>
              <a:buAutoNum type="alphaUcPeriod"/>
            </a:pPr>
            <a:r>
              <a:rPr lang="en-US" altLang="en-US" sz="2400">
                <a:latin typeface="Times New Roman" panose="02020603050405020304" pitchFamily="18" charset="0"/>
              </a:rPr>
              <a: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c</a:t>
            </a:r>
            <a:r>
              <a:rPr lang="en-US" altLang="en-US" sz="2400">
                <a:latin typeface="Times New Roman" panose="02020603050405020304" pitchFamily="18" charset="0"/>
              </a:rPr>
              <a:t> &gt;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b</a:t>
            </a:r>
            <a:r>
              <a:rPr lang="en-US" altLang="en-US" sz="2400">
                <a:latin typeface="Times New Roman" panose="02020603050405020304" pitchFamily="18" charset="0"/>
              </a:rPr>
              <a:t> &gt;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a</a:t>
            </a:r>
            <a:r>
              <a:rPr lang="en-US" altLang="en-US" sz="2400">
                <a:latin typeface="Times New Roman" panose="02020603050405020304" pitchFamily="18" charset="0"/>
              </a:rPr>
              <a:t> &gt;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d</a:t>
            </a:r>
            <a:r>
              <a:rPr lang="en-US" altLang="en-US" sz="2400">
                <a:latin typeface="Times New Roman" panose="02020603050405020304" pitchFamily="18" charset="0"/>
              </a:rPr>
              <a:t> </a:t>
            </a:r>
          </a:p>
          <a:p>
            <a:pPr eaLnBrk="1" hangingPunct="1">
              <a:spcBef>
                <a:spcPct val="0"/>
              </a:spcBef>
              <a:buFontTx/>
              <a:buAutoNum type="alphaUcPeriod"/>
            </a:pPr>
            <a:r>
              <a:rPr lang="en-US" altLang="en-US" sz="2400">
                <a:latin typeface="Times New Roman" panose="02020603050405020304" pitchFamily="18" charset="0"/>
              </a:rPr>
              <a: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c</a:t>
            </a:r>
            <a:r>
              <a:rPr lang="en-US" altLang="en-US" sz="2400">
                <a:latin typeface="Times New Roman" panose="02020603050405020304" pitchFamily="18" charset="0"/>
              </a:rPr>
              <a:t> &gt;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a</a:t>
            </a:r>
            <a:r>
              <a:rPr lang="en-US" altLang="en-US" sz="2400">
                <a:latin typeface="Times New Roman" panose="02020603050405020304" pitchFamily="18" charset="0"/>
              </a:rPr>
              <a:t> = </a:t>
            </a:r>
            <a:r>
              <a:rPr lang="en-US" altLang="en-US" sz="2400" i="1">
                <a:latin typeface="Times New Roman" panose="02020603050405020304" pitchFamily="18" charset="0"/>
              </a:rPr>
              <a:t>i</a:t>
            </a:r>
            <a:r>
              <a:rPr lang="en-US" altLang="en-US" sz="2400" baseline="-25000">
                <a:latin typeface="Times New Roman" panose="02020603050405020304" pitchFamily="18" charset="0"/>
              </a:rPr>
              <a:t>b</a:t>
            </a:r>
            <a:r>
              <a:rPr lang="en-US" altLang="en-US" sz="2400">
                <a:latin typeface="Times New Roman" panose="02020603050405020304" pitchFamily="18" charset="0"/>
              </a:rPr>
              <a:t> &gt;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d</a:t>
            </a:r>
            <a:r>
              <a:rPr lang="en-US" altLang="en-US" sz="2400">
                <a:latin typeface="Times New Roman" panose="02020603050405020304" pitchFamily="18" charset="0"/>
              </a:rPr>
              <a:t> </a:t>
            </a:r>
          </a:p>
          <a:p>
            <a:pPr eaLnBrk="1" hangingPunct="1">
              <a:spcBef>
                <a:spcPct val="0"/>
              </a:spcBef>
              <a:buFontTx/>
              <a:buAutoNum type="alphaUcPeriod"/>
            </a:pPr>
            <a:r>
              <a:rPr lang="en-US" altLang="en-US" sz="2400">
                <a:latin typeface="Times New Roman" panose="02020603050405020304" pitchFamily="18" charset="0"/>
              </a:rPr>
              <a: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b</a:t>
            </a:r>
            <a:r>
              <a:rPr lang="en-US" altLang="en-US" sz="2400">
                <a:latin typeface="Times New Roman" panose="02020603050405020304" pitchFamily="18" charset="0"/>
              </a:rPr>
              <a:t> = </a:t>
            </a:r>
            <a:r>
              <a:rPr lang="en-US" altLang="en-US" sz="2400" i="1">
                <a:latin typeface="Times New Roman" panose="02020603050405020304" pitchFamily="18" charset="0"/>
              </a:rPr>
              <a:t>i</a:t>
            </a:r>
            <a:r>
              <a:rPr lang="en-US" altLang="en-US" sz="2400" baseline="-25000">
                <a:latin typeface="Times New Roman" panose="02020603050405020304" pitchFamily="18" charset="0"/>
              </a:rPr>
              <a:t>c</a:t>
            </a:r>
            <a:r>
              <a:rPr lang="en-US" altLang="en-US" sz="2400">
                <a:latin typeface="Times New Roman" panose="02020603050405020304" pitchFamily="18" charset="0"/>
              </a:rPr>
              <a:t> &gt;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a</a:t>
            </a:r>
            <a:r>
              <a:rPr lang="en-US" altLang="en-US" sz="2400">
                <a:latin typeface="Times New Roman" panose="02020603050405020304" pitchFamily="18" charset="0"/>
              </a:rPr>
              <a:t> = </a:t>
            </a:r>
            <a:r>
              <a:rPr lang="en-US" altLang="en-US" sz="2400" i="1">
                <a:latin typeface="Times New Roman" panose="02020603050405020304" pitchFamily="18" charset="0"/>
              </a:rPr>
              <a:t>i</a:t>
            </a:r>
            <a:r>
              <a:rPr lang="en-US" altLang="en-US" sz="2400" baseline="-25000">
                <a:latin typeface="Times New Roman" panose="02020603050405020304" pitchFamily="18" charset="0"/>
              </a:rPr>
              <a:t>d</a:t>
            </a:r>
            <a:r>
              <a:rPr lang="en-US" altLang="en-US" sz="2400">
                <a:latin typeface="Times New Roman" panose="02020603050405020304" pitchFamily="18" charset="0"/>
              </a:rPr>
              <a:t>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822325" y="727075"/>
            <a:ext cx="740727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a:solidFill>
                  <a:srgbClr val="316598"/>
                </a:solidFill>
                <a:latin typeface="Times New Roman" panose="02020603050405020304" pitchFamily="18" charset="0"/>
              </a:rPr>
              <a:t>These four wires are made of the same metal. Rank in order, from largest to smallest, the electron currents </a:t>
            </a:r>
            <a:r>
              <a:rPr lang="en-US" altLang="en-US" sz="2600" b="1" i="1">
                <a:solidFill>
                  <a:srgbClr val="316598"/>
                </a:solidFill>
                <a:latin typeface="Times New Roman" panose="02020603050405020304" pitchFamily="18" charset="0"/>
              </a:rPr>
              <a:t>i</a:t>
            </a:r>
            <a:r>
              <a:rPr lang="en-US" altLang="en-US" sz="2600" b="1" baseline="-25000">
                <a:solidFill>
                  <a:srgbClr val="316598"/>
                </a:solidFill>
                <a:latin typeface="Times New Roman" panose="02020603050405020304" pitchFamily="18" charset="0"/>
              </a:rPr>
              <a:t>a</a:t>
            </a:r>
            <a:r>
              <a:rPr lang="en-US" altLang="en-US" sz="2600" b="1">
                <a:solidFill>
                  <a:srgbClr val="316598"/>
                </a:solidFill>
                <a:latin typeface="Times New Roman" panose="02020603050405020304" pitchFamily="18" charset="0"/>
              </a:rPr>
              <a:t> to </a:t>
            </a:r>
            <a:r>
              <a:rPr lang="en-US" altLang="en-US" sz="2600" b="1" i="1">
                <a:solidFill>
                  <a:srgbClr val="316598"/>
                </a:solidFill>
                <a:latin typeface="Times New Roman" panose="02020603050405020304" pitchFamily="18" charset="0"/>
              </a:rPr>
              <a:t>i</a:t>
            </a:r>
            <a:r>
              <a:rPr lang="en-US" altLang="en-US" sz="2600" b="1" baseline="-25000">
                <a:solidFill>
                  <a:srgbClr val="316598"/>
                </a:solidFill>
                <a:latin typeface="Times New Roman" panose="02020603050405020304" pitchFamily="18" charset="0"/>
              </a:rPr>
              <a:t>d</a:t>
            </a:r>
            <a:r>
              <a:rPr lang="en-US" altLang="en-US" sz="2600" b="1">
                <a:solidFill>
                  <a:srgbClr val="316598"/>
                </a:solidFill>
                <a:latin typeface="Times New Roman" panose="02020603050405020304" pitchFamily="18" charset="0"/>
              </a:rPr>
              <a:t>.</a:t>
            </a:r>
          </a:p>
        </p:txBody>
      </p:sp>
      <p:grpSp>
        <p:nvGrpSpPr>
          <p:cNvPr id="70659" name="Group 3"/>
          <p:cNvGrpSpPr>
            <a:grpSpLocks/>
          </p:cNvGrpSpPr>
          <p:nvPr/>
        </p:nvGrpSpPr>
        <p:grpSpPr bwMode="auto">
          <a:xfrm>
            <a:off x="838200" y="2057400"/>
            <a:ext cx="7543800" cy="3962400"/>
            <a:chOff x="240" y="1248"/>
            <a:chExt cx="5136" cy="2784"/>
          </a:xfrm>
        </p:grpSpPr>
        <p:pic>
          <p:nvPicPr>
            <p:cNvPr id="70662" name="Picture 4" descr="28_st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1248"/>
              <a:ext cx="5136" cy="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3" name="Rectangle 5"/>
            <p:cNvSpPr>
              <a:spLocks noChangeArrowheads="1"/>
            </p:cNvSpPr>
            <p:nvPr/>
          </p:nvSpPr>
          <p:spPr bwMode="auto">
            <a:xfrm>
              <a:off x="1200" y="3696"/>
              <a:ext cx="3168" cy="3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sp>
        <p:nvSpPr>
          <p:cNvPr id="70660" name="Text Box 6"/>
          <p:cNvSpPr txBox="1">
            <a:spLocks noChangeArrowheads="1"/>
          </p:cNvSpPr>
          <p:nvPr/>
        </p:nvSpPr>
        <p:spPr bwMode="auto">
          <a:xfrm>
            <a:off x="2819400" y="4038600"/>
            <a:ext cx="249078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lphaUcPeriod"/>
            </a:pPr>
            <a:r>
              <a:rPr lang="en-US" altLang="en-US" sz="2400">
                <a:latin typeface="Times New Roman" panose="02020603050405020304" pitchFamily="18" charset="0"/>
              </a:rPr>
              <a: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d</a:t>
            </a:r>
            <a:r>
              <a:rPr lang="en-US" altLang="en-US" sz="2400">
                <a:latin typeface="Times New Roman" panose="02020603050405020304" pitchFamily="18" charset="0"/>
              </a:rPr>
              <a:t> &gt;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a</a:t>
            </a:r>
            <a:r>
              <a:rPr lang="en-US" altLang="en-US" sz="2400">
                <a:latin typeface="Times New Roman" panose="02020603050405020304" pitchFamily="18" charset="0"/>
              </a:rPr>
              <a:t> &gt;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b</a:t>
            </a:r>
            <a:r>
              <a:rPr lang="en-US" altLang="en-US" sz="2400">
                <a:latin typeface="Times New Roman" panose="02020603050405020304" pitchFamily="18" charset="0"/>
              </a:rPr>
              <a:t> &gt;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c</a:t>
            </a:r>
            <a:r>
              <a:rPr lang="en-US" altLang="en-US" sz="2400">
                <a:latin typeface="Times New Roman" panose="02020603050405020304" pitchFamily="18" charset="0"/>
              </a:rPr>
              <a:t> </a:t>
            </a:r>
          </a:p>
          <a:p>
            <a:pPr eaLnBrk="1" hangingPunct="1">
              <a:spcBef>
                <a:spcPct val="0"/>
              </a:spcBef>
              <a:buFontTx/>
              <a:buAutoNum type="alphaUcPeriod"/>
            </a:pPr>
            <a:r>
              <a:rPr lang="en-US" altLang="en-US" sz="2400">
                <a:latin typeface="Times New Roman" panose="02020603050405020304" pitchFamily="18" charset="0"/>
              </a:rPr>
              <a: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b</a:t>
            </a:r>
            <a:r>
              <a:rPr lang="en-US" altLang="en-US" sz="2400">
                <a:latin typeface="Times New Roman" panose="02020603050405020304" pitchFamily="18" charset="0"/>
              </a:rPr>
              <a:t> = </a:t>
            </a:r>
            <a:r>
              <a:rPr lang="en-US" altLang="en-US" sz="2400" i="1">
                <a:latin typeface="Times New Roman" panose="02020603050405020304" pitchFamily="18" charset="0"/>
              </a:rPr>
              <a:t>i</a:t>
            </a:r>
            <a:r>
              <a:rPr lang="en-US" altLang="en-US" sz="2400" baseline="-25000">
                <a:latin typeface="Times New Roman" panose="02020603050405020304" pitchFamily="18" charset="0"/>
              </a:rPr>
              <a:t>d</a:t>
            </a:r>
            <a:r>
              <a:rPr lang="en-US" altLang="en-US" sz="2400">
                <a:latin typeface="Times New Roman" panose="02020603050405020304" pitchFamily="18" charset="0"/>
              </a:rPr>
              <a:t> &gt;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a</a:t>
            </a:r>
            <a:r>
              <a:rPr lang="en-US" altLang="en-US" sz="2400">
                <a:latin typeface="Times New Roman" panose="02020603050405020304" pitchFamily="18" charset="0"/>
              </a:rPr>
              <a:t> = </a:t>
            </a:r>
            <a:r>
              <a:rPr lang="en-US" altLang="en-US" sz="2400" i="1">
                <a:latin typeface="Times New Roman" panose="02020603050405020304" pitchFamily="18" charset="0"/>
              </a:rPr>
              <a:t>i</a:t>
            </a:r>
            <a:r>
              <a:rPr lang="en-US" altLang="en-US" sz="2400" baseline="-25000">
                <a:latin typeface="Times New Roman" panose="02020603050405020304" pitchFamily="18" charset="0"/>
              </a:rPr>
              <a:t>c</a:t>
            </a:r>
            <a:r>
              <a:rPr lang="en-US" altLang="en-US" sz="2400">
                <a:latin typeface="Times New Roman" panose="02020603050405020304" pitchFamily="18" charset="0"/>
              </a:rPr>
              <a:t> </a:t>
            </a:r>
          </a:p>
          <a:p>
            <a:pPr eaLnBrk="1" hangingPunct="1">
              <a:spcBef>
                <a:spcPct val="0"/>
              </a:spcBef>
              <a:buFontTx/>
              <a:buAutoNum type="alphaUcPeriod"/>
            </a:pPr>
            <a:r>
              <a:rPr lang="en-US" altLang="en-US" sz="2400" b="1">
                <a:latin typeface="Times New Roman" panose="02020603050405020304" pitchFamily="18" charset="0"/>
              </a:rPr>
              <a:t>  </a:t>
            </a:r>
            <a:r>
              <a:rPr lang="en-US" altLang="en-US" sz="2400" b="1" i="1">
                <a:latin typeface="Times New Roman" panose="02020603050405020304" pitchFamily="18" charset="0"/>
              </a:rPr>
              <a:t>i</a:t>
            </a:r>
            <a:r>
              <a:rPr lang="en-US" altLang="en-US" sz="2400" b="1" baseline="-25000">
                <a:latin typeface="Times New Roman" panose="02020603050405020304" pitchFamily="18" charset="0"/>
              </a:rPr>
              <a:t>c</a:t>
            </a:r>
            <a:r>
              <a:rPr lang="en-US" altLang="en-US" sz="2400" b="1">
                <a:latin typeface="Times New Roman" panose="02020603050405020304" pitchFamily="18" charset="0"/>
              </a:rPr>
              <a:t> &gt; </a:t>
            </a:r>
            <a:r>
              <a:rPr lang="en-US" altLang="en-US" sz="2400" b="1" i="1">
                <a:latin typeface="Times New Roman" panose="02020603050405020304" pitchFamily="18" charset="0"/>
              </a:rPr>
              <a:t>i</a:t>
            </a:r>
            <a:r>
              <a:rPr lang="en-US" altLang="en-US" sz="2400" b="1" baseline="-25000">
                <a:latin typeface="Times New Roman" panose="02020603050405020304" pitchFamily="18" charset="0"/>
              </a:rPr>
              <a:t>b</a:t>
            </a:r>
            <a:r>
              <a:rPr lang="en-US" altLang="en-US" sz="2400" b="1">
                <a:latin typeface="Times New Roman" panose="02020603050405020304" pitchFamily="18" charset="0"/>
              </a:rPr>
              <a:t> &gt; </a:t>
            </a:r>
            <a:r>
              <a:rPr lang="en-US" altLang="en-US" sz="2400" b="1" i="1">
                <a:latin typeface="Times New Roman" panose="02020603050405020304" pitchFamily="18" charset="0"/>
              </a:rPr>
              <a:t>i</a:t>
            </a:r>
            <a:r>
              <a:rPr lang="en-US" altLang="en-US" sz="2400" b="1" baseline="-25000">
                <a:latin typeface="Times New Roman" panose="02020603050405020304" pitchFamily="18" charset="0"/>
              </a:rPr>
              <a:t>a</a:t>
            </a:r>
            <a:r>
              <a:rPr lang="en-US" altLang="en-US" sz="2400" b="1">
                <a:latin typeface="Times New Roman" panose="02020603050405020304" pitchFamily="18" charset="0"/>
              </a:rPr>
              <a:t> &gt; </a:t>
            </a:r>
            <a:r>
              <a:rPr lang="en-US" altLang="en-US" sz="2400" b="1" i="1">
                <a:latin typeface="Times New Roman" panose="02020603050405020304" pitchFamily="18" charset="0"/>
              </a:rPr>
              <a:t>i</a:t>
            </a:r>
            <a:r>
              <a:rPr lang="en-US" altLang="en-US" sz="2400" b="1" baseline="-25000">
                <a:latin typeface="Times New Roman" panose="02020603050405020304" pitchFamily="18" charset="0"/>
              </a:rPr>
              <a:t>d</a:t>
            </a:r>
            <a:r>
              <a:rPr lang="en-US" altLang="en-US" sz="2400">
                <a:latin typeface="Times New Roman" panose="02020603050405020304" pitchFamily="18" charset="0"/>
              </a:rPr>
              <a:t> </a:t>
            </a:r>
          </a:p>
          <a:p>
            <a:pPr eaLnBrk="1" hangingPunct="1">
              <a:spcBef>
                <a:spcPct val="0"/>
              </a:spcBef>
              <a:buFontTx/>
              <a:buAutoNum type="alphaUcPeriod"/>
            </a:pPr>
            <a:r>
              <a:rPr lang="en-US" altLang="en-US" sz="2400">
                <a:latin typeface="Times New Roman" panose="02020603050405020304" pitchFamily="18" charset="0"/>
              </a:rPr>
              <a: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c</a:t>
            </a:r>
            <a:r>
              <a:rPr lang="en-US" altLang="en-US" sz="2400">
                <a:latin typeface="Times New Roman" panose="02020603050405020304" pitchFamily="18" charset="0"/>
              </a:rPr>
              <a:t> &gt;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a</a:t>
            </a:r>
            <a:r>
              <a:rPr lang="en-US" altLang="en-US" sz="2400">
                <a:latin typeface="Times New Roman" panose="02020603050405020304" pitchFamily="18" charset="0"/>
              </a:rPr>
              <a:t> = </a:t>
            </a:r>
            <a:r>
              <a:rPr lang="en-US" altLang="en-US" sz="2400" i="1">
                <a:latin typeface="Times New Roman" panose="02020603050405020304" pitchFamily="18" charset="0"/>
              </a:rPr>
              <a:t>i</a:t>
            </a:r>
            <a:r>
              <a:rPr lang="en-US" altLang="en-US" sz="2400" baseline="-25000">
                <a:latin typeface="Times New Roman" panose="02020603050405020304" pitchFamily="18" charset="0"/>
              </a:rPr>
              <a:t>b</a:t>
            </a:r>
            <a:r>
              <a:rPr lang="en-US" altLang="en-US" sz="2400">
                <a:latin typeface="Times New Roman" panose="02020603050405020304" pitchFamily="18" charset="0"/>
              </a:rPr>
              <a:t> &gt;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d</a:t>
            </a:r>
            <a:r>
              <a:rPr lang="en-US" altLang="en-US" sz="2400">
                <a:latin typeface="Times New Roman" panose="02020603050405020304" pitchFamily="18" charset="0"/>
              </a:rPr>
              <a:t> </a:t>
            </a:r>
          </a:p>
          <a:p>
            <a:pPr eaLnBrk="1" hangingPunct="1">
              <a:spcBef>
                <a:spcPct val="0"/>
              </a:spcBef>
              <a:buFontTx/>
              <a:buAutoNum type="alphaUcPeriod"/>
            </a:pPr>
            <a:r>
              <a:rPr lang="en-US" altLang="en-US" sz="2400">
                <a:latin typeface="Times New Roman" panose="02020603050405020304" pitchFamily="18" charset="0"/>
              </a:rPr>
              <a: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b</a:t>
            </a:r>
            <a:r>
              <a:rPr lang="en-US" altLang="en-US" sz="2400">
                <a:latin typeface="Times New Roman" panose="02020603050405020304" pitchFamily="18" charset="0"/>
              </a:rPr>
              <a:t> = </a:t>
            </a:r>
            <a:r>
              <a:rPr lang="en-US" altLang="en-US" sz="2400" i="1">
                <a:latin typeface="Times New Roman" panose="02020603050405020304" pitchFamily="18" charset="0"/>
              </a:rPr>
              <a:t>i</a:t>
            </a:r>
            <a:r>
              <a:rPr lang="en-US" altLang="en-US" sz="2400" baseline="-25000">
                <a:latin typeface="Times New Roman" panose="02020603050405020304" pitchFamily="18" charset="0"/>
              </a:rPr>
              <a:t>c</a:t>
            </a:r>
            <a:r>
              <a:rPr lang="en-US" altLang="en-US" sz="2400">
                <a:latin typeface="Times New Roman" panose="02020603050405020304" pitchFamily="18" charset="0"/>
              </a:rPr>
              <a:t> &gt;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a</a:t>
            </a:r>
            <a:r>
              <a:rPr lang="en-US" altLang="en-US" sz="2400">
                <a:latin typeface="Times New Roman" panose="02020603050405020304" pitchFamily="18" charset="0"/>
              </a:rPr>
              <a:t> = </a:t>
            </a:r>
            <a:r>
              <a:rPr lang="en-US" altLang="en-US" sz="2400" i="1">
                <a:latin typeface="Times New Roman" panose="02020603050405020304" pitchFamily="18" charset="0"/>
              </a:rPr>
              <a:t>i</a:t>
            </a:r>
            <a:r>
              <a:rPr lang="en-US" altLang="en-US" sz="2400" baseline="-25000">
                <a:latin typeface="Times New Roman" panose="02020603050405020304" pitchFamily="18" charset="0"/>
              </a:rPr>
              <a:t>d</a:t>
            </a:r>
            <a:r>
              <a:rPr lang="en-US" altLang="en-US" sz="2400">
                <a:latin typeface="Times New Roman" panose="02020603050405020304" pitchFamily="18" charset="0"/>
              </a:rPr>
              <a:t> </a:t>
            </a:r>
          </a:p>
        </p:txBody>
      </p:sp>
      <p:graphicFrame>
        <p:nvGraphicFramePr>
          <p:cNvPr id="70661" name="Object 7"/>
          <p:cNvGraphicFramePr>
            <a:graphicFrameLocks noChangeAspect="1"/>
          </p:cNvGraphicFramePr>
          <p:nvPr/>
        </p:nvGraphicFramePr>
        <p:xfrm>
          <a:off x="2438400" y="4800600"/>
          <a:ext cx="390525" cy="358775"/>
        </p:xfrm>
        <a:graphic>
          <a:graphicData uri="http://schemas.openxmlformats.org/presentationml/2006/ole">
            <mc:AlternateContent xmlns:mc="http://schemas.openxmlformats.org/markup-compatibility/2006">
              <mc:Choice xmlns:v="urn:schemas-microsoft-com:vml" Requires="v">
                <p:oleObj spid="_x0000_s70664" name="Photo Editor Photo" r:id="rId5" imgW="476316" imgH="438095" progId="MSPhotoEd.3">
                  <p:embed/>
                </p:oleObj>
              </mc:Choice>
              <mc:Fallback>
                <p:oleObj name="Photo Editor Photo" r:id="rId5" imgW="476316" imgH="438095" progId="MSPhotoEd.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4800600"/>
                        <a:ext cx="390525" cy="358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1066800" y="403225"/>
            <a:ext cx="67818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a:solidFill>
                  <a:srgbClr val="316598"/>
                </a:solidFill>
                <a:latin typeface="Times New Roman" panose="02020603050405020304" pitchFamily="18" charset="0"/>
              </a:rPr>
              <a:t>Why does the light in a room come on instantly when you flip a switch several meters away?</a:t>
            </a:r>
          </a:p>
        </p:txBody>
      </p:sp>
      <p:sp>
        <p:nvSpPr>
          <p:cNvPr id="72707" name="Text Box 3"/>
          <p:cNvSpPr txBox="1">
            <a:spLocks noChangeArrowheads="1"/>
          </p:cNvSpPr>
          <p:nvPr/>
        </p:nvSpPr>
        <p:spPr bwMode="auto">
          <a:xfrm>
            <a:off x="1219200" y="1676400"/>
            <a:ext cx="67818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lphaUcPeriod"/>
            </a:pPr>
            <a:r>
              <a:rPr lang="en-US" altLang="en-US" sz="2400">
                <a:latin typeface="Times New Roman" panose="02020603050405020304" pitchFamily="18" charset="0"/>
              </a:rPr>
              <a:t>Electrons travel at the speed of light through the wire.</a:t>
            </a:r>
          </a:p>
          <a:p>
            <a:pPr eaLnBrk="1" hangingPunct="1">
              <a:spcBef>
                <a:spcPct val="0"/>
              </a:spcBef>
              <a:buFontTx/>
              <a:buAutoNum type="alphaUcPeriod"/>
            </a:pPr>
            <a:r>
              <a:rPr lang="en-US" altLang="en-US" sz="2400">
                <a:latin typeface="Times New Roman" panose="02020603050405020304" pitchFamily="18" charset="0"/>
              </a:rPr>
              <a:t>Because the wire between the switch and the bulb is already full of electrons, a flow of electrons from the switch into the wire immediately causes electrons to flow from the other end of the wire into the lightbulb.</a:t>
            </a:r>
          </a:p>
          <a:p>
            <a:pPr eaLnBrk="1" hangingPunct="1">
              <a:spcBef>
                <a:spcPct val="0"/>
              </a:spcBef>
              <a:buFontTx/>
              <a:buAutoNum type="alphaUcPeriod"/>
            </a:pPr>
            <a:r>
              <a:rPr lang="en-US" altLang="en-US" sz="2400">
                <a:latin typeface="Times New Roman" panose="02020603050405020304" pitchFamily="18" charset="0"/>
              </a:rPr>
              <a:t>The switch sends a radio signal which is received by a receiver in the light which tells it to turn on.</a:t>
            </a:r>
          </a:p>
          <a:p>
            <a:pPr eaLnBrk="1" hangingPunct="1">
              <a:spcBef>
                <a:spcPct val="0"/>
              </a:spcBef>
              <a:buFontTx/>
              <a:buAutoNum type="alphaUcPeriod"/>
            </a:pPr>
            <a:r>
              <a:rPr lang="en-US" altLang="en-US" sz="2400">
                <a:latin typeface="Times New Roman" panose="02020603050405020304" pitchFamily="18" charset="0"/>
              </a:rPr>
              <a:t>Optical fibers connect the switch with the light, so the signal travels from switch to the light at the speed of light in an optical fiber.</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1066800" y="403225"/>
            <a:ext cx="67818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a:solidFill>
                  <a:srgbClr val="316598"/>
                </a:solidFill>
                <a:latin typeface="Times New Roman" panose="02020603050405020304" pitchFamily="18" charset="0"/>
              </a:rPr>
              <a:t>Why does the light in a room come on instantly when you flip a switch several meters away?</a:t>
            </a:r>
          </a:p>
        </p:txBody>
      </p:sp>
      <p:sp>
        <p:nvSpPr>
          <p:cNvPr id="74755" name="Text Box 3"/>
          <p:cNvSpPr txBox="1">
            <a:spLocks noChangeArrowheads="1"/>
          </p:cNvSpPr>
          <p:nvPr/>
        </p:nvSpPr>
        <p:spPr bwMode="auto">
          <a:xfrm>
            <a:off x="1219200" y="1676400"/>
            <a:ext cx="67818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lphaUcPeriod"/>
            </a:pPr>
            <a:r>
              <a:rPr lang="en-US" altLang="en-US" sz="2400">
                <a:latin typeface="Times New Roman" panose="02020603050405020304" pitchFamily="18" charset="0"/>
              </a:rPr>
              <a:t>Electrons travel at the speed of light through the wire.</a:t>
            </a:r>
          </a:p>
          <a:p>
            <a:pPr eaLnBrk="1" hangingPunct="1">
              <a:spcBef>
                <a:spcPct val="0"/>
              </a:spcBef>
              <a:buFontTx/>
              <a:buAutoNum type="alphaUcPeriod"/>
            </a:pPr>
            <a:r>
              <a:rPr lang="en-US" altLang="en-US" sz="2400" b="1">
                <a:latin typeface="Times New Roman" panose="02020603050405020304" pitchFamily="18" charset="0"/>
              </a:rPr>
              <a:t>Because the wire between the switch and the bulb is already full of electrons, a flow of electrons from the switch into the wire immediately causes electrons to flow from the other end of the wire into the lightbulb.</a:t>
            </a:r>
          </a:p>
          <a:p>
            <a:pPr eaLnBrk="1" hangingPunct="1">
              <a:spcBef>
                <a:spcPct val="0"/>
              </a:spcBef>
              <a:buFontTx/>
              <a:buAutoNum type="alphaUcPeriod"/>
            </a:pPr>
            <a:r>
              <a:rPr lang="en-US" altLang="en-US" sz="2400">
                <a:latin typeface="Times New Roman" panose="02020603050405020304" pitchFamily="18" charset="0"/>
              </a:rPr>
              <a:t>The switch sends a radio signal which is received by a receiver in the light which tells it to turn on.</a:t>
            </a:r>
          </a:p>
          <a:p>
            <a:pPr eaLnBrk="1" hangingPunct="1">
              <a:spcBef>
                <a:spcPct val="0"/>
              </a:spcBef>
              <a:buFontTx/>
              <a:buAutoNum type="alphaUcPeriod"/>
            </a:pPr>
            <a:r>
              <a:rPr lang="en-US" altLang="en-US" sz="2400">
                <a:latin typeface="Times New Roman" panose="02020603050405020304" pitchFamily="18" charset="0"/>
              </a:rPr>
              <a:t>Optical fibers connect the switch with the light, so the signal travels from switch to the light at the speed of light in an optical fiber.</a:t>
            </a:r>
          </a:p>
        </p:txBody>
      </p:sp>
      <p:graphicFrame>
        <p:nvGraphicFramePr>
          <p:cNvPr id="74756" name="Object 4"/>
          <p:cNvGraphicFramePr>
            <a:graphicFrameLocks noChangeAspect="1"/>
          </p:cNvGraphicFramePr>
          <p:nvPr/>
        </p:nvGraphicFramePr>
        <p:xfrm>
          <a:off x="914400" y="2514600"/>
          <a:ext cx="390525" cy="358775"/>
        </p:xfrm>
        <a:graphic>
          <a:graphicData uri="http://schemas.openxmlformats.org/presentationml/2006/ole">
            <mc:AlternateContent xmlns:mc="http://schemas.openxmlformats.org/markup-compatibility/2006">
              <mc:Choice xmlns:v="urn:schemas-microsoft-com:vml" Requires="v">
                <p:oleObj spid="_x0000_s74757" name="Photo Editor Photo" r:id="rId4" imgW="476316" imgH="438095" progId="MSPhotoEd.3">
                  <p:embed/>
                </p:oleObj>
              </mc:Choice>
              <mc:Fallback>
                <p:oleObj name="Photo Editor Photo" r:id="rId4" imgW="476316" imgH="438095"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514600"/>
                        <a:ext cx="390525" cy="358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762000" y="457200"/>
            <a:ext cx="7331075"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a:solidFill>
                  <a:srgbClr val="316598"/>
                </a:solidFill>
                <a:latin typeface="Times New Roman" panose="02020603050405020304" pitchFamily="18" charset="0"/>
              </a:rPr>
              <a:t>The two charged rings are a model of the surface charge distribution along a wire. Rank in order, from largest to smallest, the electron currents </a:t>
            </a:r>
            <a:r>
              <a:rPr lang="en-US" altLang="en-US" sz="2600" b="1" i="1">
                <a:solidFill>
                  <a:srgbClr val="316598"/>
                </a:solidFill>
                <a:latin typeface="Times New Roman" panose="02020603050405020304" pitchFamily="18" charset="0"/>
              </a:rPr>
              <a:t>E</a:t>
            </a:r>
            <a:r>
              <a:rPr lang="en-US" altLang="en-US" sz="2600" b="1" baseline="-25000">
                <a:solidFill>
                  <a:srgbClr val="316598"/>
                </a:solidFill>
                <a:latin typeface="Times New Roman" panose="02020603050405020304" pitchFamily="18" charset="0"/>
              </a:rPr>
              <a:t>a</a:t>
            </a:r>
            <a:r>
              <a:rPr lang="en-US" altLang="en-US" sz="2600" b="1">
                <a:solidFill>
                  <a:srgbClr val="316598"/>
                </a:solidFill>
                <a:latin typeface="Times New Roman" panose="02020603050405020304" pitchFamily="18" charset="0"/>
              </a:rPr>
              <a:t> to </a:t>
            </a:r>
            <a:r>
              <a:rPr lang="en-US" altLang="en-US" sz="2600" b="1" i="1">
                <a:solidFill>
                  <a:srgbClr val="316598"/>
                </a:solidFill>
                <a:latin typeface="Times New Roman" panose="02020603050405020304" pitchFamily="18" charset="0"/>
              </a:rPr>
              <a:t>E</a:t>
            </a:r>
            <a:r>
              <a:rPr lang="en-US" altLang="en-US" sz="2600" b="1" baseline="-25000">
                <a:solidFill>
                  <a:srgbClr val="316598"/>
                </a:solidFill>
                <a:latin typeface="Times New Roman" panose="02020603050405020304" pitchFamily="18" charset="0"/>
              </a:rPr>
              <a:t>e</a:t>
            </a:r>
            <a:r>
              <a:rPr lang="en-US" altLang="en-US" sz="2600" b="1">
                <a:solidFill>
                  <a:srgbClr val="316598"/>
                </a:solidFill>
                <a:latin typeface="Times New Roman" panose="02020603050405020304" pitchFamily="18" charset="0"/>
              </a:rPr>
              <a:t> at the midpoint between the rings.</a:t>
            </a:r>
          </a:p>
        </p:txBody>
      </p:sp>
      <p:pic>
        <p:nvPicPr>
          <p:cNvPr id="76803" name="Picture 3" descr="28_stt2_0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648200"/>
            <a:ext cx="167005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4" name="Picture 4" descr="28_stt2_04"/>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225" y="4648200"/>
            <a:ext cx="167005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5" descr="28_stt2_03"/>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286000"/>
            <a:ext cx="167005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Picture 6" descr="28_stt2_02"/>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2286000"/>
            <a:ext cx="167005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7" name="Picture 7" descr="28_stt2_01"/>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2286000"/>
            <a:ext cx="167005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8" name="Text Box 8"/>
          <p:cNvSpPr txBox="1">
            <a:spLocks noChangeArrowheads="1"/>
          </p:cNvSpPr>
          <p:nvPr/>
        </p:nvSpPr>
        <p:spPr bwMode="auto">
          <a:xfrm>
            <a:off x="4876800" y="4038600"/>
            <a:ext cx="3457575"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10000"/>
              </a:lnSpc>
              <a:spcBef>
                <a:spcPct val="0"/>
              </a:spcBef>
              <a:buFontTx/>
              <a:buAutoNum type="alphaUcPeriod"/>
            </a:pPr>
            <a:r>
              <a:rPr lang="en-US" altLang="en-US" sz="2400">
                <a:latin typeface="Times New Roman" panose="02020603050405020304" pitchFamily="18" charset="0"/>
              </a:rPr>
              <a:t> </a:t>
            </a:r>
            <a:r>
              <a:rPr lang="en-US" altLang="en-US" sz="2400" i="1">
                <a:latin typeface="Times New Roman" panose="02020603050405020304" pitchFamily="18" charset="0"/>
              </a:rPr>
              <a:t> E</a:t>
            </a:r>
            <a:r>
              <a:rPr lang="en-US" altLang="en-US" sz="2400" baseline="-25000">
                <a:latin typeface="Times New Roman" panose="02020603050405020304" pitchFamily="18" charset="0"/>
              </a:rPr>
              <a:t>c</a:t>
            </a:r>
            <a:r>
              <a:rPr lang="en-US" altLang="en-US" sz="2400">
                <a:latin typeface="Times New Roman" panose="02020603050405020304" pitchFamily="18" charset="0"/>
              </a:rPr>
              <a:t> &gt; </a:t>
            </a:r>
            <a:r>
              <a:rPr lang="en-US" altLang="en-US" sz="2400" i="1">
                <a:latin typeface="Times New Roman" panose="02020603050405020304" pitchFamily="18" charset="0"/>
              </a:rPr>
              <a:t>E</a:t>
            </a:r>
            <a:r>
              <a:rPr lang="en-US" altLang="en-US" sz="2400" baseline="-25000">
                <a:latin typeface="Times New Roman" panose="02020603050405020304" pitchFamily="18" charset="0"/>
              </a:rPr>
              <a:t>e</a:t>
            </a:r>
            <a:r>
              <a:rPr lang="en-US" altLang="en-US" sz="2400">
                <a:latin typeface="Times New Roman" panose="02020603050405020304" pitchFamily="18" charset="0"/>
              </a:rPr>
              <a:t> &gt; </a:t>
            </a:r>
            <a:r>
              <a:rPr lang="en-US" altLang="en-US" sz="2400" i="1">
                <a:latin typeface="Times New Roman" panose="02020603050405020304" pitchFamily="18" charset="0"/>
              </a:rPr>
              <a:t>E</a:t>
            </a:r>
            <a:r>
              <a:rPr lang="en-US" altLang="en-US" sz="2400" baseline="-25000">
                <a:latin typeface="Times New Roman" panose="02020603050405020304" pitchFamily="18" charset="0"/>
              </a:rPr>
              <a:t>a</a:t>
            </a:r>
            <a:r>
              <a:rPr lang="en-US" altLang="en-US" sz="2400">
                <a:latin typeface="Times New Roman" panose="02020603050405020304" pitchFamily="18" charset="0"/>
              </a:rPr>
              <a:t> &gt; </a:t>
            </a:r>
            <a:r>
              <a:rPr lang="en-US" altLang="en-US" sz="2400" i="1">
                <a:latin typeface="Times New Roman" panose="02020603050405020304" pitchFamily="18" charset="0"/>
              </a:rPr>
              <a:t>E</a:t>
            </a:r>
            <a:r>
              <a:rPr lang="en-US" altLang="en-US" sz="2400" baseline="-25000">
                <a:latin typeface="Times New Roman" panose="02020603050405020304" pitchFamily="18" charset="0"/>
              </a:rPr>
              <a:t>b</a:t>
            </a:r>
            <a:r>
              <a:rPr lang="en-US" altLang="en-US" sz="2400">
                <a:latin typeface="Times New Roman" panose="02020603050405020304" pitchFamily="18" charset="0"/>
              </a:rPr>
              <a:t> = </a:t>
            </a:r>
            <a:r>
              <a:rPr lang="en-US" altLang="en-US" sz="2400" i="1">
                <a:latin typeface="Times New Roman" panose="02020603050405020304" pitchFamily="18" charset="0"/>
              </a:rPr>
              <a:t>E</a:t>
            </a:r>
            <a:r>
              <a:rPr lang="en-US" altLang="en-US" sz="2400" baseline="-25000">
                <a:latin typeface="Times New Roman" panose="02020603050405020304" pitchFamily="18" charset="0"/>
              </a:rPr>
              <a:t>d</a:t>
            </a:r>
            <a:r>
              <a:rPr lang="en-US" altLang="en-US" sz="2400">
                <a:latin typeface="Times New Roman" panose="02020603050405020304" pitchFamily="18" charset="0"/>
              </a:rPr>
              <a:t> </a:t>
            </a:r>
          </a:p>
          <a:p>
            <a:pPr eaLnBrk="1" hangingPunct="1">
              <a:lnSpc>
                <a:spcPct val="110000"/>
              </a:lnSpc>
              <a:spcBef>
                <a:spcPct val="0"/>
              </a:spcBef>
              <a:buFontTx/>
              <a:buAutoNum type="alphaUcPeriod"/>
            </a:pPr>
            <a:r>
              <a:rPr lang="en-US" altLang="en-US" sz="2400">
                <a:latin typeface="Times New Roman" panose="02020603050405020304" pitchFamily="18" charset="0"/>
              </a:rPr>
              <a:t>  </a:t>
            </a:r>
            <a:r>
              <a:rPr lang="en-US" altLang="en-US" sz="2400" i="1">
                <a:latin typeface="Times New Roman" panose="02020603050405020304" pitchFamily="18" charset="0"/>
              </a:rPr>
              <a:t>E</a:t>
            </a:r>
            <a:r>
              <a:rPr lang="en-US" altLang="en-US" sz="2400" baseline="-25000">
                <a:latin typeface="Times New Roman" panose="02020603050405020304" pitchFamily="18" charset="0"/>
              </a:rPr>
              <a:t>d</a:t>
            </a:r>
            <a:r>
              <a:rPr lang="en-US" altLang="en-US" sz="2400">
                <a:latin typeface="Times New Roman" panose="02020603050405020304" pitchFamily="18" charset="0"/>
              </a:rPr>
              <a:t> &gt; </a:t>
            </a:r>
            <a:r>
              <a:rPr lang="en-US" altLang="en-US" sz="2400" i="1">
                <a:latin typeface="Times New Roman" panose="02020603050405020304" pitchFamily="18" charset="0"/>
              </a:rPr>
              <a:t>E</a:t>
            </a:r>
            <a:r>
              <a:rPr lang="en-US" altLang="en-US" sz="2400" baseline="-25000">
                <a:latin typeface="Times New Roman" panose="02020603050405020304" pitchFamily="18" charset="0"/>
              </a:rPr>
              <a:t>b</a:t>
            </a:r>
            <a:r>
              <a:rPr lang="en-US" altLang="en-US" sz="2400">
                <a:latin typeface="Times New Roman" panose="02020603050405020304" pitchFamily="18" charset="0"/>
              </a:rPr>
              <a:t> &gt; </a:t>
            </a:r>
            <a:r>
              <a:rPr lang="en-US" altLang="en-US" sz="2400" i="1">
                <a:latin typeface="Times New Roman" panose="02020603050405020304" pitchFamily="18" charset="0"/>
              </a:rPr>
              <a:t>E</a:t>
            </a:r>
            <a:r>
              <a:rPr lang="en-US" altLang="en-US" sz="2400" baseline="-25000">
                <a:latin typeface="Times New Roman" panose="02020603050405020304" pitchFamily="18" charset="0"/>
              </a:rPr>
              <a:t>e</a:t>
            </a:r>
            <a:r>
              <a:rPr lang="en-US" altLang="en-US" sz="2400">
                <a:latin typeface="Times New Roman" panose="02020603050405020304" pitchFamily="18" charset="0"/>
              </a:rPr>
              <a:t> &gt; </a:t>
            </a:r>
            <a:r>
              <a:rPr lang="en-US" altLang="en-US" sz="2400" i="1">
                <a:latin typeface="Times New Roman" panose="02020603050405020304" pitchFamily="18" charset="0"/>
              </a:rPr>
              <a:t>E</a:t>
            </a:r>
            <a:r>
              <a:rPr lang="en-US" altLang="en-US" sz="2400" baseline="-25000">
                <a:latin typeface="Times New Roman" panose="02020603050405020304" pitchFamily="18" charset="0"/>
              </a:rPr>
              <a:t>a</a:t>
            </a:r>
            <a:r>
              <a:rPr lang="en-US" altLang="en-US" sz="2400">
                <a:latin typeface="Times New Roman" panose="02020603050405020304" pitchFamily="18" charset="0"/>
              </a:rPr>
              <a:t> = </a:t>
            </a:r>
            <a:r>
              <a:rPr lang="en-US" altLang="en-US" sz="2400" i="1">
                <a:latin typeface="Times New Roman" panose="02020603050405020304" pitchFamily="18" charset="0"/>
              </a:rPr>
              <a:t>E</a:t>
            </a:r>
            <a:r>
              <a:rPr lang="en-US" altLang="en-US" sz="2400" baseline="-25000">
                <a:latin typeface="Times New Roman" panose="02020603050405020304" pitchFamily="18" charset="0"/>
              </a:rPr>
              <a:t>c</a:t>
            </a:r>
            <a:r>
              <a:rPr lang="en-US" altLang="en-US" sz="2400">
                <a:latin typeface="Times New Roman" panose="02020603050405020304" pitchFamily="18" charset="0"/>
              </a:rPr>
              <a:t> </a:t>
            </a:r>
          </a:p>
          <a:p>
            <a:pPr eaLnBrk="1" hangingPunct="1">
              <a:lnSpc>
                <a:spcPct val="110000"/>
              </a:lnSpc>
              <a:spcBef>
                <a:spcPct val="0"/>
              </a:spcBef>
              <a:buFontTx/>
              <a:buAutoNum type="alphaUcPeriod"/>
            </a:pPr>
            <a:r>
              <a:rPr lang="en-US" altLang="en-US" sz="2400">
                <a:latin typeface="Times New Roman" panose="02020603050405020304" pitchFamily="18" charset="0"/>
              </a:rPr>
              <a:t> </a:t>
            </a:r>
            <a:r>
              <a:rPr lang="en-US" altLang="en-US" sz="2400" i="1">
                <a:latin typeface="Times New Roman" panose="02020603050405020304" pitchFamily="18" charset="0"/>
              </a:rPr>
              <a:t> E</a:t>
            </a:r>
            <a:r>
              <a:rPr lang="en-US" altLang="en-US" sz="2400" baseline="-25000">
                <a:latin typeface="Times New Roman" panose="02020603050405020304" pitchFamily="18" charset="0"/>
              </a:rPr>
              <a:t>c</a:t>
            </a:r>
            <a:r>
              <a:rPr lang="en-US" altLang="en-US" sz="2400">
                <a:latin typeface="Times New Roman" panose="02020603050405020304" pitchFamily="18" charset="0"/>
              </a:rPr>
              <a:t> = </a:t>
            </a:r>
            <a:r>
              <a:rPr lang="en-US" altLang="en-US" sz="2400" i="1">
                <a:latin typeface="Times New Roman" panose="02020603050405020304" pitchFamily="18" charset="0"/>
              </a:rPr>
              <a:t>E</a:t>
            </a:r>
            <a:r>
              <a:rPr lang="en-US" altLang="en-US" sz="2400" baseline="-25000">
                <a:latin typeface="Times New Roman" panose="02020603050405020304" pitchFamily="18" charset="0"/>
              </a:rPr>
              <a:t>d</a:t>
            </a:r>
            <a:r>
              <a:rPr lang="en-US" altLang="en-US" sz="2400">
                <a:latin typeface="Times New Roman" panose="02020603050405020304" pitchFamily="18" charset="0"/>
              </a:rPr>
              <a:t> &gt; </a:t>
            </a:r>
            <a:r>
              <a:rPr lang="en-US" altLang="en-US" sz="2400" i="1">
                <a:latin typeface="Times New Roman" panose="02020603050405020304" pitchFamily="18" charset="0"/>
              </a:rPr>
              <a:t>E</a:t>
            </a:r>
            <a:r>
              <a:rPr lang="en-US" altLang="en-US" sz="2400" baseline="-25000">
                <a:latin typeface="Times New Roman" panose="02020603050405020304" pitchFamily="18" charset="0"/>
              </a:rPr>
              <a:t>e</a:t>
            </a:r>
            <a:r>
              <a:rPr lang="en-US" altLang="en-US" sz="2400">
                <a:latin typeface="Times New Roman" panose="02020603050405020304" pitchFamily="18" charset="0"/>
              </a:rPr>
              <a:t> &gt; </a:t>
            </a:r>
            <a:r>
              <a:rPr lang="en-US" altLang="en-US" sz="2400" i="1">
                <a:latin typeface="Times New Roman" panose="02020603050405020304" pitchFamily="18" charset="0"/>
              </a:rPr>
              <a:t>E</a:t>
            </a:r>
            <a:r>
              <a:rPr lang="en-US" altLang="en-US" sz="2400" baseline="-25000">
                <a:latin typeface="Times New Roman" panose="02020603050405020304" pitchFamily="18" charset="0"/>
              </a:rPr>
              <a:t>a</a:t>
            </a:r>
            <a:r>
              <a:rPr lang="en-US" altLang="en-US" sz="2400">
                <a:latin typeface="Times New Roman" panose="02020603050405020304" pitchFamily="18" charset="0"/>
              </a:rPr>
              <a:t> = </a:t>
            </a:r>
            <a:r>
              <a:rPr lang="en-US" altLang="en-US" sz="2400" i="1">
                <a:latin typeface="Times New Roman" panose="02020603050405020304" pitchFamily="18" charset="0"/>
              </a:rPr>
              <a:t>E</a:t>
            </a:r>
            <a:r>
              <a:rPr lang="en-US" altLang="en-US" sz="2400" baseline="-25000">
                <a:latin typeface="Times New Roman" panose="02020603050405020304" pitchFamily="18" charset="0"/>
              </a:rPr>
              <a:t>b</a:t>
            </a:r>
            <a:r>
              <a:rPr lang="en-US" altLang="en-US" sz="2400">
                <a:latin typeface="Times New Roman" panose="02020603050405020304" pitchFamily="18" charset="0"/>
              </a:rPr>
              <a:t> </a:t>
            </a:r>
          </a:p>
          <a:p>
            <a:pPr eaLnBrk="1" hangingPunct="1">
              <a:lnSpc>
                <a:spcPct val="110000"/>
              </a:lnSpc>
              <a:spcBef>
                <a:spcPct val="0"/>
              </a:spcBef>
              <a:buFontTx/>
              <a:buAutoNum type="alphaUcPeriod"/>
            </a:pPr>
            <a:r>
              <a:rPr lang="en-US" altLang="en-US" sz="2400">
                <a:latin typeface="Times New Roman" panose="02020603050405020304" pitchFamily="18" charset="0"/>
              </a:rPr>
              <a:t> </a:t>
            </a:r>
            <a:r>
              <a:rPr lang="en-US" altLang="en-US" sz="2400" i="1">
                <a:latin typeface="Times New Roman" panose="02020603050405020304" pitchFamily="18" charset="0"/>
              </a:rPr>
              <a:t> E</a:t>
            </a:r>
            <a:r>
              <a:rPr lang="en-US" altLang="en-US" sz="2400" baseline="-25000">
                <a:latin typeface="Times New Roman" panose="02020603050405020304" pitchFamily="18" charset="0"/>
              </a:rPr>
              <a:t>b</a:t>
            </a:r>
            <a:r>
              <a:rPr lang="en-US" altLang="en-US" sz="2400">
                <a:latin typeface="Times New Roman" panose="02020603050405020304" pitchFamily="18" charset="0"/>
              </a:rPr>
              <a:t> = </a:t>
            </a:r>
            <a:r>
              <a:rPr lang="en-US" altLang="en-US" sz="2400" i="1">
                <a:latin typeface="Times New Roman" panose="02020603050405020304" pitchFamily="18" charset="0"/>
              </a:rPr>
              <a:t>E</a:t>
            </a:r>
            <a:r>
              <a:rPr lang="en-US" altLang="en-US" sz="2400" baseline="-25000">
                <a:latin typeface="Times New Roman" panose="02020603050405020304" pitchFamily="18" charset="0"/>
              </a:rPr>
              <a:t>d</a:t>
            </a:r>
            <a:r>
              <a:rPr lang="en-US" altLang="en-US" sz="2400">
                <a:latin typeface="Times New Roman" panose="02020603050405020304" pitchFamily="18" charset="0"/>
              </a:rPr>
              <a:t> &gt; </a:t>
            </a:r>
            <a:r>
              <a:rPr lang="en-US" altLang="en-US" sz="2400" i="1">
                <a:latin typeface="Times New Roman" panose="02020603050405020304" pitchFamily="18" charset="0"/>
              </a:rPr>
              <a:t>E</a:t>
            </a:r>
            <a:r>
              <a:rPr lang="en-US" altLang="en-US" sz="2400" baseline="-25000">
                <a:latin typeface="Times New Roman" panose="02020603050405020304" pitchFamily="18" charset="0"/>
              </a:rPr>
              <a:t>a</a:t>
            </a:r>
            <a:r>
              <a:rPr lang="en-US" altLang="en-US" sz="2400">
                <a:latin typeface="Times New Roman" panose="02020603050405020304" pitchFamily="18" charset="0"/>
              </a:rPr>
              <a:t> = </a:t>
            </a:r>
            <a:r>
              <a:rPr lang="en-US" altLang="en-US" sz="2400" i="1">
                <a:latin typeface="Times New Roman" panose="02020603050405020304" pitchFamily="18" charset="0"/>
              </a:rPr>
              <a:t>E</a:t>
            </a:r>
            <a:r>
              <a:rPr lang="en-US" altLang="en-US" sz="2400" baseline="-25000">
                <a:latin typeface="Times New Roman" panose="02020603050405020304" pitchFamily="18" charset="0"/>
              </a:rPr>
              <a:t>c</a:t>
            </a:r>
            <a:r>
              <a:rPr lang="en-US" altLang="en-US" sz="2400">
                <a:latin typeface="Times New Roman" panose="02020603050405020304" pitchFamily="18" charset="0"/>
              </a:rPr>
              <a:t> = </a:t>
            </a:r>
            <a:r>
              <a:rPr lang="en-US" altLang="en-US" sz="2400" i="1">
                <a:latin typeface="Times New Roman" panose="02020603050405020304" pitchFamily="18" charset="0"/>
              </a:rPr>
              <a:t>E</a:t>
            </a:r>
            <a:r>
              <a:rPr lang="en-US" altLang="en-US" sz="2400" baseline="-25000">
                <a:latin typeface="Times New Roman" panose="02020603050405020304" pitchFamily="18" charset="0"/>
              </a:rPr>
              <a:t>e</a:t>
            </a:r>
            <a:r>
              <a:rPr lang="en-US" altLang="en-US" sz="2400">
                <a:latin typeface="Times New Roman" panose="02020603050405020304" pitchFamily="18" charset="0"/>
              </a:rPr>
              <a:t> </a:t>
            </a:r>
          </a:p>
          <a:p>
            <a:pPr eaLnBrk="1" hangingPunct="1">
              <a:lnSpc>
                <a:spcPct val="110000"/>
              </a:lnSpc>
              <a:spcBef>
                <a:spcPct val="0"/>
              </a:spcBef>
              <a:buFontTx/>
              <a:buAutoNum type="alphaUcPeriod"/>
            </a:pPr>
            <a:r>
              <a:rPr lang="en-US" altLang="en-US" sz="2400">
                <a:latin typeface="Times New Roman" panose="02020603050405020304" pitchFamily="18" charset="0"/>
              </a:rPr>
              <a:t> </a:t>
            </a:r>
            <a:r>
              <a:rPr lang="en-US" altLang="en-US" sz="2400" i="1">
                <a:latin typeface="Times New Roman" panose="02020603050405020304" pitchFamily="18" charset="0"/>
              </a:rPr>
              <a:t> E</a:t>
            </a:r>
            <a:r>
              <a:rPr lang="en-US" altLang="en-US" sz="2400" baseline="-25000">
                <a:latin typeface="Times New Roman" panose="02020603050405020304" pitchFamily="18" charset="0"/>
              </a:rPr>
              <a:t>a</a:t>
            </a:r>
            <a:r>
              <a:rPr lang="en-US" altLang="en-US" sz="2400">
                <a:latin typeface="Times New Roman" panose="02020603050405020304" pitchFamily="18" charset="0"/>
              </a:rPr>
              <a:t> = </a:t>
            </a:r>
            <a:r>
              <a:rPr lang="en-US" altLang="en-US" sz="2400" i="1">
                <a:latin typeface="Times New Roman" panose="02020603050405020304" pitchFamily="18" charset="0"/>
              </a:rPr>
              <a:t>E</a:t>
            </a:r>
            <a:r>
              <a:rPr lang="en-US" altLang="en-US" sz="2400" baseline="-25000">
                <a:latin typeface="Times New Roman" panose="02020603050405020304" pitchFamily="18" charset="0"/>
              </a:rPr>
              <a:t>b</a:t>
            </a:r>
            <a:r>
              <a:rPr lang="en-US" altLang="en-US" sz="2400">
                <a:latin typeface="Times New Roman" panose="02020603050405020304" pitchFamily="18" charset="0"/>
              </a:rPr>
              <a:t> &gt; </a:t>
            </a:r>
            <a:r>
              <a:rPr lang="en-US" altLang="en-US" sz="2400" i="1">
                <a:latin typeface="Times New Roman" panose="02020603050405020304" pitchFamily="18" charset="0"/>
              </a:rPr>
              <a:t>E</a:t>
            </a:r>
            <a:r>
              <a:rPr lang="en-US" altLang="en-US" sz="2400" baseline="-25000">
                <a:latin typeface="Times New Roman" panose="02020603050405020304" pitchFamily="18" charset="0"/>
              </a:rPr>
              <a:t>e</a:t>
            </a:r>
            <a:r>
              <a:rPr lang="en-US" altLang="en-US" sz="2400">
                <a:latin typeface="Times New Roman" panose="02020603050405020304" pitchFamily="18" charset="0"/>
              </a:rPr>
              <a:t> &gt; </a:t>
            </a:r>
            <a:r>
              <a:rPr lang="en-US" altLang="en-US" sz="2400" i="1">
                <a:latin typeface="Times New Roman" panose="02020603050405020304" pitchFamily="18" charset="0"/>
              </a:rPr>
              <a:t>E</a:t>
            </a:r>
            <a:r>
              <a:rPr lang="en-US" altLang="en-US" sz="2400" baseline="-25000">
                <a:latin typeface="Times New Roman" panose="02020603050405020304" pitchFamily="18" charset="0"/>
              </a:rPr>
              <a:t>c</a:t>
            </a:r>
            <a:r>
              <a:rPr lang="en-US" altLang="en-US" sz="2400">
                <a:latin typeface="Times New Roman" panose="02020603050405020304" pitchFamily="18" charset="0"/>
              </a:rPr>
              <a:t> = </a:t>
            </a:r>
            <a:r>
              <a:rPr lang="en-US" altLang="en-US" sz="2400" i="1">
                <a:latin typeface="Times New Roman" panose="02020603050405020304" pitchFamily="18" charset="0"/>
              </a:rPr>
              <a:t>E</a:t>
            </a:r>
            <a:r>
              <a:rPr lang="en-US" altLang="en-US" sz="2400" baseline="-25000">
                <a:latin typeface="Times New Roman" panose="02020603050405020304" pitchFamily="18" charset="0"/>
              </a:rPr>
              <a:t>d</a:t>
            </a:r>
            <a:r>
              <a:rPr lang="en-US" altLang="en-US" sz="2400">
                <a:latin typeface="Times New Roman" panose="02020603050405020304" pitchFamily="18" charset="0"/>
              </a:rPr>
              <a:t>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762000" y="457200"/>
            <a:ext cx="7331075"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a:solidFill>
                  <a:srgbClr val="316598"/>
                </a:solidFill>
                <a:latin typeface="Times New Roman" panose="02020603050405020304" pitchFamily="18" charset="0"/>
              </a:rPr>
              <a:t>The two charged rings are a model of the surface charge distribution along a wire. Rank in order, from largest to smallest, the electron currents </a:t>
            </a:r>
            <a:r>
              <a:rPr lang="en-US" altLang="en-US" sz="2600" b="1" i="1">
                <a:solidFill>
                  <a:srgbClr val="316598"/>
                </a:solidFill>
                <a:latin typeface="Times New Roman" panose="02020603050405020304" pitchFamily="18" charset="0"/>
              </a:rPr>
              <a:t>E</a:t>
            </a:r>
            <a:r>
              <a:rPr lang="en-US" altLang="en-US" sz="2600" b="1" baseline="-25000">
                <a:solidFill>
                  <a:srgbClr val="316598"/>
                </a:solidFill>
                <a:latin typeface="Times New Roman" panose="02020603050405020304" pitchFamily="18" charset="0"/>
              </a:rPr>
              <a:t>a</a:t>
            </a:r>
            <a:r>
              <a:rPr lang="en-US" altLang="en-US" sz="2600" b="1">
                <a:solidFill>
                  <a:srgbClr val="316598"/>
                </a:solidFill>
                <a:latin typeface="Times New Roman" panose="02020603050405020304" pitchFamily="18" charset="0"/>
              </a:rPr>
              <a:t> to </a:t>
            </a:r>
            <a:r>
              <a:rPr lang="en-US" altLang="en-US" sz="2600" b="1" i="1">
                <a:solidFill>
                  <a:srgbClr val="316598"/>
                </a:solidFill>
                <a:latin typeface="Times New Roman" panose="02020603050405020304" pitchFamily="18" charset="0"/>
              </a:rPr>
              <a:t>E</a:t>
            </a:r>
            <a:r>
              <a:rPr lang="en-US" altLang="en-US" sz="2600" b="1" baseline="-25000">
                <a:solidFill>
                  <a:srgbClr val="316598"/>
                </a:solidFill>
                <a:latin typeface="Times New Roman" panose="02020603050405020304" pitchFamily="18" charset="0"/>
              </a:rPr>
              <a:t>e</a:t>
            </a:r>
            <a:r>
              <a:rPr lang="en-US" altLang="en-US" sz="2600" b="1">
                <a:solidFill>
                  <a:srgbClr val="316598"/>
                </a:solidFill>
                <a:latin typeface="Times New Roman" panose="02020603050405020304" pitchFamily="18" charset="0"/>
              </a:rPr>
              <a:t> at the midpoint between the rings.</a:t>
            </a:r>
          </a:p>
        </p:txBody>
      </p:sp>
      <p:pic>
        <p:nvPicPr>
          <p:cNvPr id="78851" name="Picture 3" descr="28_stt2_05"/>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4648200"/>
            <a:ext cx="167005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2" name="Picture 4" descr="28_stt2_04"/>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225" y="4648200"/>
            <a:ext cx="167005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5" descr="28_stt2_03"/>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2286000"/>
            <a:ext cx="167005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Picture 6" descr="28_stt2_02"/>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2286000"/>
            <a:ext cx="167005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5" name="Picture 7" descr="28_stt2_01"/>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2286000"/>
            <a:ext cx="167005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6" name="Text Box 8"/>
          <p:cNvSpPr txBox="1">
            <a:spLocks noChangeArrowheads="1"/>
          </p:cNvSpPr>
          <p:nvPr/>
        </p:nvSpPr>
        <p:spPr bwMode="auto">
          <a:xfrm>
            <a:off x="4876800" y="4038600"/>
            <a:ext cx="3584575"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10000"/>
              </a:lnSpc>
              <a:spcBef>
                <a:spcPct val="0"/>
              </a:spcBef>
              <a:buFontTx/>
              <a:buAutoNum type="alphaUcPeriod"/>
            </a:pPr>
            <a:r>
              <a:rPr lang="en-US" altLang="en-US" sz="2400">
                <a:latin typeface="Times New Roman" panose="02020603050405020304" pitchFamily="18" charset="0"/>
              </a:rPr>
              <a:t> </a:t>
            </a:r>
            <a:r>
              <a:rPr lang="en-US" altLang="en-US" sz="2400" i="1">
                <a:latin typeface="Times New Roman" panose="02020603050405020304" pitchFamily="18" charset="0"/>
              </a:rPr>
              <a:t> E</a:t>
            </a:r>
            <a:r>
              <a:rPr lang="en-US" altLang="en-US" sz="2400" baseline="-25000">
                <a:latin typeface="Times New Roman" panose="02020603050405020304" pitchFamily="18" charset="0"/>
              </a:rPr>
              <a:t>c</a:t>
            </a:r>
            <a:r>
              <a:rPr lang="en-US" altLang="en-US" sz="2400">
                <a:latin typeface="Times New Roman" panose="02020603050405020304" pitchFamily="18" charset="0"/>
              </a:rPr>
              <a:t> &gt; </a:t>
            </a:r>
            <a:r>
              <a:rPr lang="en-US" altLang="en-US" sz="2400" i="1">
                <a:latin typeface="Times New Roman" panose="02020603050405020304" pitchFamily="18" charset="0"/>
              </a:rPr>
              <a:t>E</a:t>
            </a:r>
            <a:r>
              <a:rPr lang="en-US" altLang="en-US" sz="2400" baseline="-25000">
                <a:latin typeface="Times New Roman" panose="02020603050405020304" pitchFamily="18" charset="0"/>
              </a:rPr>
              <a:t>e</a:t>
            </a:r>
            <a:r>
              <a:rPr lang="en-US" altLang="en-US" sz="2400">
                <a:latin typeface="Times New Roman" panose="02020603050405020304" pitchFamily="18" charset="0"/>
              </a:rPr>
              <a:t> &gt; </a:t>
            </a:r>
            <a:r>
              <a:rPr lang="en-US" altLang="en-US" sz="2400" i="1">
                <a:latin typeface="Times New Roman" panose="02020603050405020304" pitchFamily="18" charset="0"/>
              </a:rPr>
              <a:t>E</a:t>
            </a:r>
            <a:r>
              <a:rPr lang="en-US" altLang="en-US" sz="2400" baseline="-25000">
                <a:latin typeface="Times New Roman" panose="02020603050405020304" pitchFamily="18" charset="0"/>
              </a:rPr>
              <a:t>a</a:t>
            </a:r>
            <a:r>
              <a:rPr lang="en-US" altLang="en-US" sz="2400">
                <a:latin typeface="Times New Roman" panose="02020603050405020304" pitchFamily="18" charset="0"/>
              </a:rPr>
              <a:t> &gt; </a:t>
            </a:r>
            <a:r>
              <a:rPr lang="en-US" altLang="en-US" sz="2400" i="1">
                <a:latin typeface="Times New Roman" panose="02020603050405020304" pitchFamily="18" charset="0"/>
              </a:rPr>
              <a:t>E</a:t>
            </a:r>
            <a:r>
              <a:rPr lang="en-US" altLang="en-US" sz="2400" baseline="-25000">
                <a:latin typeface="Times New Roman" panose="02020603050405020304" pitchFamily="18" charset="0"/>
              </a:rPr>
              <a:t>b</a:t>
            </a:r>
            <a:r>
              <a:rPr lang="en-US" altLang="en-US" sz="2400">
                <a:latin typeface="Times New Roman" panose="02020603050405020304" pitchFamily="18" charset="0"/>
              </a:rPr>
              <a:t> = </a:t>
            </a:r>
            <a:r>
              <a:rPr lang="en-US" altLang="en-US" sz="2400" i="1">
                <a:latin typeface="Times New Roman" panose="02020603050405020304" pitchFamily="18" charset="0"/>
              </a:rPr>
              <a:t>E</a:t>
            </a:r>
            <a:r>
              <a:rPr lang="en-US" altLang="en-US" sz="2400" baseline="-25000">
                <a:latin typeface="Times New Roman" panose="02020603050405020304" pitchFamily="18" charset="0"/>
              </a:rPr>
              <a:t>d</a:t>
            </a:r>
            <a:r>
              <a:rPr lang="en-US" altLang="en-US" sz="2400">
                <a:latin typeface="Times New Roman" panose="02020603050405020304" pitchFamily="18" charset="0"/>
              </a:rPr>
              <a:t> </a:t>
            </a:r>
          </a:p>
          <a:p>
            <a:pPr eaLnBrk="1" hangingPunct="1">
              <a:lnSpc>
                <a:spcPct val="110000"/>
              </a:lnSpc>
              <a:spcBef>
                <a:spcPct val="0"/>
              </a:spcBef>
              <a:buFontTx/>
              <a:buAutoNum type="alphaUcPeriod"/>
            </a:pPr>
            <a:r>
              <a:rPr lang="en-US" altLang="en-US" sz="2400">
                <a:latin typeface="Times New Roman" panose="02020603050405020304" pitchFamily="18" charset="0"/>
              </a:rPr>
              <a:t>  </a:t>
            </a:r>
            <a:r>
              <a:rPr lang="en-US" altLang="en-US" sz="2400" b="1" i="1">
                <a:latin typeface="Times New Roman" panose="02020603050405020304" pitchFamily="18" charset="0"/>
              </a:rPr>
              <a:t>E</a:t>
            </a:r>
            <a:r>
              <a:rPr lang="en-US" altLang="en-US" sz="2400" b="1" baseline="-25000">
                <a:latin typeface="Times New Roman" panose="02020603050405020304" pitchFamily="18" charset="0"/>
              </a:rPr>
              <a:t>d</a:t>
            </a:r>
            <a:r>
              <a:rPr lang="en-US" altLang="en-US" sz="2400" b="1">
                <a:latin typeface="Times New Roman" panose="02020603050405020304" pitchFamily="18" charset="0"/>
              </a:rPr>
              <a:t> &gt; </a:t>
            </a:r>
            <a:r>
              <a:rPr lang="en-US" altLang="en-US" sz="2400" b="1" i="1">
                <a:latin typeface="Times New Roman" panose="02020603050405020304" pitchFamily="18" charset="0"/>
              </a:rPr>
              <a:t>E</a:t>
            </a:r>
            <a:r>
              <a:rPr lang="en-US" altLang="en-US" sz="2400" b="1" baseline="-25000">
                <a:latin typeface="Times New Roman" panose="02020603050405020304" pitchFamily="18" charset="0"/>
              </a:rPr>
              <a:t>b</a:t>
            </a:r>
            <a:r>
              <a:rPr lang="en-US" altLang="en-US" sz="2400" b="1">
                <a:latin typeface="Times New Roman" panose="02020603050405020304" pitchFamily="18" charset="0"/>
              </a:rPr>
              <a:t> &gt; </a:t>
            </a:r>
            <a:r>
              <a:rPr lang="en-US" altLang="en-US" sz="2400" b="1" i="1">
                <a:latin typeface="Times New Roman" panose="02020603050405020304" pitchFamily="18" charset="0"/>
              </a:rPr>
              <a:t>E</a:t>
            </a:r>
            <a:r>
              <a:rPr lang="en-US" altLang="en-US" sz="2400" b="1" baseline="-25000">
                <a:latin typeface="Times New Roman" panose="02020603050405020304" pitchFamily="18" charset="0"/>
              </a:rPr>
              <a:t>e</a:t>
            </a:r>
            <a:r>
              <a:rPr lang="en-US" altLang="en-US" sz="2400" b="1">
                <a:latin typeface="Times New Roman" panose="02020603050405020304" pitchFamily="18" charset="0"/>
              </a:rPr>
              <a:t> &gt; </a:t>
            </a:r>
            <a:r>
              <a:rPr lang="en-US" altLang="en-US" sz="2400" b="1" i="1">
                <a:latin typeface="Times New Roman" panose="02020603050405020304" pitchFamily="18" charset="0"/>
              </a:rPr>
              <a:t>E</a:t>
            </a:r>
            <a:r>
              <a:rPr lang="en-US" altLang="en-US" sz="2400" b="1" baseline="-25000">
                <a:latin typeface="Times New Roman" panose="02020603050405020304" pitchFamily="18" charset="0"/>
              </a:rPr>
              <a:t>a</a:t>
            </a:r>
            <a:r>
              <a:rPr lang="en-US" altLang="en-US" sz="2400" b="1">
                <a:latin typeface="Times New Roman" panose="02020603050405020304" pitchFamily="18" charset="0"/>
              </a:rPr>
              <a:t> = </a:t>
            </a:r>
            <a:r>
              <a:rPr lang="en-US" altLang="en-US" sz="2400" b="1" i="1">
                <a:latin typeface="Times New Roman" panose="02020603050405020304" pitchFamily="18" charset="0"/>
              </a:rPr>
              <a:t>E</a:t>
            </a:r>
            <a:r>
              <a:rPr lang="en-US" altLang="en-US" sz="2400" b="1" baseline="-25000">
                <a:latin typeface="Times New Roman" panose="02020603050405020304" pitchFamily="18" charset="0"/>
              </a:rPr>
              <a:t>c</a:t>
            </a:r>
            <a:r>
              <a:rPr lang="en-US" altLang="en-US" sz="2400">
                <a:latin typeface="Times New Roman" panose="02020603050405020304" pitchFamily="18" charset="0"/>
              </a:rPr>
              <a:t> </a:t>
            </a:r>
          </a:p>
          <a:p>
            <a:pPr eaLnBrk="1" hangingPunct="1">
              <a:lnSpc>
                <a:spcPct val="110000"/>
              </a:lnSpc>
              <a:spcBef>
                <a:spcPct val="0"/>
              </a:spcBef>
              <a:buFontTx/>
              <a:buAutoNum type="alphaUcPeriod"/>
            </a:pPr>
            <a:r>
              <a:rPr lang="en-US" altLang="en-US" sz="2400">
                <a:latin typeface="Times New Roman" panose="02020603050405020304" pitchFamily="18" charset="0"/>
              </a:rPr>
              <a:t> </a:t>
            </a:r>
            <a:r>
              <a:rPr lang="en-US" altLang="en-US" sz="2400" i="1">
                <a:latin typeface="Times New Roman" panose="02020603050405020304" pitchFamily="18" charset="0"/>
              </a:rPr>
              <a:t> E</a:t>
            </a:r>
            <a:r>
              <a:rPr lang="en-US" altLang="en-US" sz="2400" baseline="-25000">
                <a:latin typeface="Times New Roman" panose="02020603050405020304" pitchFamily="18" charset="0"/>
              </a:rPr>
              <a:t>c</a:t>
            </a:r>
            <a:r>
              <a:rPr lang="en-US" altLang="en-US" sz="2400">
                <a:latin typeface="Times New Roman" panose="02020603050405020304" pitchFamily="18" charset="0"/>
              </a:rPr>
              <a:t> = </a:t>
            </a:r>
            <a:r>
              <a:rPr lang="en-US" altLang="en-US" sz="2400" i="1">
                <a:latin typeface="Times New Roman" panose="02020603050405020304" pitchFamily="18" charset="0"/>
              </a:rPr>
              <a:t>E</a:t>
            </a:r>
            <a:r>
              <a:rPr lang="en-US" altLang="en-US" sz="2400" baseline="-25000">
                <a:latin typeface="Times New Roman" panose="02020603050405020304" pitchFamily="18" charset="0"/>
              </a:rPr>
              <a:t>d</a:t>
            </a:r>
            <a:r>
              <a:rPr lang="en-US" altLang="en-US" sz="2400">
                <a:latin typeface="Times New Roman" panose="02020603050405020304" pitchFamily="18" charset="0"/>
              </a:rPr>
              <a:t> &gt; </a:t>
            </a:r>
            <a:r>
              <a:rPr lang="en-US" altLang="en-US" sz="2400" i="1">
                <a:latin typeface="Times New Roman" panose="02020603050405020304" pitchFamily="18" charset="0"/>
              </a:rPr>
              <a:t>E</a:t>
            </a:r>
            <a:r>
              <a:rPr lang="en-US" altLang="en-US" sz="2400" baseline="-25000">
                <a:latin typeface="Times New Roman" panose="02020603050405020304" pitchFamily="18" charset="0"/>
              </a:rPr>
              <a:t>e</a:t>
            </a:r>
            <a:r>
              <a:rPr lang="en-US" altLang="en-US" sz="2400">
                <a:latin typeface="Times New Roman" panose="02020603050405020304" pitchFamily="18" charset="0"/>
              </a:rPr>
              <a:t> &gt; </a:t>
            </a:r>
            <a:r>
              <a:rPr lang="en-US" altLang="en-US" sz="2400" i="1">
                <a:latin typeface="Times New Roman" panose="02020603050405020304" pitchFamily="18" charset="0"/>
              </a:rPr>
              <a:t>E</a:t>
            </a:r>
            <a:r>
              <a:rPr lang="en-US" altLang="en-US" sz="2400" baseline="-25000">
                <a:latin typeface="Times New Roman" panose="02020603050405020304" pitchFamily="18" charset="0"/>
              </a:rPr>
              <a:t>a</a:t>
            </a:r>
            <a:r>
              <a:rPr lang="en-US" altLang="en-US" sz="2400">
                <a:latin typeface="Times New Roman" panose="02020603050405020304" pitchFamily="18" charset="0"/>
              </a:rPr>
              <a:t> = </a:t>
            </a:r>
            <a:r>
              <a:rPr lang="en-US" altLang="en-US" sz="2400" i="1">
                <a:latin typeface="Times New Roman" panose="02020603050405020304" pitchFamily="18" charset="0"/>
              </a:rPr>
              <a:t>E</a:t>
            </a:r>
            <a:r>
              <a:rPr lang="en-US" altLang="en-US" sz="2400" baseline="-25000">
                <a:latin typeface="Times New Roman" panose="02020603050405020304" pitchFamily="18" charset="0"/>
              </a:rPr>
              <a:t>b</a:t>
            </a:r>
            <a:r>
              <a:rPr lang="en-US" altLang="en-US" sz="2400">
                <a:latin typeface="Times New Roman" panose="02020603050405020304" pitchFamily="18" charset="0"/>
              </a:rPr>
              <a:t> </a:t>
            </a:r>
          </a:p>
          <a:p>
            <a:pPr eaLnBrk="1" hangingPunct="1">
              <a:lnSpc>
                <a:spcPct val="110000"/>
              </a:lnSpc>
              <a:spcBef>
                <a:spcPct val="0"/>
              </a:spcBef>
              <a:buFontTx/>
              <a:buAutoNum type="alphaUcPeriod"/>
            </a:pPr>
            <a:r>
              <a:rPr lang="en-US" altLang="en-US" sz="2400">
                <a:latin typeface="Times New Roman" panose="02020603050405020304" pitchFamily="18" charset="0"/>
              </a:rPr>
              <a:t> </a:t>
            </a:r>
            <a:r>
              <a:rPr lang="en-US" altLang="en-US" sz="2400" i="1">
                <a:latin typeface="Times New Roman" panose="02020603050405020304" pitchFamily="18" charset="0"/>
              </a:rPr>
              <a:t> E</a:t>
            </a:r>
            <a:r>
              <a:rPr lang="en-US" altLang="en-US" sz="2400" baseline="-25000">
                <a:latin typeface="Times New Roman" panose="02020603050405020304" pitchFamily="18" charset="0"/>
              </a:rPr>
              <a:t>b</a:t>
            </a:r>
            <a:r>
              <a:rPr lang="en-US" altLang="en-US" sz="2400">
                <a:latin typeface="Times New Roman" panose="02020603050405020304" pitchFamily="18" charset="0"/>
              </a:rPr>
              <a:t> = </a:t>
            </a:r>
            <a:r>
              <a:rPr lang="en-US" altLang="en-US" sz="2400" i="1">
                <a:latin typeface="Times New Roman" panose="02020603050405020304" pitchFamily="18" charset="0"/>
              </a:rPr>
              <a:t>E</a:t>
            </a:r>
            <a:r>
              <a:rPr lang="en-US" altLang="en-US" sz="2400" baseline="-25000">
                <a:latin typeface="Times New Roman" panose="02020603050405020304" pitchFamily="18" charset="0"/>
              </a:rPr>
              <a:t>d</a:t>
            </a:r>
            <a:r>
              <a:rPr lang="en-US" altLang="en-US" sz="2400">
                <a:latin typeface="Times New Roman" panose="02020603050405020304" pitchFamily="18" charset="0"/>
              </a:rPr>
              <a:t> &gt; </a:t>
            </a:r>
            <a:r>
              <a:rPr lang="en-US" altLang="en-US" sz="2400" i="1">
                <a:latin typeface="Times New Roman" panose="02020603050405020304" pitchFamily="18" charset="0"/>
              </a:rPr>
              <a:t>E</a:t>
            </a:r>
            <a:r>
              <a:rPr lang="en-US" altLang="en-US" sz="2400" baseline="-25000">
                <a:latin typeface="Times New Roman" panose="02020603050405020304" pitchFamily="18" charset="0"/>
              </a:rPr>
              <a:t>a</a:t>
            </a:r>
            <a:r>
              <a:rPr lang="en-US" altLang="en-US" sz="2400">
                <a:latin typeface="Times New Roman" panose="02020603050405020304" pitchFamily="18" charset="0"/>
              </a:rPr>
              <a:t> = </a:t>
            </a:r>
            <a:r>
              <a:rPr lang="en-US" altLang="en-US" sz="2400" i="1">
                <a:latin typeface="Times New Roman" panose="02020603050405020304" pitchFamily="18" charset="0"/>
              </a:rPr>
              <a:t>E</a:t>
            </a:r>
            <a:r>
              <a:rPr lang="en-US" altLang="en-US" sz="2400" baseline="-25000">
                <a:latin typeface="Times New Roman" panose="02020603050405020304" pitchFamily="18" charset="0"/>
              </a:rPr>
              <a:t>c</a:t>
            </a:r>
            <a:r>
              <a:rPr lang="en-US" altLang="en-US" sz="2400">
                <a:latin typeface="Times New Roman" panose="02020603050405020304" pitchFamily="18" charset="0"/>
              </a:rPr>
              <a:t> = </a:t>
            </a:r>
            <a:r>
              <a:rPr lang="en-US" altLang="en-US" sz="2400" i="1">
                <a:latin typeface="Times New Roman" panose="02020603050405020304" pitchFamily="18" charset="0"/>
              </a:rPr>
              <a:t>E</a:t>
            </a:r>
            <a:r>
              <a:rPr lang="en-US" altLang="en-US" sz="2400" baseline="-25000">
                <a:latin typeface="Times New Roman" panose="02020603050405020304" pitchFamily="18" charset="0"/>
              </a:rPr>
              <a:t>e</a:t>
            </a:r>
            <a:r>
              <a:rPr lang="en-US" altLang="en-US" sz="2400">
                <a:latin typeface="Times New Roman" panose="02020603050405020304" pitchFamily="18" charset="0"/>
              </a:rPr>
              <a:t> </a:t>
            </a:r>
          </a:p>
          <a:p>
            <a:pPr eaLnBrk="1" hangingPunct="1">
              <a:lnSpc>
                <a:spcPct val="110000"/>
              </a:lnSpc>
              <a:spcBef>
                <a:spcPct val="0"/>
              </a:spcBef>
              <a:buFontTx/>
              <a:buAutoNum type="alphaUcPeriod"/>
            </a:pPr>
            <a:r>
              <a:rPr lang="en-US" altLang="en-US" sz="2400">
                <a:latin typeface="Times New Roman" panose="02020603050405020304" pitchFamily="18" charset="0"/>
              </a:rPr>
              <a:t> </a:t>
            </a:r>
            <a:r>
              <a:rPr lang="en-US" altLang="en-US" sz="2400" i="1">
                <a:latin typeface="Times New Roman" panose="02020603050405020304" pitchFamily="18" charset="0"/>
              </a:rPr>
              <a:t> E</a:t>
            </a:r>
            <a:r>
              <a:rPr lang="en-US" altLang="en-US" sz="2400" baseline="-25000">
                <a:latin typeface="Times New Roman" panose="02020603050405020304" pitchFamily="18" charset="0"/>
              </a:rPr>
              <a:t>a</a:t>
            </a:r>
            <a:r>
              <a:rPr lang="en-US" altLang="en-US" sz="2400">
                <a:latin typeface="Times New Roman" panose="02020603050405020304" pitchFamily="18" charset="0"/>
              </a:rPr>
              <a:t> = </a:t>
            </a:r>
            <a:r>
              <a:rPr lang="en-US" altLang="en-US" sz="2400" i="1">
                <a:latin typeface="Times New Roman" panose="02020603050405020304" pitchFamily="18" charset="0"/>
              </a:rPr>
              <a:t>E</a:t>
            </a:r>
            <a:r>
              <a:rPr lang="en-US" altLang="en-US" sz="2400" baseline="-25000">
                <a:latin typeface="Times New Roman" panose="02020603050405020304" pitchFamily="18" charset="0"/>
              </a:rPr>
              <a:t>b</a:t>
            </a:r>
            <a:r>
              <a:rPr lang="en-US" altLang="en-US" sz="2400">
                <a:latin typeface="Times New Roman" panose="02020603050405020304" pitchFamily="18" charset="0"/>
              </a:rPr>
              <a:t> &gt; </a:t>
            </a:r>
            <a:r>
              <a:rPr lang="en-US" altLang="en-US" sz="2400" i="1">
                <a:latin typeface="Times New Roman" panose="02020603050405020304" pitchFamily="18" charset="0"/>
              </a:rPr>
              <a:t>E</a:t>
            </a:r>
            <a:r>
              <a:rPr lang="en-US" altLang="en-US" sz="2400" baseline="-25000">
                <a:latin typeface="Times New Roman" panose="02020603050405020304" pitchFamily="18" charset="0"/>
              </a:rPr>
              <a:t>e</a:t>
            </a:r>
            <a:r>
              <a:rPr lang="en-US" altLang="en-US" sz="2400">
                <a:latin typeface="Times New Roman" panose="02020603050405020304" pitchFamily="18" charset="0"/>
              </a:rPr>
              <a:t> &gt; </a:t>
            </a:r>
            <a:r>
              <a:rPr lang="en-US" altLang="en-US" sz="2400" i="1">
                <a:latin typeface="Times New Roman" panose="02020603050405020304" pitchFamily="18" charset="0"/>
              </a:rPr>
              <a:t>E</a:t>
            </a:r>
            <a:r>
              <a:rPr lang="en-US" altLang="en-US" sz="2400" baseline="-25000">
                <a:latin typeface="Times New Roman" panose="02020603050405020304" pitchFamily="18" charset="0"/>
              </a:rPr>
              <a:t>c</a:t>
            </a:r>
            <a:r>
              <a:rPr lang="en-US" altLang="en-US" sz="2400">
                <a:latin typeface="Times New Roman" panose="02020603050405020304" pitchFamily="18" charset="0"/>
              </a:rPr>
              <a:t> = </a:t>
            </a:r>
            <a:r>
              <a:rPr lang="en-US" altLang="en-US" sz="2400" i="1">
                <a:latin typeface="Times New Roman" panose="02020603050405020304" pitchFamily="18" charset="0"/>
              </a:rPr>
              <a:t>E</a:t>
            </a:r>
            <a:r>
              <a:rPr lang="en-US" altLang="en-US" sz="2400" baseline="-25000">
                <a:latin typeface="Times New Roman" panose="02020603050405020304" pitchFamily="18" charset="0"/>
              </a:rPr>
              <a:t>d</a:t>
            </a:r>
            <a:r>
              <a:rPr lang="en-US" altLang="en-US" sz="2400">
                <a:latin typeface="Times New Roman" panose="02020603050405020304" pitchFamily="18" charset="0"/>
              </a:rPr>
              <a:t> </a:t>
            </a:r>
          </a:p>
        </p:txBody>
      </p:sp>
      <p:graphicFrame>
        <p:nvGraphicFramePr>
          <p:cNvPr id="78857" name="Object 9"/>
          <p:cNvGraphicFramePr>
            <a:graphicFrameLocks noChangeAspect="1"/>
          </p:cNvGraphicFramePr>
          <p:nvPr/>
        </p:nvGraphicFramePr>
        <p:xfrm>
          <a:off x="4495800" y="4572000"/>
          <a:ext cx="390525" cy="358775"/>
        </p:xfrm>
        <a:graphic>
          <a:graphicData uri="http://schemas.openxmlformats.org/presentationml/2006/ole">
            <mc:AlternateContent xmlns:mc="http://schemas.openxmlformats.org/markup-compatibility/2006">
              <mc:Choice xmlns:v="urn:schemas-microsoft-com:vml" Requires="v">
                <p:oleObj spid="_x0000_s78858" name="Photo Editor Photo" r:id="rId9" imgW="476316" imgH="438095" progId="MSPhotoEd.3">
                  <p:embed/>
                </p:oleObj>
              </mc:Choice>
              <mc:Fallback>
                <p:oleObj name="Photo Editor Photo" r:id="rId9" imgW="476316" imgH="438095" progId="MSPhotoEd.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4572000"/>
                        <a:ext cx="390525" cy="358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67017A68-8DA7-433C-977C-EA87B032A090}" type="slidenum">
              <a:rPr lang="en-US" altLang="en-US" sz="1400"/>
              <a:pPr algn="r" eaLnBrk="1" hangingPunct="1">
                <a:spcBef>
                  <a:spcPct val="0"/>
                </a:spcBef>
                <a:buFontTx/>
                <a:buNone/>
              </a:pPr>
              <a:t>7</a:t>
            </a:fld>
            <a:endParaRPr lang="en-US" altLang="en-US" sz="1400"/>
          </a:p>
        </p:txBody>
      </p:sp>
      <p:sp>
        <p:nvSpPr>
          <p:cNvPr id="9219" name="Rectangle 4"/>
          <p:cNvSpPr>
            <a:spLocks noGrp="1" noChangeArrowheads="1"/>
          </p:cNvSpPr>
          <p:nvPr>
            <p:ph type="title" idx="4294967295"/>
          </p:nvPr>
        </p:nvSpPr>
        <p:spPr/>
        <p:txBody>
          <a:bodyPr/>
          <a:lstStyle/>
          <a:p>
            <a:pPr eaLnBrk="1" hangingPunct="1"/>
            <a:r>
              <a:rPr lang="en-US" altLang="en-US" sz="4000"/>
              <a:t>Establishing the</a:t>
            </a:r>
            <a:br>
              <a:rPr lang="en-US" altLang="en-US" sz="4000"/>
            </a:br>
            <a:r>
              <a:rPr lang="en-US" altLang="en-US" sz="4000"/>
              <a:t>Electric Field in a Wire (2)</a:t>
            </a:r>
          </a:p>
        </p:txBody>
      </p:sp>
      <p:pic>
        <p:nvPicPr>
          <p:cNvPr id="9220" name="Picture 5" descr="28_13"/>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228600" y="1524000"/>
            <a:ext cx="76581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127" name="Text Box 7"/>
          <p:cNvSpPr txBox="1">
            <a:spLocks noChangeArrowheads="1"/>
          </p:cNvSpPr>
          <p:nvPr/>
        </p:nvSpPr>
        <p:spPr bwMode="auto">
          <a:xfrm>
            <a:off x="609600" y="4343400"/>
            <a:ext cx="7620000" cy="679450"/>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latin typeface="Comic Sans MS" panose="030F0702030302020204" pitchFamily="66" charset="0"/>
              </a:rPr>
              <a:t>The non-uniform charge distribution creates an E field </a:t>
            </a:r>
            <a:r>
              <a:rPr lang="en-US" altLang="en-US" sz="1800" b="1" i="1">
                <a:latin typeface="Comic Sans MS" panose="030F0702030302020204" pitchFamily="66" charset="0"/>
              </a:rPr>
              <a:t>inside</a:t>
            </a:r>
            <a:r>
              <a:rPr lang="en-US" altLang="en-US" sz="1800" b="1">
                <a:latin typeface="Comic Sans MS" panose="030F0702030302020204" pitchFamily="66" charset="0"/>
              </a:rPr>
              <a:t> the wire.  This pushes the electron current through the wire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7127"/>
                                        </p:tgtEl>
                                        <p:attrNameLst>
                                          <p:attrName>style.visibility</p:attrName>
                                        </p:attrNameLst>
                                      </p:cBhvr>
                                      <p:to>
                                        <p:strVal val="visible"/>
                                      </p:to>
                                    </p:set>
                                    <p:animEffect transition="in" filter="wipe(left)">
                                      <p:cBhvr>
                                        <p:cTn id="7" dur="500"/>
                                        <p:tgtEl>
                                          <p:spTgt spid="517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2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1022350" y="927100"/>
            <a:ext cx="367347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a:solidFill>
                  <a:srgbClr val="316598"/>
                </a:solidFill>
                <a:latin typeface="Times New Roman" panose="02020603050405020304" pitchFamily="18" charset="0"/>
              </a:rPr>
              <a:t>What are the magnitude and the direction of the current in the fifth wire? </a:t>
            </a:r>
          </a:p>
        </p:txBody>
      </p:sp>
      <p:pic>
        <p:nvPicPr>
          <p:cNvPr id="80899" name="Picture 3" descr="28_stt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762000"/>
            <a:ext cx="33528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Text Box 4"/>
          <p:cNvSpPr txBox="1">
            <a:spLocks noChangeArrowheads="1"/>
          </p:cNvSpPr>
          <p:nvPr/>
        </p:nvSpPr>
        <p:spPr bwMode="auto">
          <a:xfrm>
            <a:off x="1219200" y="3886200"/>
            <a:ext cx="41497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lphaUcPeriod"/>
            </a:pPr>
            <a:r>
              <a:rPr lang="en-US" altLang="en-US" sz="2400">
                <a:latin typeface="Times New Roman" panose="02020603050405020304" pitchFamily="18" charset="0"/>
              </a:rPr>
              <a:t>15 A into the junction </a:t>
            </a:r>
          </a:p>
          <a:p>
            <a:pPr eaLnBrk="1" hangingPunct="1">
              <a:spcBef>
                <a:spcPct val="0"/>
              </a:spcBef>
              <a:buFontTx/>
              <a:buAutoNum type="alphaUcPeriod"/>
            </a:pPr>
            <a:r>
              <a:rPr lang="en-US" altLang="en-US" sz="2400">
                <a:latin typeface="Times New Roman" panose="02020603050405020304" pitchFamily="18" charset="0"/>
              </a:rPr>
              <a:t>15 A out of the junction </a:t>
            </a:r>
          </a:p>
          <a:p>
            <a:pPr eaLnBrk="1" hangingPunct="1">
              <a:spcBef>
                <a:spcPct val="0"/>
              </a:spcBef>
              <a:buFontTx/>
              <a:buAutoNum type="alphaUcPeriod"/>
            </a:pPr>
            <a:r>
              <a:rPr lang="en-US" altLang="en-US" sz="2400">
                <a:latin typeface="Times New Roman" panose="02020603050405020304" pitchFamily="18" charset="0"/>
              </a:rPr>
              <a:t>1 A into the junction </a:t>
            </a:r>
          </a:p>
          <a:p>
            <a:pPr eaLnBrk="1" hangingPunct="1">
              <a:spcBef>
                <a:spcPct val="0"/>
              </a:spcBef>
              <a:buFontTx/>
              <a:buAutoNum type="alphaUcPeriod"/>
            </a:pPr>
            <a:r>
              <a:rPr lang="en-US" altLang="en-US" sz="2400">
                <a:latin typeface="Times New Roman" panose="02020603050405020304" pitchFamily="18" charset="0"/>
              </a:rPr>
              <a:t>1 A out of the junction </a:t>
            </a:r>
          </a:p>
          <a:p>
            <a:pPr eaLnBrk="1" hangingPunct="1">
              <a:spcBef>
                <a:spcPct val="0"/>
              </a:spcBef>
              <a:buFontTx/>
              <a:buAutoNum type="alphaUcPeriod"/>
            </a:pPr>
            <a:r>
              <a:rPr lang="en-US" altLang="en-US" sz="2400">
                <a:latin typeface="Times New Roman" panose="02020603050405020304" pitchFamily="18" charset="0"/>
              </a:rPr>
              <a:t>Not enough data to determine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28_stt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762000"/>
            <a:ext cx="33528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Text Box 3"/>
          <p:cNvSpPr txBox="1">
            <a:spLocks noChangeArrowheads="1"/>
          </p:cNvSpPr>
          <p:nvPr/>
        </p:nvSpPr>
        <p:spPr bwMode="auto">
          <a:xfrm>
            <a:off x="1219200" y="3886200"/>
            <a:ext cx="41497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lphaUcPeriod"/>
            </a:pPr>
            <a:r>
              <a:rPr lang="en-US" altLang="en-US" sz="2400">
                <a:latin typeface="Times New Roman" panose="02020603050405020304" pitchFamily="18" charset="0"/>
              </a:rPr>
              <a:t>15 A into the junction </a:t>
            </a:r>
          </a:p>
          <a:p>
            <a:pPr eaLnBrk="1" hangingPunct="1">
              <a:spcBef>
                <a:spcPct val="0"/>
              </a:spcBef>
              <a:buFontTx/>
              <a:buAutoNum type="alphaUcPeriod"/>
            </a:pPr>
            <a:r>
              <a:rPr lang="en-US" altLang="en-US" sz="2400">
                <a:latin typeface="Times New Roman" panose="02020603050405020304" pitchFamily="18" charset="0"/>
              </a:rPr>
              <a:t>15 A out of the junction </a:t>
            </a:r>
          </a:p>
          <a:p>
            <a:pPr eaLnBrk="1" hangingPunct="1">
              <a:spcBef>
                <a:spcPct val="0"/>
              </a:spcBef>
              <a:buFontTx/>
              <a:buAutoNum type="alphaUcPeriod"/>
            </a:pPr>
            <a:r>
              <a:rPr lang="en-US" altLang="en-US" sz="2400" b="1">
                <a:latin typeface="Times New Roman" panose="02020603050405020304" pitchFamily="18" charset="0"/>
              </a:rPr>
              <a:t>1 A into the junction</a:t>
            </a:r>
            <a:r>
              <a:rPr lang="en-US" altLang="en-US" sz="2400">
                <a:latin typeface="Times New Roman" panose="02020603050405020304" pitchFamily="18" charset="0"/>
              </a:rPr>
              <a:t> </a:t>
            </a:r>
          </a:p>
          <a:p>
            <a:pPr eaLnBrk="1" hangingPunct="1">
              <a:spcBef>
                <a:spcPct val="0"/>
              </a:spcBef>
              <a:buFontTx/>
              <a:buAutoNum type="alphaUcPeriod"/>
            </a:pPr>
            <a:r>
              <a:rPr lang="en-US" altLang="en-US" sz="2400">
                <a:latin typeface="Times New Roman" panose="02020603050405020304" pitchFamily="18" charset="0"/>
              </a:rPr>
              <a:t>1 A out of the junction </a:t>
            </a:r>
          </a:p>
          <a:p>
            <a:pPr eaLnBrk="1" hangingPunct="1">
              <a:spcBef>
                <a:spcPct val="0"/>
              </a:spcBef>
              <a:buFontTx/>
              <a:buAutoNum type="alphaUcPeriod"/>
            </a:pPr>
            <a:r>
              <a:rPr lang="en-US" altLang="en-US" sz="2400">
                <a:latin typeface="Times New Roman" panose="02020603050405020304" pitchFamily="18" charset="0"/>
              </a:rPr>
              <a:t>Not enough data to determine</a:t>
            </a:r>
          </a:p>
        </p:txBody>
      </p:sp>
      <p:graphicFrame>
        <p:nvGraphicFramePr>
          <p:cNvPr id="82948" name="Object 4"/>
          <p:cNvGraphicFramePr>
            <a:graphicFrameLocks noChangeAspect="1"/>
          </p:cNvGraphicFramePr>
          <p:nvPr/>
        </p:nvGraphicFramePr>
        <p:xfrm>
          <a:off x="914400" y="4648200"/>
          <a:ext cx="390525" cy="358775"/>
        </p:xfrm>
        <a:graphic>
          <a:graphicData uri="http://schemas.openxmlformats.org/presentationml/2006/ole">
            <mc:AlternateContent xmlns:mc="http://schemas.openxmlformats.org/markup-compatibility/2006">
              <mc:Choice xmlns:v="urn:schemas-microsoft-com:vml" Requires="v">
                <p:oleObj spid="_x0000_s82950" name="Photo Editor Photo" r:id="rId5" imgW="476316" imgH="438095" progId="MSPhotoEd.3">
                  <p:embed/>
                </p:oleObj>
              </mc:Choice>
              <mc:Fallback>
                <p:oleObj name="Photo Editor Photo" r:id="rId5" imgW="476316" imgH="438095" progId="MSPhotoEd.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4648200"/>
                        <a:ext cx="390525" cy="358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949" name="Text Box 5"/>
          <p:cNvSpPr txBox="1">
            <a:spLocks noChangeArrowheads="1"/>
          </p:cNvSpPr>
          <p:nvPr/>
        </p:nvSpPr>
        <p:spPr bwMode="auto">
          <a:xfrm>
            <a:off x="1022350" y="927100"/>
            <a:ext cx="367347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a:solidFill>
                  <a:srgbClr val="316598"/>
                </a:solidFill>
                <a:latin typeface="Times New Roman" panose="02020603050405020304" pitchFamily="18" charset="0"/>
              </a:rPr>
              <a:t>What are the magnitude and the direction of the current in the fifth wire?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914400" y="685800"/>
            <a:ext cx="656907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a:solidFill>
                  <a:srgbClr val="316598"/>
                </a:solidFill>
                <a:latin typeface="Times New Roman" panose="02020603050405020304" pitchFamily="18" charset="0"/>
              </a:rPr>
              <a:t>Rank in order, from largest to smallest, the current densities </a:t>
            </a:r>
            <a:r>
              <a:rPr lang="en-US" altLang="en-US" sz="3000" b="1" i="1">
                <a:solidFill>
                  <a:srgbClr val="316598"/>
                </a:solidFill>
                <a:latin typeface="Times New Roman" panose="02020603050405020304" pitchFamily="18" charset="0"/>
              </a:rPr>
              <a:t>J</a:t>
            </a:r>
            <a:r>
              <a:rPr lang="en-US" altLang="en-US" sz="3000" b="1" baseline="-25000">
                <a:solidFill>
                  <a:srgbClr val="316598"/>
                </a:solidFill>
                <a:latin typeface="Times New Roman" panose="02020603050405020304" pitchFamily="18" charset="0"/>
              </a:rPr>
              <a:t>a</a:t>
            </a:r>
            <a:r>
              <a:rPr lang="en-US" altLang="en-US" sz="3000" b="1">
                <a:solidFill>
                  <a:srgbClr val="316598"/>
                </a:solidFill>
                <a:latin typeface="Times New Roman" panose="02020603050405020304" pitchFamily="18" charset="0"/>
              </a:rPr>
              <a:t> to </a:t>
            </a:r>
            <a:r>
              <a:rPr lang="en-US" altLang="en-US" sz="3000" b="1" i="1">
                <a:solidFill>
                  <a:srgbClr val="316598"/>
                </a:solidFill>
                <a:latin typeface="Times New Roman" panose="02020603050405020304" pitchFamily="18" charset="0"/>
              </a:rPr>
              <a:t>J</a:t>
            </a:r>
            <a:r>
              <a:rPr lang="en-US" altLang="en-US" sz="3000" b="1" baseline="-25000">
                <a:solidFill>
                  <a:srgbClr val="316598"/>
                </a:solidFill>
                <a:latin typeface="Times New Roman" panose="02020603050405020304" pitchFamily="18" charset="0"/>
              </a:rPr>
              <a:t>d</a:t>
            </a:r>
            <a:r>
              <a:rPr lang="en-US" altLang="en-US" sz="3000" b="1">
                <a:solidFill>
                  <a:srgbClr val="316598"/>
                </a:solidFill>
                <a:latin typeface="Times New Roman" panose="02020603050405020304" pitchFamily="18" charset="0"/>
              </a:rPr>
              <a:t> in these four wires.</a:t>
            </a:r>
          </a:p>
        </p:txBody>
      </p:sp>
      <p:grpSp>
        <p:nvGrpSpPr>
          <p:cNvPr id="84995" name="Group 3"/>
          <p:cNvGrpSpPr>
            <a:grpSpLocks/>
          </p:cNvGrpSpPr>
          <p:nvPr/>
        </p:nvGrpSpPr>
        <p:grpSpPr bwMode="auto">
          <a:xfrm>
            <a:off x="990600" y="2057400"/>
            <a:ext cx="7340600" cy="3886200"/>
            <a:chOff x="144" y="1104"/>
            <a:chExt cx="5440" cy="2976"/>
          </a:xfrm>
        </p:grpSpPr>
        <p:pic>
          <p:nvPicPr>
            <p:cNvPr id="84997" name="Picture 4" descr="28_stt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1104"/>
              <a:ext cx="5440" cy="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8" name="Rectangle 5"/>
            <p:cNvSpPr>
              <a:spLocks noChangeArrowheads="1"/>
            </p:cNvSpPr>
            <p:nvPr/>
          </p:nvSpPr>
          <p:spPr bwMode="auto">
            <a:xfrm>
              <a:off x="1104" y="3792"/>
              <a:ext cx="3408"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sp>
        <p:nvSpPr>
          <p:cNvPr id="84996" name="Text Box 6"/>
          <p:cNvSpPr txBox="1">
            <a:spLocks noChangeArrowheads="1"/>
          </p:cNvSpPr>
          <p:nvPr/>
        </p:nvSpPr>
        <p:spPr bwMode="auto">
          <a:xfrm>
            <a:off x="2133600" y="4114800"/>
            <a:ext cx="265271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lphaUcPeriod"/>
            </a:pPr>
            <a:r>
              <a:rPr lang="en-US" altLang="en-US" sz="2400">
                <a:latin typeface="Times New Roman" panose="02020603050405020304" pitchFamily="18" charset="0"/>
              </a:rPr>
              <a:t>  </a:t>
            </a:r>
            <a:r>
              <a:rPr lang="en-US" altLang="en-US" sz="2400" i="1">
                <a:latin typeface="Times New Roman" panose="02020603050405020304" pitchFamily="18" charset="0"/>
              </a:rPr>
              <a:t>J</a:t>
            </a:r>
            <a:r>
              <a:rPr lang="en-US" altLang="en-US" sz="2400" baseline="-25000">
                <a:latin typeface="Times New Roman" panose="02020603050405020304" pitchFamily="18" charset="0"/>
              </a:rPr>
              <a:t>c</a:t>
            </a:r>
            <a:r>
              <a:rPr lang="en-US" altLang="en-US" sz="2400">
                <a:latin typeface="Times New Roman" panose="02020603050405020304" pitchFamily="18" charset="0"/>
              </a:rPr>
              <a:t> &gt; </a:t>
            </a:r>
            <a:r>
              <a:rPr lang="en-US" altLang="en-US" sz="2400" i="1">
                <a:latin typeface="Times New Roman" panose="02020603050405020304" pitchFamily="18" charset="0"/>
              </a:rPr>
              <a:t>J</a:t>
            </a:r>
            <a:r>
              <a:rPr lang="en-US" altLang="en-US" sz="2400" baseline="-25000">
                <a:latin typeface="Times New Roman" panose="02020603050405020304" pitchFamily="18" charset="0"/>
              </a:rPr>
              <a:t>b</a:t>
            </a:r>
            <a:r>
              <a:rPr lang="en-US" altLang="en-US" sz="2400">
                <a:latin typeface="Times New Roman" panose="02020603050405020304" pitchFamily="18" charset="0"/>
              </a:rPr>
              <a:t> &gt; </a:t>
            </a:r>
            <a:r>
              <a:rPr lang="en-US" altLang="en-US" sz="2400" i="1">
                <a:latin typeface="Times New Roman" panose="02020603050405020304" pitchFamily="18" charset="0"/>
              </a:rPr>
              <a:t>J</a:t>
            </a:r>
            <a:r>
              <a:rPr lang="en-US" altLang="en-US" sz="2400" baseline="-25000">
                <a:latin typeface="Times New Roman" panose="02020603050405020304" pitchFamily="18" charset="0"/>
              </a:rPr>
              <a:t>a</a:t>
            </a:r>
            <a:r>
              <a:rPr lang="en-US" altLang="en-US" sz="2400">
                <a:latin typeface="Times New Roman" panose="02020603050405020304" pitchFamily="18" charset="0"/>
              </a:rPr>
              <a:t> &gt; </a:t>
            </a:r>
            <a:r>
              <a:rPr lang="en-US" altLang="en-US" sz="2400" i="1">
                <a:latin typeface="Times New Roman" panose="02020603050405020304" pitchFamily="18" charset="0"/>
              </a:rPr>
              <a:t>J</a:t>
            </a:r>
            <a:r>
              <a:rPr lang="en-US" altLang="en-US" sz="2400" baseline="-25000">
                <a:latin typeface="Times New Roman" panose="02020603050405020304" pitchFamily="18" charset="0"/>
              </a:rPr>
              <a:t>d</a:t>
            </a:r>
            <a:r>
              <a:rPr lang="en-US" altLang="en-US" sz="2400">
                <a:latin typeface="Times New Roman" panose="02020603050405020304" pitchFamily="18" charset="0"/>
              </a:rPr>
              <a:t> </a:t>
            </a:r>
          </a:p>
          <a:p>
            <a:pPr eaLnBrk="1" hangingPunct="1">
              <a:spcBef>
                <a:spcPct val="0"/>
              </a:spcBef>
              <a:buFontTx/>
              <a:buAutoNum type="alphaUcPeriod"/>
            </a:pPr>
            <a:r>
              <a:rPr lang="en-US" altLang="en-US" sz="2400">
                <a:latin typeface="Times New Roman" panose="02020603050405020304" pitchFamily="18" charset="0"/>
              </a:rPr>
              <a:t>  </a:t>
            </a:r>
            <a:r>
              <a:rPr lang="en-US" altLang="en-US" sz="2400" i="1">
                <a:latin typeface="Times New Roman" panose="02020603050405020304" pitchFamily="18" charset="0"/>
              </a:rPr>
              <a:t>J</a:t>
            </a:r>
            <a:r>
              <a:rPr lang="en-US" altLang="en-US" sz="2400" baseline="-25000">
                <a:latin typeface="Times New Roman" panose="02020603050405020304" pitchFamily="18" charset="0"/>
              </a:rPr>
              <a:t>b</a:t>
            </a:r>
            <a:r>
              <a:rPr lang="en-US" altLang="en-US" sz="2400">
                <a:latin typeface="Times New Roman" panose="02020603050405020304" pitchFamily="18" charset="0"/>
              </a:rPr>
              <a:t> &gt; </a:t>
            </a:r>
            <a:r>
              <a:rPr lang="en-US" altLang="en-US" sz="2400" i="1">
                <a:latin typeface="Times New Roman" panose="02020603050405020304" pitchFamily="18" charset="0"/>
              </a:rPr>
              <a:t>J</a:t>
            </a:r>
            <a:r>
              <a:rPr lang="en-US" altLang="en-US" sz="2400" baseline="-25000">
                <a:latin typeface="Times New Roman" panose="02020603050405020304" pitchFamily="18" charset="0"/>
              </a:rPr>
              <a:t>a</a:t>
            </a:r>
            <a:r>
              <a:rPr lang="en-US" altLang="en-US" sz="2400">
                <a:latin typeface="Times New Roman" panose="02020603050405020304" pitchFamily="18" charset="0"/>
              </a:rPr>
              <a:t> = </a:t>
            </a:r>
            <a:r>
              <a:rPr lang="en-US" altLang="en-US" sz="2400" i="1">
                <a:latin typeface="Times New Roman" panose="02020603050405020304" pitchFamily="18" charset="0"/>
              </a:rPr>
              <a:t>J</a:t>
            </a:r>
            <a:r>
              <a:rPr lang="en-US" altLang="en-US" sz="2400" baseline="-25000">
                <a:latin typeface="Times New Roman" panose="02020603050405020304" pitchFamily="18" charset="0"/>
              </a:rPr>
              <a:t>d</a:t>
            </a:r>
            <a:r>
              <a:rPr lang="en-US" altLang="en-US" sz="2400">
                <a:latin typeface="Times New Roman" panose="02020603050405020304" pitchFamily="18" charset="0"/>
              </a:rPr>
              <a:t> &gt; </a:t>
            </a:r>
            <a:r>
              <a:rPr lang="en-US" altLang="en-US" sz="2400" i="1">
                <a:latin typeface="Times New Roman" panose="02020603050405020304" pitchFamily="18" charset="0"/>
              </a:rPr>
              <a:t>J</a:t>
            </a:r>
            <a:r>
              <a:rPr lang="en-US" altLang="en-US" sz="2400" baseline="-25000">
                <a:latin typeface="Times New Roman" panose="02020603050405020304" pitchFamily="18" charset="0"/>
              </a:rPr>
              <a:t>c</a:t>
            </a:r>
            <a:r>
              <a:rPr lang="en-US" altLang="en-US" sz="2400">
                <a:latin typeface="Times New Roman" panose="02020603050405020304" pitchFamily="18" charset="0"/>
              </a:rPr>
              <a:t> </a:t>
            </a:r>
          </a:p>
          <a:p>
            <a:pPr eaLnBrk="1" hangingPunct="1">
              <a:spcBef>
                <a:spcPct val="0"/>
              </a:spcBef>
              <a:buFontTx/>
              <a:buAutoNum type="alphaUcPeriod"/>
            </a:pPr>
            <a:r>
              <a:rPr lang="en-US" altLang="en-US" sz="2400">
                <a:latin typeface="Times New Roman" panose="02020603050405020304" pitchFamily="18" charset="0"/>
              </a:rPr>
              <a:t>  </a:t>
            </a:r>
            <a:r>
              <a:rPr lang="en-US" altLang="en-US" sz="2400" i="1">
                <a:latin typeface="Times New Roman" panose="02020603050405020304" pitchFamily="18" charset="0"/>
              </a:rPr>
              <a:t>J</a:t>
            </a:r>
            <a:r>
              <a:rPr lang="en-US" altLang="en-US" sz="2400" baseline="-25000">
                <a:latin typeface="Times New Roman" panose="02020603050405020304" pitchFamily="18" charset="0"/>
              </a:rPr>
              <a:t>b</a:t>
            </a:r>
            <a:r>
              <a:rPr lang="en-US" altLang="en-US" sz="2400">
                <a:latin typeface="Times New Roman" panose="02020603050405020304" pitchFamily="18" charset="0"/>
              </a:rPr>
              <a:t> &gt; </a:t>
            </a:r>
            <a:r>
              <a:rPr lang="en-US" altLang="en-US" sz="2400" i="1">
                <a:latin typeface="Times New Roman" panose="02020603050405020304" pitchFamily="18" charset="0"/>
              </a:rPr>
              <a:t>J</a:t>
            </a:r>
            <a:r>
              <a:rPr lang="en-US" altLang="en-US" sz="2400" baseline="-25000">
                <a:latin typeface="Times New Roman" panose="02020603050405020304" pitchFamily="18" charset="0"/>
              </a:rPr>
              <a:t>a</a:t>
            </a:r>
            <a:r>
              <a:rPr lang="en-US" altLang="en-US" sz="2400">
                <a:latin typeface="Times New Roman" panose="02020603050405020304" pitchFamily="18" charset="0"/>
              </a:rPr>
              <a:t> &gt; </a:t>
            </a:r>
            <a:r>
              <a:rPr lang="en-US" altLang="en-US" sz="2400" i="1">
                <a:latin typeface="Times New Roman" panose="02020603050405020304" pitchFamily="18" charset="0"/>
              </a:rPr>
              <a:t>J</a:t>
            </a:r>
            <a:r>
              <a:rPr lang="en-US" altLang="en-US" sz="2400" baseline="-25000">
                <a:latin typeface="Times New Roman" panose="02020603050405020304" pitchFamily="18" charset="0"/>
              </a:rPr>
              <a:t>c</a:t>
            </a:r>
            <a:r>
              <a:rPr lang="en-US" altLang="en-US" sz="2400">
                <a:latin typeface="Times New Roman" panose="02020603050405020304" pitchFamily="18" charset="0"/>
              </a:rPr>
              <a:t> &gt; </a:t>
            </a:r>
            <a:r>
              <a:rPr lang="en-US" altLang="en-US" sz="2400" i="1">
                <a:latin typeface="Times New Roman" panose="02020603050405020304" pitchFamily="18" charset="0"/>
              </a:rPr>
              <a:t>J</a:t>
            </a:r>
            <a:r>
              <a:rPr lang="en-US" altLang="en-US" sz="2400" baseline="-25000">
                <a:latin typeface="Times New Roman" panose="02020603050405020304" pitchFamily="18" charset="0"/>
              </a:rPr>
              <a:t>d</a:t>
            </a:r>
            <a:r>
              <a:rPr lang="en-US" altLang="en-US" sz="2400">
                <a:latin typeface="Times New Roman" panose="02020603050405020304" pitchFamily="18" charset="0"/>
              </a:rPr>
              <a:t> </a:t>
            </a:r>
          </a:p>
          <a:p>
            <a:pPr eaLnBrk="1" hangingPunct="1">
              <a:spcBef>
                <a:spcPct val="0"/>
              </a:spcBef>
              <a:buFontTx/>
              <a:buAutoNum type="alphaUcPeriod"/>
            </a:pPr>
            <a:r>
              <a:rPr lang="en-US" altLang="en-US" sz="2400">
                <a:latin typeface="Times New Roman" panose="02020603050405020304" pitchFamily="18" charset="0"/>
              </a:rPr>
              <a:t>  </a:t>
            </a:r>
            <a:r>
              <a:rPr lang="en-US" altLang="en-US" sz="2400" i="1">
                <a:latin typeface="Times New Roman" panose="02020603050405020304" pitchFamily="18" charset="0"/>
              </a:rPr>
              <a:t>J</a:t>
            </a:r>
            <a:r>
              <a:rPr lang="en-US" altLang="en-US" sz="2400" baseline="-25000">
                <a:latin typeface="Times New Roman" panose="02020603050405020304" pitchFamily="18" charset="0"/>
              </a:rPr>
              <a:t>c</a:t>
            </a:r>
            <a:r>
              <a:rPr lang="en-US" altLang="en-US" sz="2400">
                <a:latin typeface="Times New Roman" panose="02020603050405020304" pitchFamily="18" charset="0"/>
              </a:rPr>
              <a:t> &gt; </a:t>
            </a:r>
            <a:r>
              <a:rPr lang="en-US" altLang="en-US" sz="2400" i="1">
                <a:latin typeface="Times New Roman" panose="02020603050405020304" pitchFamily="18" charset="0"/>
              </a:rPr>
              <a:t>J</a:t>
            </a:r>
            <a:r>
              <a:rPr lang="en-US" altLang="en-US" sz="2400" baseline="-25000">
                <a:latin typeface="Times New Roman" panose="02020603050405020304" pitchFamily="18" charset="0"/>
              </a:rPr>
              <a:t>b</a:t>
            </a:r>
            <a:r>
              <a:rPr lang="en-US" altLang="en-US" sz="2400">
                <a:latin typeface="Times New Roman" panose="02020603050405020304" pitchFamily="18" charset="0"/>
              </a:rPr>
              <a:t> &gt; </a:t>
            </a:r>
            <a:r>
              <a:rPr lang="en-US" altLang="en-US" sz="2400" i="1">
                <a:latin typeface="Times New Roman" panose="02020603050405020304" pitchFamily="18" charset="0"/>
              </a:rPr>
              <a:t>J</a:t>
            </a:r>
            <a:r>
              <a:rPr lang="en-US" altLang="en-US" sz="2400" baseline="-25000">
                <a:latin typeface="Times New Roman" panose="02020603050405020304" pitchFamily="18" charset="0"/>
              </a:rPr>
              <a:t>a</a:t>
            </a:r>
            <a:r>
              <a:rPr lang="en-US" altLang="en-US" sz="2400">
                <a:latin typeface="Times New Roman" panose="02020603050405020304" pitchFamily="18" charset="0"/>
              </a:rPr>
              <a:t> = </a:t>
            </a:r>
            <a:r>
              <a:rPr lang="en-US" altLang="en-US" sz="2400" i="1">
                <a:latin typeface="Times New Roman" panose="02020603050405020304" pitchFamily="18" charset="0"/>
              </a:rPr>
              <a:t>J</a:t>
            </a:r>
            <a:r>
              <a:rPr lang="en-US" altLang="en-US" sz="2400" baseline="-25000">
                <a:latin typeface="Times New Roman" panose="02020603050405020304" pitchFamily="18" charset="0"/>
              </a:rPr>
              <a:t>d</a:t>
            </a:r>
            <a:r>
              <a:rPr lang="en-US" altLang="en-US" sz="2400">
                <a:latin typeface="Times New Roman" panose="02020603050405020304" pitchFamily="18" charset="0"/>
              </a:rPr>
              <a:t> </a:t>
            </a:r>
          </a:p>
          <a:p>
            <a:pPr eaLnBrk="1" hangingPunct="1">
              <a:spcBef>
                <a:spcPct val="0"/>
              </a:spcBef>
              <a:buFontTx/>
              <a:buAutoNum type="alphaUcPeriod"/>
            </a:pPr>
            <a:r>
              <a:rPr lang="en-US" altLang="en-US" sz="2400">
                <a:latin typeface="Times New Roman" panose="02020603050405020304" pitchFamily="18" charset="0"/>
              </a:rPr>
              <a:t>  </a:t>
            </a:r>
            <a:r>
              <a:rPr lang="en-US" altLang="en-US" sz="2400" i="1">
                <a:latin typeface="Times New Roman" panose="02020603050405020304" pitchFamily="18" charset="0"/>
              </a:rPr>
              <a:t>J</a:t>
            </a:r>
            <a:r>
              <a:rPr lang="en-US" altLang="en-US" sz="2400" baseline="-25000">
                <a:latin typeface="Times New Roman" panose="02020603050405020304" pitchFamily="18" charset="0"/>
              </a:rPr>
              <a:t>b</a:t>
            </a:r>
            <a:r>
              <a:rPr lang="en-US" altLang="en-US" sz="2400">
                <a:latin typeface="Times New Roman" panose="02020603050405020304" pitchFamily="18" charset="0"/>
              </a:rPr>
              <a:t> = </a:t>
            </a:r>
            <a:r>
              <a:rPr lang="en-US" altLang="en-US" sz="2400" i="1">
                <a:latin typeface="Times New Roman" panose="02020603050405020304" pitchFamily="18" charset="0"/>
              </a:rPr>
              <a:t>J</a:t>
            </a:r>
            <a:r>
              <a:rPr lang="en-US" altLang="en-US" sz="2400" baseline="-25000">
                <a:latin typeface="Times New Roman" panose="02020603050405020304" pitchFamily="18" charset="0"/>
              </a:rPr>
              <a:t>d</a:t>
            </a:r>
            <a:r>
              <a:rPr lang="en-US" altLang="en-US" sz="2400">
                <a:latin typeface="Times New Roman" panose="02020603050405020304" pitchFamily="18" charset="0"/>
              </a:rPr>
              <a:t> &gt; </a:t>
            </a:r>
            <a:r>
              <a:rPr lang="en-US" altLang="en-US" sz="2400" i="1">
                <a:latin typeface="Times New Roman" panose="02020603050405020304" pitchFamily="18" charset="0"/>
              </a:rPr>
              <a:t>J</a:t>
            </a:r>
            <a:r>
              <a:rPr lang="en-US" altLang="en-US" sz="2400" baseline="-25000">
                <a:latin typeface="Times New Roman" panose="02020603050405020304" pitchFamily="18" charset="0"/>
              </a:rPr>
              <a:t>a</a:t>
            </a:r>
            <a:r>
              <a:rPr lang="en-US" altLang="en-US" sz="2400">
                <a:latin typeface="Times New Roman" panose="02020603050405020304" pitchFamily="18" charset="0"/>
              </a:rPr>
              <a:t> &gt; </a:t>
            </a:r>
            <a:r>
              <a:rPr lang="en-US" altLang="en-US" sz="2400" i="1">
                <a:latin typeface="Times New Roman" panose="02020603050405020304" pitchFamily="18" charset="0"/>
              </a:rPr>
              <a:t>J</a:t>
            </a:r>
            <a:r>
              <a:rPr lang="en-US" altLang="en-US" sz="2400" baseline="-25000">
                <a:latin typeface="Times New Roman" panose="02020603050405020304" pitchFamily="18" charset="0"/>
              </a:rPr>
              <a:t>c</a:t>
            </a:r>
            <a:r>
              <a:rPr lang="en-US" altLang="en-US" sz="2400">
                <a:latin typeface="Times New Roman" panose="02020603050405020304" pitchFamily="18" charset="0"/>
              </a:rPr>
              <a:t>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042" name="Group 2"/>
          <p:cNvGrpSpPr>
            <a:grpSpLocks/>
          </p:cNvGrpSpPr>
          <p:nvPr/>
        </p:nvGrpSpPr>
        <p:grpSpPr bwMode="auto">
          <a:xfrm>
            <a:off x="990600" y="2057400"/>
            <a:ext cx="7340600" cy="3886200"/>
            <a:chOff x="144" y="1104"/>
            <a:chExt cx="5440" cy="2976"/>
          </a:xfrm>
        </p:grpSpPr>
        <p:pic>
          <p:nvPicPr>
            <p:cNvPr id="87046" name="Picture 3" descr="28_stt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1104"/>
              <a:ext cx="5440" cy="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7" name="Rectangle 4"/>
            <p:cNvSpPr>
              <a:spLocks noChangeArrowheads="1"/>
            </p:cNvSpPr>
            <p:nvPr/>
          </p:nvSpPr>
          <p:spPr bwMode="auto">
            <a:xfrm>
              <a:off x="1104" y="3792"/>
              <a:ext cx="3408"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sp>
        <p:nvSpPr>
          <p:cNvPr id="87043" name="Text Box 5"/>
          <p:cNvSpPr txBox="1">
            <a:spLocks noChangeArrowheads="1"/>
          </p:cNvSpPr>
          <p:nvPr/>
        </p:nvSpPr>
        <p:spPr bwMode="auto">
          <a:xfrm>
            <a:off x="2133600" y="4114800"/>
            <a:ext cx="276066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lphaUcPeriod"/>
            </a:pPr>
            <a:r>
              <a:rPr lang="en-US" altLang="en-US" sz="2400">
                <a:latin typeface="Times New Roman" panose="02020603050405020304" pitchFamily="18" charset="0"/>
              </a:rPr>
              <a:t>  </a:t>
            </a:r>
            <a:r>
              <a:rPr lang="en-US" altLang="en-US" sz="2400" i="1">
                <a:latin typeface="Times New Roman" panose="02020603050405020304" pitchFamily="18" charset="0"/>
              </a:rPr>
              <a:t>J</a:t>
            </a:r>
            <a:r>
              <a:rPr lang="en-US" altLang="en-US" sz="2400" baseline="-25000">
                <a:latin typeface="Times New Roman" panose="02020603050405020304" pitchFamily="18" charset="0"/>
              </a:rPr>
              <a:t>c</a:t>
            </a:r>
            <a:r>
              <a:rPr lang="en-US" altLang="en-US" sz="2400">
                <a:latin typeface="Times New Roman" panose="02020603050405020304" pitchFamily="18" charset="0"/>
              </a:rPr>
              <a:t> &gt; </a:t>
            </a:r>
            <a:r>
              <a:rPr lang="en-US" altLang="en-US" sz="2400" i="1">
                <a:latin typeface="Times New Roman" panose="02020603050405020304" pitchFamily="18" charset="0"/>
              </a:rPr>
              <a:t>J</a:t>
            </a:r>
            <a:r>
              <a:rPr lang="en-US" altLang="en-US" sz="2400" baseline="-25000">
                <a:latin typeface="Times New Roman" panose="02020603050405020304" pitchFamily="18" charset="0"/>
              </a:rPr>
              <a:t>b</a:t>
            </a:r>
            <a:r>
              <a:rPr lang="en-US" altLang="en-US" sz="2400">
                <a:latin typeface="Times New Roman" panose="02020603050405020304" pitchFamily="18" charset="0"/>
              </a:rPr>
              <a:t> &gt; </a:t>
            </a:r>
            <a:r>
              <a:rPr lang="en-US" altLang="en-US" sz="2400" i="1">
                <a:latin typeface="Times New Roman" panose="02020603050405020304" pitchFamily="18" charset="0"/>
              </a:rPr>
              <a:t>J</a:t>
            </a:r>
            <a:r>
              <a:rPr lang="en-US" altLang="en-US" sz="2400" baseline="-25000">
                <a:latin typeface="Times New Roman" panose="02020603050405020304" pitchFamily="18" charset="0"/>
              </a:rPr>
              <a:t>a</a:t>
            </a:r>
            <a:r>
              <a:rPr lang="en-US" altLang="en-US" sz="2400">
                <a:latin typeface="Times New Roman" panose="02020603050405020304" pitchFamily="18" charset="0"/>
              </a:rPr>
              <a:t> &gt; </a:t>
            </a:r>
            <a:r>
              <a:rPr lang="en-US" altLang="en-US" sz="2400" i="1">
                <a:latin typeface="Times New Roman" panose="02020603050405020304" pitchFamily="18" charset="0"/>
              </a:rPr>
              <a:t>J</a:t>
            </a:r>
            <a:r>
              <a:rPr lang="en-US" altLang="en-US" sz="2400" baseline="-25000">
                <a:latin typeface="Times New Roman" panose="02020603050405020304" pitchFamily="18" charset="0"/>
              </a:rPr>
              <a:t>d</a:t>
            </a:r>
            <a:r>
              <a:rPr lang="en-US" altLang="en-US" sz="2400">
                <a:latin typeface="Times New Roman" panose="02020603050405020304" pitchFamily="18" charset="0"/>
              </a:rPr>
              <a:t> </a:t>
            </a:r>
          </a:p>
          <a:p>
            <a:pPr eaLnBrk="1" hangingPunct="1">
              <a:spcBef>
                <a:spcPct val="0"/>
              </a:spcBef>
              <a:buFontTx/>
              <a:buAutoNum type="alphaUcPeriod"/>
            </a:pPr>
            <a:r>
              <a:rPr lang="en-US" altLang="en-US" sz="2400" b="1">
                <a:latin typeface="Times New Roman" panose="02020603050405020304" pitchFamily="18" charset="0"/>
              </a:rPr>
              <a:t>  </a:t>
            </a:r>
            <a:r>
              <a:rPr lang="en-US" altLang="en-US" sz="2400" b="1" i="1">
                <a:latin typeface="Times New Roman" panose="02020603050405020304" pitchFamily="18" charset="0"/>
              </a:rPr>
              <a:t>J</a:t>
            </a:r>
            <a:r>
              <a:rPr lang="en-US" altLang="en-US" sz="2400" b="1" baseline="-25000">
                <a:latin typeface="Times New Roman" panose="02020603050405020304" pitchFamily="18" charset="0"/>
              </a:rPr>
              <a:t>b</a:t>
            </a:r>
            <a:r>
              <a:rPr lang="en-US" altLang="en-US" sz="2400" b="1">
                <a:latin typeface="Times New Roman" panose="02020603050405020304" pitchFamily="18" charset="0"/>
              </a:rPr>
              <a:t> &gt; </a:t>
            </a:r>
            <a:r>
              <a:rPr lang="en-US" altLang="en-US" sz="2400" b="1" i="1">
                <a:latin typeface="Times New Roman" panose="02020603050405020304" pitchFamily="18" charset="0"/>
              </a:rPr>
              <a:t>J</a:t>
            </a:r>
            <a:r>
              <a:rPr lang="en-US" altLang="en-US" sz="2400" b="1" baseline="-25000">
                <a:latin typeface="Times New Roman" panose="02020603050405020304" pitchFamily="18" charset="0"/>
              </a:rPr>
              <a:t>a</a:t>
            </a:r>
            <a:r>
              <a:rPr lang="en-US" altLang="en-US" sz="2400" b="1">
                <a:latin typeface="Times New Roman" panose="02020603050405020304" pitchFamily="18" charset="0"/>
              </a:rPr>
              <a:t> = </a:t>
            </a:r>
            <a:r>
              <a:rPr lang="en-US" altLang="en-US" sz="2400" b="1" i="1">
                <a:latin typeface="Times New Roman" panose="02020603050405020304" pitchFamily="18" charset="0"/>
              </a:rPr>
              <a:t>J</a:t>
            </a:r>
            <a:r>
              <a:rPr lang="en-US" altLang="en-US" sz="2400" b="1" baseline="-25000">
                <a:latin typeface="Times New Roman" panose="02020603050405020304" pitchFamily="18" charset="0"/>
              </a:rPr>
              <a:t>d</a:t>
            </a:r>
            <a:r>
              <a:rPr lang="en-US" altLang="en-US" sz="2400" b="1">
                <a:latin typeface="Times New Roman" panose="02020603050405020304" pitchFamily="18" charset="0"/>
              </a:rPr>
              <a:t> &gt; </a:t>
            </a:r>
            <a:r>
              <a:rPr lang="en-US" altLang="en-US" sz="2400" b="1" i="1">
                <a:latin typeface="Times New Roman" panose="02020603050405020304" pitchFamily="18" charset="0"/>
              </a:rPr>
              <a:t>J</a:t>
            </a:r>
            <a:r>
              <a:rPr lang="en-US" altLang="en-US" sz="2400" b="1" baseline="-25000">
                <a:latin typeface="Times New Roman" panose="02020603050405020304" pitchFamily="18" charset="0"/>
              </a:rPr>
              <a:t>c</a:t>
            </a:r>
            <a:r>
              <a:rPr lang="en-US" altLang="en-US" sz="2400">
                <a:latin typeface="Times New Roman" panose="02020603050405020304" pitchFamily="18" charset="0"/>
              </a:rPr>
              <a:t> </a:t>
            </a:r>
          </a:p>
          <a:p>
            <a:pPr eaLnBrk="1" hangingPunct="1">
              <a:spcBef>
                <a:spcPct val="0"/>
              </a:spcBef>
              <a:buFontTx/>
              <a:buAutoNum type="alphaUcPeriod"/>
            </a:pPr>
            <a:r>
              <a:rPr lang="en-US" altLang="en-US" sz="2400">
                <a:latin typeface="Times New Roman" panose="02020603050405020304" pitchFamily="18" charset="0"/>
              </a:rPr>
              <a:t>  </a:t>
            </a:r>
            <a:r>
              <a:rPr lang="en-US" altLang="en-US" sz="2400" i="1">
                <a:latin typeface="Times New Roman" panose="02020603050405020304" pitchFamily="18" charset="0"/>
              </a:rPr>
              <a:t>J</a:t>
            </a:r>
            <a:r>
              <a:rPr lang="en-US" altLang="en-US" sz="2400" baseline="-25000">
                <a:latin typeface="Times New Roman" panose="02020603050405020304" pitchFamily="18" charset="0"/>
              </a:rPr>
              <a:t>b</a:t>
            </a:r>
            <a:r>
              <a:rPr lang="en-US" altLang="en-US" sz="2400">
                <a:latin typeface="Times New Roman" panose="02020603050405020304" pitchFamily="18" charset="0"/>
              </a:rPr>
              <a:t> &gt; </a:t>
            </a:r>
            <a:r>
              <a:rPr lang="en-US" altLang="en-US" sz="2400" i="1">
                <a:latin typeface="Times New Roman" panose="02020603050405020304" pitchFamily="18" charset="0"/>
              </a:rPr>
              <a:t>J</a:t>
            </a:r>
            <a:r>
              <a:rPr lang="en-US" altLang="en-US" sz="2400" baseline="-25000">
                <a:latin typeface="Times New Roman" panose="02020603050405020304" pitchFamily="18" charset="0"/>
              </a:rPr>
              <a:t>a</a:t>
            </a:r>
            <a:r>
              <a:rPr lang="en-US" altLang="en-US" sz="2400">
                <a:latin typeface="Times New Roman" panose="02020603050405020304" pitchFamily="18" charset="0"/>
              </a:rPr>
              <a:t> &gt; </a:t>
            </a:r>
            <a:r>
              <a:rPr lang="en-US" altLang="en-US" sz="2400" i="1">
                <a:latin typeface="Times New Roman" panose="02020603050405020304" pitchFamily="18" charset="0"/>
              </a:rPr>
              <a:t>J</a:t>
            </a:r>
            <a:r>
              <a:rPr lang="en-US" altLang="en-US" sz="2400" baseline="-25000">
                <a:latin typeface="Times New Roman" panose="02020603050405020304" pitchFamily="18" charset="0"/>
              </a:rPr>
              <a:t>c</a:t>
            </a:r>
            <a:r>
              <a:rPr lang="en-US" altLang="en-US" sz="2400">
                <a:latin typeface="Times New Roman" panose="02020603050405020304" pitchFamily="18" charset="0"/>
              </a:rPr>
              <a:t> &gt; </a:t>
            </a:r>
            <a:r>
              <a:rPr lang="en-US" altLang="en-US" sz="2400" i="1">
                <a:latin typeface="Times New Roman" panose="02020603050405020304" pitchFamily="18" charset="0"/>
              </a:rPr>
              <a:t>J</a:t>
            </a:r>
            <a:r>
              <a:rPr lang="en-US" altLang="en-US" sz="2400" baseline="-25000">
                <a:latin typeface="Times New Roman" panose="02020603050405020304" pitchFamily="18" charset="0"/>
              </a:rPr>
              <a:t>d</a:t>
            </a:r>
            <a:r>
              <a:rPr lang="en-US" altLang="en-US" sz="2400">
                <a:latin typeface="Times New Roman" panose="02020603050405020304" pitchFamily="18" charset="0"/>
              </a:rPr>
              <a:t> </a:t>
            </a:r>
          </a:p>
          <a:p>
            <a:pPr eaLnBrk="1" hangingPunct="1">
              <a:spcBef>
                <a:spcPct val="0"/>
              </a:spcBef>
              <a:buFontTx/>
              <a:buAutoNum type="alphaUcPeriod"/>
            </a:pPr>
            <a:r>
              <a:rPr lang="en-US" altLang="en-US" sz="2400">
                <a:latin typeface="Times New Roman" panose="02020603050405020304" pitchFamily="18" charset="0"/>
              </a:rPr>
              <a:t>  </a:t>
            </a:r>
            <a:r>
              <a:rPr lang="en-US" altLang="en-US" sz="2400" i="1">
                <a:latin typeface="Times New Roman" panose="02020603050405020304" pitchFamily="18" charset="0"/>
              </a:rPr>
              <a:t>J</a:t>
            </a:r>
            <a:r>
              <a:rPr lang="en-US" altLang="en-US" sz="2400" baseline="-25000">
                <a:latin typeface="Times New Roman" panose="02020603050405020304" pitchFamily="18" charset="0"/>
              </a:rPr>
              <a:t>c</a:t>
            </a:r>
            <a:r>
              <a:rPr lang="en-US" altLang="en-US" sz="2400">
                <a:latin typeface="Times New Roman" panose="02020603050405020304" pitchFamily="18" charset="0"/>
              </a:rPr>
              <a:t> &gt; </a:t>
            </a:r>
            <a:r>
              <a:rPr lang="en-US" altLang="en-US" sz="2400" i="1">
                <a:latin typeface="Times New Roman" panose="02020603050405020304" pitchFamily="18" charset="0"/>
              </a:rPr>
              <a:t>J</a:t>
            </a:r>
            <a:r>
              <a:rPr lang="en-US" altLang="en-US" sz="2400" baseline="-25000">
                <a:latin typeface="Times New Roman" panose="02020603050405020304" pitchFamily="18" charset="0"/>
              </a:rPr>
              <a:t>b</a:t>
            </a:r>
            <a:r>
              <a:rPr lang="en-US" altLang="en-US" sz="2400">
                <a:latin typeface="Times New Roman" panose="02020603050405020304" pitchFamily="18" charset="0"/>
              </a:rPr>
              <a:t> &gt; </a:t>
            </a:r>
            <a:r>
              <a:rPr lang="en-US" altLang="en-US" sz="2400" i="1">
                <a:latin typeface="Times New Roman" panose="02020603050405020304" pitchFamily="18" charset="0"/>
              </a:rPr>
              <a:t>J</a:t>
            </a:r>
            <a:r>
              <a:rPr lang="en-US" altLang="en-US" sz="2400" baseline="-25000">
                <a:latin typeface="Times New Roman" panose="02020603050405020304" pitchFamily="18" charset="0"/>
              </a:rPr>
              <a:t>a</a:t>
            </a:r>
            <a:r>
              <a:rPr lang="en-US" altLang="en-US" sz="2400">
                <a:latin typeface="Times New Roman" panose="02020603050405020304" pitchFamily="18" charset="0"/>
              </a:rPr>
              <a:t> = </a:t>
            </a:r>
            <a:r>
              <a:rPr lang="en-US" altLang="en-US" sz="2400" i="1">
                <a:latin typeface="Times New Roman" panose="02020603050405020304" pitchFamily="18" charset="0"/>
              </a:rPr>
              <a:t>J</a:t>
            </a:r>
            <a:r>
              <a:rPr lang="en-US" altLang="en-US" sz="2400" baseline="-25000">
                <a:latin typeface="Times New Roman" panose="02020603050405020304" pitchFamily="18" charset="0"/>
              </a:rPr>
              <a:t>d</a:t>
            </a:r>
            <a:r>
              <a:rPr lang="en-US" altLang="en-US" sz="2400">
                <a:latin typeface="Times New Roman" panose="02020603050405020304" pitchFamily="18" charset="0"/>
              </a:rPr>
              <a:t> </a:t>
            </a:r>
          </a:p>
          <a:p>
            <a:pPr eaLnBrk="1" hangingPunct="1">
              <a:spcBef>
                <a:spcPct val="0"/>
              </a:spcBef>
              <a:buFontTx/>
              <a:buAutoNum type="alphaUcPeriod"/>
            </a:pPr>
            <a:r>
              <a:rPr lang="en-US" altLang="en-US" sz="2400">
                <a:latin typeface="Times New Roman" panose="02020603050405020304" pitchFamily="18" charset="0"/>
              </a:rPr>
              <a:t>  </a:t>
            </a:r>
            <a:r>
              <a:rPr lang="en-US" altLang="en-US" sz="2400" i="1">
                <a:latin typeface="Times New Roman" panose="02020603050405020304" pitchFamily="18" charset="0"/>
              </a:rPr>
              <a:t>J</a:t>
            </a:r>
            <a:r>
              <a:rPr lang="en-US" altLang="en-US" sz="2400" baseline="-25000">
                <a:latin typeface="Times New Roman" panose="02020603050405020304" pitchFamily="18" charset="0"/>
              </a:rPr>
              <a:t>b</a:t>
            </a:r>
            <a:r>
              <a:rPr lang="en-US" altLang="en-US" sz="2400">
                <a:latin typeface="Times New Roman" panose="02020603050405020304" pitchFamily="18" charset="0"/>
              </a:rPr>
              <a:t> = </a:t>
            </a:r>
            <a:r>
              <a:rPr lang="en-US" altLang="en-US" sz="2400" i="1">
                <a:latin typeface="Times New Roman" panose="02020603050405020304" pitchFamily="18" charset="0"/>
              </a:rPr>
              <a:t>J</a:t>
            </a:r>
            <a:r>
              <a:rPr lang="en-US" altLang="en-US" sz="2400" baseline="-25000">
                <a:latin typeface="Times New Roman" panose="02020603050405020304" pitchFamily="18" charset="0"/>
              </a:rPr>
              <a:t>d</a:t>
            </a:r>
            <a:r>
              <a:rPr lang="en-US" altLang="en-US" sz="2400">
                <a:latin typeface="Times New Roman" panose="02020603050405020304" pitchFamily="18" charset="0"/>
              </a:rPr>
              <a:t> &gt; </a:t>
            </a:r>
            <a:r>
              <a:rPr lang="en-US" altLang="en-US" sz="2400" i="1">
                <a:latin typeface="Times New Roman" panose="02020603050405020304" pitchFamily="18" charset="0"/>
              </a:rPr>
              <a:t>J</a:t>
            </a:r>
            <a:r>
              <a:rPr lang="en-US" altLang="en-US" sz="2400" baseline="-25000">
                <a:latin typeface="Times New Roman" panose="02020603050405020304" pitchFamily="18" charset="0"/>
              </a:rPr>
              <a:t>a</a:t>
            </a:r>
            <a:r>
              <a:rPr lang="en-US" altLang="en-US" sz="2400">
                <a:latin typeface="Times New Roman" panose="02020603050405020304" pitchFamily="18" charset="0"/>
              </a:rPr>
              <a:t> &gt; </a:t>
            </a:r>
            <a:r>
              <a:rPr lang="en-US" altLang="en-US" sz="2400" i="1">
                <a:latin typeface="Times New Roman" panose="02020603050405020304" pitchFamily="18" charset="0"/>
              </a:rPr>
              <a:t>J</a:t>
            </a:r>
            <a:r>
              <a:rPr lang="en-US" altLang="en-US" sz="2400" baseline="-25000">
                <a:latin typeface="Times New Roman" panose="02020603050405020304" pitchFamily="18" charset="0"/>
              </a:rPr>
              <a:t>c</a:t>
            </a:r>
            <a:r>
              <a:rPr lang="en-US" altLang="en-US" sz="2400">
                <a:latin typeface="Times New Roman" panose="02020603050405020304" pitchFamily="18" charset="0"/>
              </a:rPr>
              <a:t> </a:t>
            </a:r>
          </a:p>
        </p:txBody>
      </p:sp>
      <p:graphicFrame>
        <p:nvGraphicFramePr>
          <p:cNvPr id="87044" name="Object 6"/>
          <p:cNvGraphicFramePr>
            <a:graphicFrameLocks noChangeAspect="1"/>
          </p:cNvGraphicFramePr>
          <p:nvPr/>
        </p:nvGraphicFramePr>
        <p:xfrm>
          <a:off x="1752600" y="4572000"/>
          <a:ext cx="390525" cy="358775"/>
        </p:xfrm>
        <a:graphic>
          <a:graphicData uri="http://schemas.openxmlformats.org/presentationml/2006/ole">
            <mc:AlternateContent xmlns:mc="http://schemas.openxmlformats.org/markup-compatibility/2006">
              <mc:Choice xmlns:v="urn:schemas-microsoft-com:vml" Requires="v">
                <p:oleObj spid="_x0000_s87048" name="Photo Editor Photo" r:id="rId5" imgW="476316" imgH="438095" progId="MSPhotoEd.3">
                  <p:embed/>
                </p:oleObj>
              </mc:Choice>
              <mc:Fallback>
                <p:oleObj name="Photo Editor Photo" r:id="rId5" imgW="476316" imgH="438095" progId="MSPhotoEd.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4572000"/>
                        <a:ext cx="390525" cy="358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7045" name="Text Box 7"/>
          <p:cNvSpPr txBox="1">
            <a:spLocks noChangeArrowheads="1"/>
          </p:cNvSpPr>
          <p:nvPr/>
        </p:nvSpPr>
        <p:spPr bwMode="auto">
          <a:xfrm>
            <a:off x="914400" y="685800"/>
            <a:ext cx="656907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a:solidFill>
                  <a:srgbClr val="316598"/>
                </a:solidFill>
                <a:latin typeface="Times New Roman" panose="02020603050405020304" pitchFamily="18" charset="0"/>
              </a:rPr>
              <a:t>Rank in order, from largest to smallest, the current densities </a:t>
            </a:r>
            <a:r>
              <a:rPr lang="en-US" altLang="en-US" sz="3000" b="1" i="1">
                <a:solidFill>
                  <a:srgbClr val="316598"/>
                </a:solidFill>
                <a:latin typeface="Times New Roman" panose="02020603050405020304" pitchFamily="18" charset="0"/>
              </a:rPr>
              <a:t>J</a:t>
            </a:r>
            <a:r>
              <a:rPr lang="en-US" altLang="en-US" sz="3000" b="1" baseline="-25000">
                <a:solidFill>
                  <a:srgbClr val="316598"/>
                </a:solidFill>
                <a:latin typeface="Times New Roman" panose="02020603050405020304" pitchFamily="18" charset="0"/>
              </a:rPr>
              <a:t>a</a:t>
            </a:r>
            <a:r>
              <a:rPr lang="en-US" altLang="en-US" sz="3000" b="1">
                <a:solidFill>
                  <a:srgbClr val="316598"/>
                </a:solidFill>
                <a:latin typeface="Times New Roman" panose="02020603050405020304" pitchFamily="18" charset="0"/>
              </a:rPr>
              <a:t> to </a:t>
            </a:r>
            <a:r>
              <a:rPr lang="en-US" altLang="en-US" sz="3000" b="1" i="1">
                <a:solidFill>
                  <a:srgbClr val="316598"/>
                </a:solidFill>
                <a:latin typeface="Times New Roman" panose="02020603050405020304" pitchFamily="18" charset="0"/>
              </a:rPr>
              <a:t>J</a:t>
            </a:r>
            <a:r>
              <a:rPr lang="en-US" altLang="en-US" sz="3000" b="1" baseline="-25000">
                <a:solidFill>
                  <a:srgbClr val="316598"/>
                </a:solidFill>
                <a:latin typeface="Times New Roman" panose="02020603050405020304" pitchFamily="18" charset="0"/>
              </a:rPr>
              <a:t>d</a:t>
            </a:r>
            <a:r>
              <a:rPr lang="en-US" altLang="en-US" sz="3000" b="1">
                <a:solidFill>
                  <a:srgbClr val="316598"/>
                </a:solidFill>
                <a:latin typeface="Times New Roman" panose="02020603050405020304" pitchFamily="18" charset="0"/>
              </a:rPr>
              <a:t> in these four wires.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806450" y="411163"/>
            <a:ext cx="36734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316598"/>
                </a:solidFill>
                <a:latin typeface="Times New Roman" panose="02020603050405020304" pitchFamily="18" charset="0"/>
              </a:rPr>
              <a:t>A wire connects the positive and negative terminals of a battery. Two identical wires connect the positive and negative terminals of an identical battery. Rank in order, from largest to smallest, the currents </a:t>
            </a:r>
            <a:r>
              <a:rPr lang="en-US" altLang="en-US" sz="2400" b="1" i="1">
                <a:solidFill>
                  <a:srgbClr val="316598"/>
                </a:solidFill>
                <a:latin typeface="Times New Roman" panose="02020603050405020304" pitchFamily="18" charset="0"/>
              </a:rPr>
              <a:t>I</a:t>
            </a:r>
            <a:r>
              <a:rPr lang="en-US" altLang="en-US" sz="2400" b="1" baseline="-25000">
                <a:solidFill>
                  <a:srgbClr val="316598"/>
                </a:solidFill>
                <a:latin typeface="Times New Roman" panose="02020603050405020304" pitchFamily="18" charset="0"/>
              </a:rPr>
              <a:t>a</a:t>
            </a:r>
            <a:r>
              <a:rPr lang="en-US" altLang="en-US" sz="2400" b="1">
                <a:solidFill>
                  <a:srgbClr val="316598"/>
                </a:solidFill>
                <a:latin typeface="Times New Roman" panose="02020603050405020304" pitchFamily="18" charset="0"/>
              </a:rPr>
              <a:t> to </a:t>
            </a:r>
            <a:r>
              <a:rPr lang="en-US" altLang="en-US" sz="2400" b="1" i="1">
                <a:solidFill>
                  <a:srgbClr val="316598"/>
                </a:solidFill>
                <a:latin typeface="Times New Roman" panose="02020603050405020304" pitchFamily="18" charset="0"/>
              </a:rPr>
              <a:t>I</a:t>
            </a:r>
            <a:r>
              <a:rPr lang="en-US" altLang="en-US" sz="2400" b="1" baseline="-25000">
                <a:solidFill>
                  <a:srgbClr val="316598"/>
                </a:solidFill>
                <a:latin typeface="Times New Roman" panose="02020603050405020304" pitchFamily="18" charset="0"/>
              </a:rPr>
              <a:t>d</a:t>
            </a:r>
            <a:r>
              <a:rPr lang="en-US" altLang="en-US" sz="2400" b="1">
                <a:solidFill>
                  <a:srgbClr val="316598"/>
                </a:solidFill>
                <a:latin typeface="Times New Roman" panose="02020603050405020304" pitchFamily="18" charset="0"/>
              </a:rPr>
              <a:t> at points a to d.</a:t>
            </a:r>
          </a:p>
        </p:txBody>
      </p:sp>
      <p:pic>
        <p:nvPicPr>
          <p:cNvPr id="89091" name="Picture 3" descr="30_stt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685800"/>
            <a:ext cx="368935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Text Box 4"/>
          <p:cNvSpPr txBox="1">
            <a:spLocks noChangeArrowheads="1"/>
          </p:cNvSpPr>
          <p:nvPr/>
        </p:nvSpPr>
        <p:spPr bwMode="auto">
          <a:xfrm>
            <a:off x="2971800" y="4267200"/>
            <a:ext cx="23399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lphaUcPeriod"/>
            </a:pPr>
            <a:r>
              <a:rPr lang="en-US" altLang="en-US" sz="2400">
                <a:latin typeface="Times New Roman" panose="02020603050405020304" pitchFamily="18" charset="0"/>
              </a:rPr>
              <a: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c</a:t>
            </a:r>
            <a:r>
              <a:rPr lang="en-US" altLang="en-US" sz="2400">
                <a:latin typeface="Times New Roman" panose="02020603050405020304" pitchFamily="18" charset="0"/>
              </a:rPr>
              <a:t> =</a:t>
            </a:r>
            <a:r>
              <a:rPr lang="en-US" altLang="en-US" sz="2400" baseline="-25000">
                <a:latin typeface="Times New Roman" panose="02020603050405020304" pitchFamily="18" charset="0"/>
              </a:rPr>
              <a: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d</a:t>
            </a:r>
            <a:r>
              <a:rPr lang="en-US" altLang="en-US" sz="2400">
                <a:latin typeface="Times New Roman" panose="02020603050405020304" pitchFamily="18" charset="0"/>
              </a:rPr>
              <a:t> &gt;</a:t>
            </a:r>
            <a:r>
              <a:rPr lang="en-US" altLang="en-US" sz="2400" baseline="-25000">
                <a:latin typeface="Times New Roman" panose="02020603050405020304" pitchFamily="18" charset="0"/>
              </a:rPr>
              <a: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a</a:t>
            </a:r>
            <a:r>
              <a:rPr lang="en-US" altLang="en-US" sz="2400">
                <a:latin typeface="Times New Roman" panose="02020603050405020304" pitchFamily="18" charset="0"/>
              </a:rPr>
              <a:t> &gt;</a:t>
            </a:r>
            <a:r>
              <a:rPr lang="en-US" altLang="en-US" sz="2400" baseline="-25000">
                <a:latin typeface="Times New Roman" panose="02020603050405020304" pitchFamily="18" charset="0"/>
              </a:rPr>
              <a: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b </a:t>
            </a:r>
          </a:p>
          <a:p>
            <a:pPr eaLnBrk="1" hangingPunct="1">
              <a:spcBef>
                <a:spcPct val="0"/>
              </a:spcBef>
              <a:buFontTx/>
              <a:buAutoNum type="alphaUcPeriod"/>
            </a:pPr>
            <a:r>
              <a:rPr lang="en-US" altLang="en-US" sz="2400" baseline="-25000">
                <a:latin typeface="Times New Roman" panose="02020603050405020304" pitchFamily="18" charset="0"/>
              </a:rPr>
              <a: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a</a:t>
            </a:r>
            <a:r>
              <a:rPr lang="en-US" altLang="en-US" sz="2400">
                <a:latin typeface="Times New Roman" panose="02020603050405020304" pitchFamily="18" charset="0"/>
              </a:rPr>
              <a:t> =</a:t>
            </a:r>
            <a:r>
              <a:rPr lang="en-US" altLang="en-US" sz="2400" baseline="-25000">
                <a:latin typeface="Times New Roman" panose="02020603050405020304" pitchFamily="18" charset="0"/>
              </a:rPr>
              <a: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b</a:t>
            </a:r>
            <a:r>
              <a:rPr lang="en-US" altLang="en-US" sz="2400">
                <a:latin typeface="Times New Roman" panose="02020603050405020304" pitchFamily="18" charset="0"/>
              </a:rPr>
              <a:t> &gt;</a:t>
            </a:r>
            <a:r>
              <a:rPr lang="en-US" altLang="en-US" sz="2400" baseline="-25000">
                <a:latin typeface="Times New Roman" panose="02020603050405020304" pitchFamily="18" charset="0"/>
              </a:rPr>
              <a: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c</a:t>
            </a:r>
            <a:r>
              <a:rPr lang="en-US" altLang="en-US" sz="2400">
                <a:latin typeface="Times New Roman" panose="02020603050405020304" pitchFamily="18" charset="0"/>
              </a:rPr>
              <a:t> =</a:t>
            </a:r>
            <a:r>
              <a:rPr lang="en-US" altLang="en-US" sz="2400" baseline="-25000">
                <a:latin typeface="Times New Roman" panose="02020603050405020304" pitchFamily="18" charset="0"/>
              </a:rPr>
              <a: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d </a:t>
            </a:r>
          </a:p>
          <a:p>
            <a:pPr eaLnBrk="1" hangingPunct="1">
              <a:spcBef>
                <a:spcPct val="0"/>
              </a:spcBef>
              <a:buFontTx/>
              <a:buAutoNum type="alphaUcPeriod"/>
            </a:pPr>
            <a:r>
              <a:rPr lang="en-US" altLang="en-US" sz="2400" baseline="-25000">
                <a:latin typeface="Times New Roman" panose="02020603050405020304" pitchFamily="18" charset="0"/>
              </a:rPr>
              <a: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c</a:t>
            </a:r>
            <a:r>
              <a:rPr lang="en-US" altLang="en-US" sz="2400">
                <a:latin typeface="Times New Roman" panose="02020603050405020304" pitchFamily="18" charset="0"/>
              </a:rPr>
              <a:t> =</a:t>
            </a:r>
            <a:r>
              <a:rPr lang="en-US" altLang="en-US" sz="2400" baseline="-25000">
                <a:latin typeface="Times New Roman" panose="02020603050405020304" pitchFamily="18" charset="0"/>
              </a:rPr>
              <a: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d</a:t>
            </a:r>
            <a:r>
              <a:rPr lang="en-US" altLang="en-US" sz="2400">
                <a:latin typeface="Times New Roman" panose="02020603050405020304" pitchFamily="18" charset="0"/>
              </a:rPr>
              <a:t> &gt;</a:t>
            </a:r>
            <a:r>
              <a:rPr lang="en-US" altLang="en-US" sz="2400" baseline="-25000">
                <a:latin typeface="Times New Roman" panose="02020603050405020304" pitchFamily="18" charset="0"/>
              </a:rPr>
              <a: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a</a:t>
            </a:r>
            <a:r>
              <a:rPr lang="en-US" altLang="en-US" sz="2400">
                <a:latin typeface="Times New Roman" panose="02020603050405020304" pitchFamily="18" charset="0"/>
              </a:rPr>
              <a:t> =</a:t>
            </a:r>
            <a:r>
              <a:rPr lang="en-US" altLang="en-US" sz="2400" baseline="-25000">
                <a:latin typeface="Times New Roman" panose="02020603050405020304" pitchFamily="18" charset="0"/>
              </a:rPr>
              <a: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b </a:t>
            </a:r>
          </a:p>
          <a:p>
            <a:pPr eaLnBrk="1" hangingPunct="1">
              <a:spcBef>
                <a:spcPct val="0"/>
              </a:spcBef>
              <a:buFontTx/>
              <a:buAutoNum type="alphaUcPeriod"/>
            </a:pPr>
            <a:r>
              <a:rPr lang="en-US" altLang="en-US" sz="2400">
                <a:latin typeface="Times New Roman" panose="02020603050405020304" pitchFamily="18" charset="0"/>
              </a:rPr>
              <a: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a</a:t>
            </a:r>
            <a:r>
              <a:rPr lang="en-US" altLang="en-US" sz="2400">
                <a:latin typeface="Times New Roman" panose="02020603050405020304" pitchFamily="18" charset="0"/>
              </a:rPr>
              <a:t> =</a:t>
            </a:r>
            <a:r>
              <a:rPr lang="en-US" altLang="en-US" sz="2400" baseline="-25000">
                <a:latin typeface="Times New Roman" panose="02020603050405020304" pitchFamily="18" charset="0"/>
              </a:rPr>
              <a: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b</a:t>
            </a:r>
            <a:r>
              <a:rPr lang="en-US" altLang="en-US" sz="2400">
                <a:latin typeface="Times New Roman" panose="02020603050405020304" pitchFamily="18" charset="0"/>
              </a:rPr>
              <a:t> =</a:t>
            </a:r>
            <a:r>
              <a:rPr lang="en-US" altLang="en-US" sz="2400" baseline="-25000">
                <a:latin typeface="Times New Roman" panose="02020603050405020304" pitchFamily="18" charset="0"/>
              </a:rPr>
              <a: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c</a:t>
            </a:r>
            <a:r>
              <a:rPr lang="en-US" altLang="en-US" sz="2400">
                <a:latin typeface="Times New Roman" panose="02020603050405020304" pitchFamily="18" charset="0"/>
              </a:rPr>
              <a:t> =</a:t>
            </a:r>
            <a:r>
              <a:rPr lang="en-US" altLang="en-US" sz="2400" baseline="-25000">
                <a:latin typeface="Times New Roman" panose="02020603050405020304" pitchFamily="18" charset="0"/>
              </a:rPr>
              <a: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d </a:t>
            </a:r>
          </a:p>
          <a:p>
            <a:pPr eaLnBrk="1" hangingPunct="1">
              <a:spcBef>
                <a:spcPct val="0"/>
              </a:spcBef>
              <a:buFontTx/>
              <a:buAutoNum type="alphaUcPeriod"/>
            </a:pPr>
            <a:r>
              <a:rPr lang="en-US" altLang="en-US" sz="2400">
                <a:latin typeface="Times New Roman" panose="02020603050405020304" pitchFamily="18" charset="0"/>
              </a:rPr>
              <a: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a</a:t>
            </a:r>
            <a:r>
              <a:rPr lang="en-US" altLang="en-US" sz="2400">
                <a:latin typeface="Times New Roman" panose="02020603050405020304" pitchFamily="18" charset="0"/>
              </a:rPr>
              <a:t> &gt;</a:t>
            </a:r>
            <a:r>
              <a:rPr lang="en-US" altLang="en-US" sz="2400" baseline="-25000">
                <a:latin typeface="Times New Roman" panose="02020603050405020304" pitchFamily="18" charset="0"/>
              </a:rPr>
              <a: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b</a:t>
            </a:r>
            <a:r>
              <a:rPr lang="en-US" altLang="en-US" sz="2400">
                <a:latin typeface="Times New Roman" panose="02020603050405020304" pitchFamily="18" charset="0"/>
              </a:rPr>
              <a:t> &gt;</a:t>
            </a:r>
            <a:r>
              <a:rPr lang="en-US" altLang="en-US" sz="2400" baseline="-25000">
                <a:latin typeface="Times New Roman" panose="02020603050405020304" pitchFamily="18" charset="0"/>
              </a:rPr>
              <a: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c</a:t>
            </a:r>
            <a:r>
              <a:rPr lang="en-US" altLang="en-US" sz="2400">
                <a:latin typeface="Times New Roman" panose="02020603050405020304" pitchFamily="18" charset="0"/>
              </a:rPr>
              <a:t> =</a:t>
            </a:r>
            <a:r>
              <a:rPr lang="en-US" altLang="en-US" sz="2400" baseline="-25000">
                <a:latin typeface="Times New Roman" panose="02020603050405020304" pitchFamily="18" charset="0"/>
              </a:rPr>
              <a: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d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30_stt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685800"/>
            <a:ext cx="368935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Text Box 3"/>
          <p:cNvSpPr txBox="1">
            <a:spLocks noChangeArrowheads="1"/>
          </p:cNvSpPr>
          <p:nvPr/>
        </p:nvSpPr>
        <p:spPr bwMode="auto">
          <a:xfrm>
            <a:off x="2971800" y="4267200"/>
            <a:ext cx="24479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lphaUcPeriod"/>
            </a:pPr>
            <a:r>
              <a:rPr lang="en-US" altLang="en-US" sz="2400">
                <a:latin typeface="Times New Roman" panose="02020603050405020304" pitchFamily="18" charset="0"/>
              </a:rPr>
              <a: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c</a:t>
            </a:r>
            <a:r>
              <a:rPr lang="en-US" altLang="en-US" sz="2400">
                <a:latin typeface="Times New Roman" panose="02020603050405020304" pitchFamily="18" charset="0"/>
              </a:rPr>
              <a:t> =</a:t>
            </a:r>
            <a:r>
              <a:rPr lang="en-US" altLang="en-US" sz="2400" baseline="-25000">
                <a:latin typeface="Times New Roman" panose="02020603050405020304" pitchFamily="18" charset="0"/>
              </a:rPr>
              <a: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d</a:t>
            </a:r>
            <a:r>
              <a:rPr lang="en-US" altLang="en-US" sz="2400">
                <a:latin typeface="Times New Roman" panose="02020603050405020304" pitchFamily="18" charset="0"/>
              </a:rPr>
              <a:t> &gt;</a:t>
            </a:r>
            <a:r>
              <a:rPr lang="en-US" altLang="en-US" sz="2400" baseline="-25000">
                <a:latin typeface="Times New Roman" panose="02020603050405020304" pitchFamily="18" charset="0"/>
              </a:rPr>
              <a: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a</a:t>
            </a:r>
            <a:r>
              <a:rPr lang="en-US" altLang="en-US" sz="2400">
                <a:latin typeface="Times New Roman" panose="02020603050405020304" pitchFamily="18" charset="0"/>
              </a:rPr>
              <a:t> &gt;</a:t>
            </a:r>
            <a:r>
              <a:rPr lang="en-US" altLang="en-US" sz="2400" baseline="-25000">
                <a:latin typeface="Times New Roman" panose="02020603050405020304" pitchFamily="18" charset="0"/>
              </a:rPr>
              <a: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b </a:t>
            </a:r>
          </a:p>
          <a:p>
            <a:pPr eaLnBrk="1" hangingPunct="1">
              <a:spcBef>
                <a:spcPct val="0"/>
              </a:spcBef>
              <a:buFontTx/>
              <a:buAutoNum type="alphaUcPeriod"/>
            </a:pPr>
            <a:r>
              <a:rPr lang="en-US" altLang="en-US" sz="2400" baseline="-25000">
                <a:latin typeface="Times New Roman" panose="02020603050405020304" pitchFamily="18" charset="0"/>
              </a:rPr>
              <a: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a</a:t>
            </a:r>
            <a:r>
              <a:rPr lang="en-US" altLang="en-US" sz="2400">
                <a:latin typeface="Times New Roman" panose="02020603050405020304" pitchFamily="18" charset="0"/>
              </a:rPr>
              <a:t> =</a:t>
            </a:r>
            <a:r>
              <a:rPr lang="en-US" altLang="en-US" sz="2400" baseline="-25000">
                <a:latin typeface="Times New Roman" panose="02020603050405020304" pitchFamily="18" charset="0"/>
              </a:rPr>
              <a: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b</a:t>
            </a:r>
            <a:r>
              <a:rPr lang="en-US" altLang="en-US" sz="2400">
                <a:latin typeface="Times New Roman" panose="02020603050405020304" pitchFamily="18" charset="0"/>
              </a:rPr>
              <a:t> &gt;</a:t>
            </a:r>
            <a:r>
              <a:rPr lang="en-US" altLang="en-US" sz="2400" baseline="-25000">
                <a:latin typeface="Times New Roman" panose="02020603050405020304" pitchFamily="18" charset="0"/>
              </a:rPr>
              <a: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c</a:t>
            </a:r>
            <a:r>
              <a:rPr lang="en-US" altLang="en-US" sz="2400">
                <a:latin typeface="Times New Roman" panose="02020603050405020304" pitchFamily="18" charset="0"/>
              </a:rPr>
              <a:t> =</a:t>
            </a:r>
            <a:r>
              <a:rPr lang="en-US" altLang="en-US" sz="2400" baseline="-25000">
                <a:latin typeface="Times New Roman" panose="02020603050405020304" pitchFamily="18" charset="0"/>
              </a:rPr>
              <a: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d </a:t>
            </a:r>
          </a:p>
          <a:p>
            <a:pPr eaLnBrk="1" hangingPunct="1">
              <a:spcBef>
                <a:spcPct val="0"/>
              </a:spcBef>
              <a:buFontTx/>
              <a:buAutoNum type="alphaUcPeriod"/>
            </a:pPr>
            <a:r>
              <a:rPr lang="en-US" altLang="en-US" sz="2400" baseline="-25000">
                <a:latin typeface="Times New Roman" panose="02020603050405020304" pitchFamily="18" charset="0"/>
              </a:rPr>
              <a: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c</a:t>
            </a:r>
            <a:r>
              <a:rPr lang="en-US" altLang="en-US" sz="2400">
                <a:latin typeface="Times New Roman" panose="02020603050405020304" pitchFamily="18" charset="0"/>
              </a:rPr>
              <a:t> =</a:t>
            </a:r>
            <a:r>
              <a:rPr lang="en-US" altLang="en-US" sz="2400" baseline="-25000">
                <a:latin typeface="Times New Roman" panose="02020603050405020304" pitchFamily="18" charset="0"/>
              </a:rPr>
              <a: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d</a:t>
            </a:r>
            <a:r>
              <a:rPr lang="en-US" altLang="en-US" sz="2400">
                <a:latin typeface="Times New Roman" panose="02020603050405020304" pitchFamily="18" charset="0"/>
              </a:rPr>
              <a:t> &gt;</a:t>
            </a:r>
            <a:r>
              <a:rPr lang="en-US" altLang="en-US" sz="2400" baseline="-25000">
                <a:latin typeface="Times New Roman" panose="02020603050405020304" pitchFamily="18" charset="0"/>
              </a:rPr>
              <a: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a</a:t>
            </a:r>
            <a:r>
              <a:rPr lang="en-US" altLang="en-US" sz="2400">
                <a:latin typeface="Times New Roman" panose="02020603050405020304" pitchFamily="18" charset="0"/>
              </a:rPr>
              <a:t> =</a:t>
            </a:r>
            <a:r>
              <a:rPr lang="en-US" altLang="en-US" sz="2400" baseline="-25000">
                <a:latin typeface="Times New Roman" panose="02020603050405020304" pitchFamily="18" charset="0"/>
              </a:rPr>
              <a: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b </a:t>
            </a:r>
          </a:p>
          <a:p>
            <a:pPr eaLnBrk="1" hangingPunct="1">
              <a:spcBef>
                <a:spcPct val="0"/>
              </a:spcBef>
              <a:buFontTx/>
              <a:buAutoNum type="alphaUcPeriod"/>
            </a:pPr>
            <a:r>
              <a:rPr lang="en-US" altLang="en-US" sz="2400" b="1">
                <a:latin typeface="Times New Roman" panose="02020603050405020304" pitchFamily="18" charset="0"/>
              </a:rPr>
              <a:t> </a:t>
            </a:r>
            <a:r>
              <a:rPr lang="en-US" altLang="en-US" sz="2400" b="1" i="1">
                <a:latin typeface="Times New Roman" panose="02020603050405020304" pitchFamily="18" charset="0"/>
              </a:rPr>
              <a:t>I</a:t>
            </a:r>
            <a:r>
              <a:rPr lang="en-US" altLang="en-US" sz="2400" b="1" baseline="-25000">
                <a:latin typeface="Times New Roman" panose="02020603050405020304" pitchFamily="18" charset="0"/>
              </a:rPr>
              <a:t>a</a:t>
            </a:r>
            <a:r>
              <a:rPr lang="en-US" altLang="en-US" sz="2400" b="1">
                <a:latin typeface="Times New Roman" panose="02020603050405020304" pitchFamily="18" charset="0"/>
              </a:rPr>
              <a:t> =</a:t>
            </a:r>
            <a:r>
              <a:rPr lang="en-US" altLang="en-US" sz="2400" b="1" baseline="-25000">
                <a:latin typeface="Times New Roman" panose="02020603050405020304" pitchFamily="18" charset="0"/>
              </a:rPr>
              <a:t> </a:t>
            </a:r>
            <a:r>
              <a:rPr lang="en-US" altLang="en-US" sz="2400" b="1" i="1">
                <a:latin typeface="Times New Roman" panose="02020603050405020304" pitchFamily="18" charset="0"/>
              </a:rPr>
              <a:t>I</a:t>
            </a:r>
            <a:r>
              <a:rPr lang="en-US" altLang="en-US" sz="2400" b="1" baseline="-25000">
                <a:latin typeface="Times New Roman" panose="02020603050405020304" pitchFamily="18" charset="0"/>
              </a:rPr>
              <a:t>b</a:t>
            </a:r>
            <a:r>
              <a:rPr lang="en-US" altLang="en-US" sz="2400" b="1">
                <a:latin typeface="Times New Roman" panose="02020603050405020304" pitchFamily="18" charset="0"/>
              </a:rPr>
              <a:t> =</a:t>
            </a:r>
            <a:r>
              <a:rPr lang="en-US" altLang="en-US" sz="2400" b="1" baseline="-25000">
                <a:latin typeface="Times New Roman" panose="02020603050405020304" pitchFamily="18" charset="0"/>
              </a:rPr>
              <a:t> </a:t>
            </a:r>
            <a:r>
              <a:rPr lang="en-US" altLang="en-US" sz="2400" b="1" i="1">
                <a:latin typeface="Times New Roman" panose="02020603050405020304" pitchFamily="18" charset="0"/>
              </a:rPr>
              <a:t>I</a:t>
            </a:r>
            <a:r>
              <a:rPr lang="en-US" altLang="en-US" sz="2400" b="1" baseline="-25000">
                <a:latin typeface="Times New Roman" panose="02020603050405020304" pitchFamily="18" charset="0"/>
              </a:rPr>
              <a:t>c</a:t>
            </a:r>
            <a:r>
              <a:rPr lang="en-US" altLang="en-US" sz="2400" b="1">
                <a:latin typeface="Times New Roman" panose="02020603050405020304" pitchFamily="18" charset="0"/>
              </a:rPr>
              <a:t> =</a:t>
            </a:r>
            <a:r>
              <a:rPr lang="en-US" altLang="en-US" sz="2400" b="1" baseline="-25000">
                <a:latin typeface="Times New Roman" panose="02020603050405020304" pitchFamily="18" charset="0"/>
              </a:rPr>
              <a:t> </a:t>
            </a:r>
            <a:r>
              <a:rPr lang="en-US" altLang="en-US" sz="2400" b="1" i="1">
                <a:latin typeface="Times New Roman" panose="02020603050405020304" pitchFamily="18" charset="0"/>
              </a:rPr>
              <a:t>I</a:t>
            </a:r>
            <a:r>
              <a:rPr lang="en-US" altLang="en-US" sz="2400" b="1" baseline="-25000">
                <a:latin typeface="Times New Roman" panose="02020603050405020304" pitchFamily="18" charset="0"/>
              </a:rPr>
              <a:t>d</a:t>
            </a:r>
            <a:r>
              <a:rPr lang="en-US" altLang="en-US" sz="2400" baseline="-25000">
                <a:latin typeface="Times New Roman" panose="02020603050405020304" pitchFamily="18" charset="0"/>
              </a:rPr>
              <a:t> </a:t>
            </a:r>
          </a:p>
          <a:p>
            <a:pPr eaLnBrk="1" hangingPunct="1">
              <a:spcBef>
                <a:spcPct val="0"/>
              </a:spcBef>
              <a:buFontTx/>
              <a:buAutoNum type="alphaUcPeriod"/>
            </a:pPr>
            <a:r>
              <a:rPr lang="en-US" altLang="en-US" sz="2400">
                <a:latin typeface="Times New Roman" panose="02020603050405020304" pitchFamily="18" charset="0"/>
              </a:rPr>
              <a: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a</a:t>
            </a:r>
            <a:r>
              <a:rPr lang="en-US" altLang="en-US" sz="2400">
                <a:latin typeface="Times New Roman" panose="02020603050405020304" pitchFamily="18" charset="0"/>
              </a:rPr>
              <a:t> &gt;</a:t>
            </a:r>
            <a:r>
              <a:rPr lang="en-US" altLang="en-US" sz="2400" baseline="-25000">
                <a:latin typeface="Times New Roman" panose="02020603050405020304" pitchFamily="18" charset="0"/>
              </a:rPr>
              <a: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b</a:t>
            </a:r>
            <a:r>
              <a:rPr lang="en-US" altLang="en-US" sz="2400">
                <a:latin typeface="Times New Roman" panose="02020603050405020304" pitchFamily="18" charset="0"/>
              </a:rPr>
              <a:t> &gt;</a:t>
            </a:r>
            <a:r>
              <a:rPr lang="en-US" altLang="en-US" sz="2400" baseline="-25000">
                <a:latin typeface="Times New Roman" panose="02020603050405020304" pitchFamily="18" charset="0"/>
              </a:rPr>
              <a: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c</a:t>
            </a:r>
            <a:r>
              <a:rPr lang="en-US" altLang="en-US" sz="2400">
                <a:latin typeface="Times New Roman" panose="02020603050405020304" pitchFamily="18" charset="0"/>
              </a:rPr>
              <a:t> =</a:t>
            </a:r>
            <a:r>
              <a:rPr lang="en-US" altLang="en-US" sz="2400" baseline="-25000">
                <a:latin typeface="Times New Roman" panose="02020603050405020304" pitchFamily="18" charset="0"/>
              </a:rPr>
              <a:t> </a:t>
            </a:r>
            <a:r>
              <a:rPr lang="en-US" altLang="en-US" sz="2400" i="1">
                <a:latin typeface="Times New Roman" panose="02020603050405020304" pitchFamily="18" charset="0"/>
              </a:rPr>
              <a:t>I</a:t>
            </a:r>
            <a:r>
              <a:rPr lang="en-US" altLang="en-US" sz="2400" baseline="-25000">
                <a:latin typeface="Times New Roman" panose="02020603050405020304" pitchFamily="18" charset="0"/>
              </a:rPr>
              <a:t>d </a:t>
            </a:r>
          </a:p>
        </p:txBody>
      </p:sp>
      <p:graphicFrame>
        <p:nvGraphicFramePr>
          <p:cNvPr id="91140" name="Object 4"/>
          <p:cNvGraphicFramePr>
            <a:graphicFrameLocks noChangeAspect="1"/>
          </p:cNvGraphicFramePr>
          <p:nvPr/>
        </p:nvGraphicFramePr>
        <p:xfrm>
          <a:off x="2590800" y="5410200"/>
          <a:ext cx="390525" cy="358775"/>
        </p:xfrm>
        <a:graphic>
          <a:graphicData uri="http://schemas.openxmlformats.org/presentationml/2006/ole">
            <mc:AlternateContent xmlns:mc="http://schemas.openxmlformats.org/markup-compatibility/2006">
              <mc:Choice xmlns:v="urn:schemas-microsoft-com:vml" Requires="v">
                <p:oleObj spid="_x0000_s91142" name="Photo Editor Photo" r:id="rId5" imgW="476316" imgH="438095" progId="MSPhotoEd.3">
                  <p:embed/>
                </p:oleObj>
              </mc:Choice>
              <mc:Fallback>
                <p:oleObj name="Photo Editor Photo" r:id="rId5" imgW="476316" imgH="438095" progId="MSPhotoEd.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5410200"/>
                        <a:ext cx="390525" cy="358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1141" name="Text Box 5"/>
          <p:cNvSpPr txBox="1">
            <a:spLocks noChangeArrowheads="1"/>
          </p:cNvSpPr>
          <p:nvPr/>
        </p:nvSpPr>
        <p:spPr bwMode="auto">
          <a:xfrm>
            <a:off x="806450" y="411163"/>
            <a:ext cx="36734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316598"/>
                </a:solidFill>
                <a:latin typeface="Times New Roman" panose="02020603050405020304" pitchFamily="18" charset="0"/>
              </a:rPr>
              <a:t>A wire connects the positive and negative terminals of a battery. Two identical wires connect the positive and negative terminals of an identical battery. Rank in order, from largest to smallest, the currents </a:t>
            </a:r>
            <a:r>
              <a:rPr lang="en-US" altLang="en-US" sz="2400" b="1" i="1">
                <a:solidFill>
                  <a:srgbClr val="316598"/>
                </a:solidFill>
                <a:latin typeface="Times New Roman" panose="02020603050405020304" pitchFamily="18" charset="0"/>
              </a:rPr>
              <a:t>I</a:t>
            </a:r>
            <a:r>
              <a:rPr lang="en-US" altLang="en-US" sz="2400" b="1" baseline="-25000">
                <a:solidFill>
                  <a:srgbClr val="316598"/>
                </a:solidFill>
                <a:latin typeface="Times New Roman" panose="02020603050405020304" pitchFamily="18" charset="0"/>
              </a:rPr>
              <a:t>a</a:t>
            </a:r>
            <a:r>
              <a:rPr lang="en-US" altLang="en-US" sz="2400" b="1">
                <a:solidFill>
                  <a:srgbClr val="316598"/>
                </a:solidFill>
                <a:latin typeface="Times New Roman" panose="02020603050405020304" pitchFamily="18" charset="0"/>
              </a:rPr>
              <a:t> to </a:t>
            </a:r>
            <a:r>
              <a:rPr lang="en-US" altLang="en-US" sz="2400" b="1" i="1">
                <a:solidFill>
                  <a:srgbClr val="316598"/>
                </a:solidFill>
                <a:latin typeface="Times New Roman" panose="02020603050405020304" pitchFamily="18" charset="0"/>
              </a:rPr>
              <a:t>I</a:t>
            </a:r>
            <a:r>
              <a:rPr lang="en-US" altLang="en-US" sz="2400" b="1" baseline="-25000">
                <a:solidFill>
                  <a:srgbClr val="316598"/>
                </a:solidFill>
                <a:latin typeface="Times New Roman" panose="02020603050405020304" pitchFamily="18" charset="0"/>
              </a:rPr>
              <a:t>d</a:t>
            </a:r>
            <a:r>
              <a:rPr lang="en-US" altLang="en-US" sz="2400" b="1">
                <a:solidFill>
                  <a:srgbClr val="316598"/>
                </a:solidFill>
                <a:latin typeface="Times New Roman" panose="02020603050405020304" pitchFamily="18" charset="0"/>
              </a:rPr>
              <a:t> at points a to 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3B50B3DE-E8C6-4620-85C9-46257738BB36}" type="slidenum">
              <a:rPr lang="en-US" altLang="en-US" sz="1400"/>
              <a:pPr algn="r" eaLnBrk="1" hangingPunct="1">
                <a:spcBef>
                  <a:spcPct val="0"/>
                </a:spcBef>
                <a:buFontTx/>
                <a:buNone/>
              </a:pPr>
              <a:t>8</a:t>
            </a:fld>
            <a:endParaRPr lang="en-US" altLang="en-US" sz="1400"/>
          </a:p>
        </p:txBody>
      </p:sp>
      <p:sp>
        <p:nvSpPr>
          <p:cNvPr id="10243" name="Rectangle 4"/>
          <p:cNvSpPr>
            <a:spLocks noGrp="1" noChangeArrowheads="1"/>
          </p:cNvSpPr>
          <p:nvPr>
            <p:ph type="title" idx="4294967295"/>
          </p:nvPr>
        </p:nvSpPr>
        <p:spPr/>
        <p:txBody>
          <a:bodyPr/>
          <a:lstStyle/>
          <a:p>
            <a:pPr eaLnBrk="1" hangingPunct="1"/>
            <a:r>
              <a:rPr lang="en-US" altLang="en-US"/>
              <a:t>Turning the Corner</a:t>
            </a:r>
          </a:p>
        </p:txBody>
      </p:sp>
      <p:pic>
        <p:nvPicPr>
          <p:cNvPr id="10244" name="Picture 5" descr="28_15"/>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990600" y="1600200"/>
            <a:ext cx="763905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January 24, 2007</a:t>
            </a:r>
          </a:p>
        </p:txBody>
      </p:sp>
      <p:sp>
        <p:nvSpPr>
          <p:cNvPr id="1126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23455669-A442-4B6D-A479-632A9BD007DF}" type="slidenum">
              <a:rPr lang="en-US" altLang="en-US" sz="1400"/>
              <a:pPr algn="r" eaLnBrk="1" hangingPunct="1">
                <a:spcBef>
                  <a:spcPct val="0"/>
                </a:spcBef>
                <a:buFontTx/>
                <a:buNone/>
              </a:pPr>
              <a:t>9</a:t>
            </a:fld>
            <a:endParaRPr lang="en-US" altLang="en-US" sz="1400"/>
          </a:p>
        </p:txBody>
      </p:sp>
      <p:sp>
        <p:nvSpPr>
          <p:cNvPr id="11268" name="Rectangle 2"/>
          <p:cNvSpPr>
            <a:spLocks noGrp="1" noChangeArrowheads="1"/>
          </p:cNvSpPr>
          <p:nvPr>
            <p:ph type="title" idx="4294967295"/>
          </p:nvPr>
        </p:nvSpPr>
        <p:spPr/>
        <p:txBody>
          <a:bodyPr/>
          <a:lstStyle/>
          <a:p>
            <a:pPr eaLnBrk="1" hangingPunct="1"/>
            <a:r>
              <a:rPr lang="en-US" altLang="en-US"/>
              <a:t>A Model of Conduction (1)</a:t>
            </a:r>
          </a:p>
        </p:txBody>
      </p:sp>
      <p:pic>
        <p:nvPicPr>
          <p:cNvPr id="11269" name="Picture 5" descr="28_16_01"/>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381000" y="990600"/>
            <a:ext cx="2068513"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28_16_02"/>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533400" y="3581400"/>
            <a:ext cx="276066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9"/>
          <p:cNvSpPr txBox="1">
            <a:spLocks noChangeArrowheads="1"/>
          </p:cNvSpPr>
          <p:nvPr/>
        </p:nvSpPr>
        <p:spPr bwMode="auto">
          <a:xfrm>
            <a:off x="3184525" y="3595688"/>
            <a:ext cx="557847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rPr>
              <a:t>     Now turn on an </a:t>
            </a:r>
            <a:r>
              <a:rPr lang="en-US" altLang="en-US" sz="1800" b="1">
                <a:latin typeface="Comic Sans MS" panose="030F0702030302020204" pitchFamily="66" charset="0"/>
              </a:rPr>
              <a:t>E </a:t>
            </a:r>
            <a:r>
              <a:rPr lang="en-US" altLang="en-US" sz="1800">
                <a:latin typeface="Comic Sans MS" panose="030F0702030302020204" pitchFamily="66" charset="0"/>
              </a:rPr>
              <a:t>field.  The straight-line trajectories become parabolic, and because of the curvature, the electrons begin to drift in the direction opposite </a:t>
            </a:r>
            <a:r>
              <a:rPr lang="en-US" altLang="en-US" sz="1800" b="1">
                <a:latin typeface="Comic Sans MS" panose="030F0702030302020204" pitchFamily="66" charset="0"/>
              </a:rPr>
              <a:t>E</a:t>
            </a:r>
            <a:r>
              <a:rPr lang="en-US" altLang="en-US" sz="1800">
                <a:latin typeface="Comic Sans MS" panose="030F0702030302020204" pitchFamily="66" charset="0"/>
              </a:rPr>
              <a:t>, i.e., “downhill”.</a:t>
            </a:r>
          </a:p>
          <a:p>
            <a:pPr eaLnBrk="1" hangingPunct="1">
              <a:spcBef>
                <a:spcPct val="0"/>
              </a:spcBef>
              <a:buFontTx/>
              <a:buNone/>
            </a:pPr>
            <a:r>
              <a:rPr lang="en-US" altLang="en-US" sz="1800">
                <a:latin typeface="Comic Sans MS" panose="030F0702030302020204" pitchFamily="66" charset="0"/>
              </a:rPr>
              <a:t>     </a:t>
            </a:r>
            <a:r>
              <a:rPr lang="en-US" altLang="en-US" sz="1800" b="1">
                <a:latin typeface="Comic Sans MS" panose="030F0702030302020204" pitchFamily="66" charset="0"/>
              </a:rPr>
              <a:t>a</a:t>
            </a:r>
            <a:r>
              <a:rPr lang="en-US" altLang="en-US" sz="1800" b="1" baseline="-25000">
                <a:latin typeface="Comic Sans MS" panose="030F0702030302020204" pitchFamily="66" charset="0"/>
              </a:rPr>
              <a:t>x</a:t>
            </a:r>
            <a:r>
              <a:rPr lang="en-US" altLang="en-US" sz="1800" b="1">
                <a:latin typeface="Comic Sans MS" panose="030F0702030302020204" pitchFamily="66" charset="0"/>
              </a:rPr>
              <a:t>=F/m=eE/m</a:t>
            </a:r>
            <a:r>
              <a:rPr lang="en-US" altLang="en-US" sz="1800">
                <a:latin typeface="Comic Sans MS" panose="030F0702030302020204" pitchFamily="66" charset="0"/>
              </a:rPr>
              <a:t> </a:t>
            </a:r>
          </a:p>
          <a:p>
            <a:pPr eaLnBrk="1" hangingPunct="1">
              <a:spcBef>
                <a:spcPct val="0"/>
              </a:spcBef>
              <a:buFontTx/>
              <a:buNone/>
            </a:pPr>
            <a:r>
              <a:rPr lang="en-US" altLang="en-US" sz="1800">
                <a:latin typeface="Comic Sans MS" panose="030F0702030302020204" pitchFamily="66" charset="0"/>
              </a:rPr>
              <a:t>	thus </a:t>
            </a:r>
            <a:r>
              <a:rPr lang="en-US" altLang="en-US" sz="1800" b="1">
                <a:latin typeface="Comic Sans MS" panose="030F0702030302020204" pitchFamily="66" charset="0"/>
              </a:rPr>
              <a:t>v</a:t>
            </a:r>
            <a:r>
              <a:rPr lang="en-US" altLang="en-US" sz="1800" b="1" baseline="-25000">
                <a:latin typeface="Comic Sans MS" panose="030F0702030302020204" pitchFamily="66" charset="0"/>
              </a:rPr>
              <a:t>x</a:t>
            </a:r>
            <a:r>
              <a:rPr lang="en-US" altLang="en-US" sz="1800" b="1">
                <a:latin typeface="Comic Sans MS" panose="030F0702030302020204" pitchFamily="66" charset="0"/>
              </a:rPr>
              <a:t>=v</a:t>
            </a:r>
            <a:r>
              <a:rPr lang="en-US" altLang="en-US" sz="1800" b="1" baseline="-25000">
                <a:latin typeface="Comic Sans MS" panose="030F0702030302020204" pitchFamily="66" charset="0"/>
              </a:rPr>
              <a:t>ix</a:t>
            </a:r>
            <a:r>
              <a:rPr lang="en-US" altLang="en-US" sz="1800" b="1">
                <a:latin typeface="Comic Sans MS" panose="030F0702030302020204" pitchFamily="66" charset="0"/>
              </a:rPr>
              <a:t>+ a</a:t>
            </a:r>
            <a:r>
              <a:rPr lang="en-US" altLang="en-US" sz="1800" b="1" baseline="-25000">
                <a:latin typeface="Comic Sans MS" panose="030F0702030302020204" pitchFamily="66" charset="0"/>
              </a:rPr>
              <a:t>x</a:t>
            </a:r>
            <a:r>
              <a:rPr lang="en-US" altLang="en-US" sz="1800" b="1">
                <a:latin typeface="Comic Sans MS" panose="030F0702030302020204" pitchFamily="66" charset="0"/>
              </a:rPr>
              <a:t>t = v</a:t>
            </a:r>
            <a:r>
              <a:rPr lang="en-US" altLang="en-US" sz="1800" b="1" baseline="-25000">
                <a:latin typeface="Comic Sans MS" panose="030F0702030302020204" pitchFamily="66" charset="0"/>
              </a:rPr>
              <a:t>ix</a:t>
            </a:r>
            <a:r>
              <a:rPr lang="en-US" altLang="en-US" sz="1800" b="1">
                <a:latin typeface="Comic Sans MS" panose="030F0702030302020204" pitchFamily="66" charset="0"/>
              </a:rPr>
              <a:t>+ (eE/m)t</a:t>
            </a:r>
          </a:p>
          <a:p>
            <a:pPr eaLnBrk="1" hangingPunct="1">
              <a:spcBef>
                <a:spcPct val="0"/>
              </a:spcBef>
              <a:buFontTx/>
              <a:buNone/>
            </a:pPr>
            <a:endParaRPr lang="en-US" altLang="en-US" sz="1800" b="1">
              <a:latin typeface="Comic Sans MS" panose="030F0702030302020204" pitchFamily="66" charset="0"/>
            </a:endParaRPr>
          </a:p>
          <a:p>
            <a:pPr eaLnBrk="1" hangingPunct="1">
              <a:spcBef>
                <a:spcPct val="0"/>
              </a:spcBef>
              <a:buFontTx/>
              <a:buNone/>
            </a:pPr>
            <a:r>
              <a:rPr lang="en-US" altLang="en-US" sz="1800" b="1">
                <a:latin typeface="Comic Sans MS" panose="030F0702030302020204" pitchFamily="66" charset="0"/>
              </a:rPr>
              <a:t>     </a:t>
            </a:r>
            <a:r>
              <a:rPr lang="en-US" altLang="en-US" sz="1800">
                <a:latin typeface="Comic Sans MS" panose="030F0702030302020204" pitchFamily="66" charset="0"/>
              </a:rPr>
              <a:t>This acceleration increases the electron more kinetic energy until the next collision, a “friction” that heats the wire.</a:t>
            </a:r>
            <a:endParaRPr lang="en-US" altLang="en-US" sz="1800" b="1">
              <a:latin typeface="Comic Sans MS" panose="030F0702030302020204" pitchFamily="66" charset="0"/>
            </a:endParaRPr>
          </a:p>
        </p:txBody>
      </p:sp>
      <p:sp>
        <p:nvSpPr>
          <p:cNvPr id="11272" name="Text Box 10"/>
          <p:cNvSpPr txBox="1">
            <a:spLocks noChangeArrowheads="1"/>
          </p:cNvSpPr>
          <p:nvPr/>
        </p:nvSpPr>
        <p:spPr bwMode="auto">
          <a:xfrm>
            <a:off x="2590800" y="1524000"/>
            <a:ext cx="5867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Comic Sans MS" panose="030F0702030302020204" pitchFamily="66" charset="0"/>
              </a:rPr>
              <a:t>With no applied E-field, the electrons move around due to thermal energy, but, they have no net drift.</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2430</Words>
  <Application>Microsoft Office PowerPoint</Application>
  <PresentationFormat>On-screen Show (4:3)</PresentationFormat>
  <Paragraphs>302</Paragraphs>
  <Slides>75</Slides>
  <Notes>13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4</vt:i4>
      </vt:variant>
      <vt:variant>
        <vt:lpstr>Slide Titles</vt:lpstr>
      </vt:variant>
      <vt:variant>
        <vt:i4>75</vt:i4>
      </vt:variant>
    </vt:vector>
  </HeadingPairs>
  <TitlesOfParts>
    <vt:vector size="86" baseType="lpstr">
      <vt:lpstr>Arial</vt:lpstr>
      <vt:lpstr>Times New Roman</vt:lpstr>
      <vt:lpstr>Comic Sans MS</vt:lpstr>
      <vt:lpstr>Impact</vt:lpstr>
      <vt:lpstr>Symbol</vt:lpstr>
      <vt:lpstr>Brush Script MT</vt:lpstr>
      <vt:lpstr>Default Design</vt:lpstr>
      <vt:lpstr>Adobe Photoshop Image</vt:lpstr>
      <vt:lpstr>MathType 5.0 Equation</vt:lpstr>
      <vt:lpstr>Microsoft Equation 3.0</vt:lpstr>
      <vt:lpstr>Microsoft Photo Editor 3.0 Photo</vt:lpstr>
      <vt:lpstr>Chapter 30. Current and Resistance</vt:lpstr>
      <vt:lpstr>PowerPoint Presentation</vt:lpstr>
      <vt:lpstr>PowerPoint Presentation</vt:lpstr>
      <vt:lpstr>PowerPoint Presentation</vt:lpstr>
      <vt:lpstr>The Electron Current</vt:lpstr>
      <vt:lpstr>Establishing the Electric Field in a Wire (1)</vt:lpstr>
      <vt:lpstr>Establishing the Electric Field in a Wire (2)</vt:lpstr>
      <vt:lpstr>Turning the Corner</vt:lpstr>
      <vt:lpstr>A Model of Conduction (1)</vt:lpstr>
      <vt:lpstr>A Model of Conduction (2)</vt:lpstr>
      <vt:lpstr>Current and Electrons</vt:lpstr>
      <vt:lpstr>Kirchhoff’s Junction Law</vt:lpstr>
      <vt:lpstr>Quick Question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Superconductivity</vt:lpstr>
      <vt:lpstr>Summary: Chapter 30 (1)</vt:lpstr>
      <vt:lpstr>Summary: Chapter 30 (2)</vt:lpstr>
      <vt:lpstr>The Electron Current</vt:lpstr>
      <vt:lpstr>Current and Drift Velocity</vt:lpstr>
      <vt:lpstr>PowerPoint Presentation</vt:lpstr>
      <vt:lpstr>The Electron Current</vt:lpstr>
      <vt:lpstr>EXAMPLE 31.1 The size of the electron current</vt:lpstr>
      <vt:lpstr>EXAMPLE 31.1 The size of the electron current</vt:lpstr>
      <vt:lpstr>EXAMPLE 31.1 The size of the electron current</vt:lpstr>
      <vt:lpstr>Creating a Current</vt:lpstr>
      <vt:lpstr>EXAMPLE 31.3 The electron current in a copper wire</vt:lpstr>
      <vt:lpstr>EXAMPLE 31.3 The electron current in a copper wire</vt:lpstr>
      <vt:lpstr>EXAMPLE 31.3 The electron current in a copper wire</vt:lpstr>
      <vt:lpstr>EXAMPLE 31.3 The electron current in a copper wire</vt:lpstr>
      <vt:lpstr>Current</vt:lpstr>
      <vt:lpstr>EXAMPLE 31.4 The current in a copper wire</vt:lpstr>
      <vt:lpstr>EXAMPLE 31.4 The current in a copper wire</vt:lpstr>
      <vt:lpstr>PowerPoint Presentation</vt:lpstr>
      <vt:lpstr>The Current Density in a Wire</vt:lpstr>
      <vt:lpstr>Kirchhoff’s Junction Law</vt:lpstr>
      <vt:lpstr>PowerPoint Presentation</vt:lpstr>
      <vt:lpstr>Conductivity and Resistivity</vt:lpstr>
      <vt:lpstr>PowerPoint Presentation</vt:lpstr>
      <vt:lpstr>EXAMPLE 31.7 Mean time between collisions</vt:lpstr>
      <vt:lpstr>EXAMPLE 31.7 Mean time between collisions</vt:lpstr>
      <vt:lpstr>PowerPoint Presentation</vt:lpstr>
      <vt:lpstr>Resistance and Ohm’s Law</vt:lpstr>
      <vt:lpstr>EXAMPLE 31.8 The current in a nichrome wire</vt:lpstr>
      <vt:lpstr>EXAMPLE 31.8 The current in a nichrome wire</vt:lpstr>
      <vt:lpstr>EXAMPLE 31.8 The current in a nichrome wire</vt:lpstr>
      <vt:lpstr>Ohm’s Law</vt:lpstr>
      <vt:lpstr>PowerPoint Presentation</vt:lpstr>
      <vt:lpstr>EXAMPLE 31.9 A battery and a resistor</vt:lpstr>
      <vt:lpstr>EXAMPLE 31.9 A battery and a resistor</vt:lpstr>
      <vt:lpstr>Chapter 31. Summary Slides</vt:lpstr>
      <vt:lpstr>Review</vt:lpstr>
      <vt:lpstr>General Principles</vt:lpstr>
      <vt:lpstr>PowerPoint Presentation</vt:lpstr>
      <vt:lpstr>Important Concepts</vt:lpstr>
      <vt:lpstr>Important Concepts</vt:lpstr>
      <vt:lpstr>Important Concepts</vt:lpstr>
      <vt:lpstr>Chapter 31. Clicker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Linn-Benton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31. Current and Resistance</dc:title>
  <dc:creator>Computer Services</dc:creator>
  <cp:lastModifiedBy>Greg S. Mulder</cp:lastModifiedBy>
  <cp:revision>8</cp:revision>
  <dcterms:created xsi:type="dcterms:W3CDTF">2009-05-06T16:50:35Z</dcterms:created>
  <dcterms:modified xsi:type="dcterms:W3CDTF">2017-04-02T19:17:05Z</dcterms:modified>
</cp:coreProperties>
</file>