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0" r:id="rId3"/>
    <p:sldId id="262" r:id="rId4"/>
    <p:sldId id="264" r:id="rId5"/>
    <p:sldId id="265" r:id="rId6"/>
    <p:sldId id="271" r:id="rId7"/>
    <p:sldId id="261" r:id="rId8"/>
    <p:sldId id="258" r:id="rId9"/>
    <p:sldId id="259" r:id="rId10"/>
    <p:sldId id="272" r:id="rId11"/>
    <p:sldId id="277" r:id="rId12"/>
    <p:sldId id="266" r:id="rId13"/>
    <p:sldId id="267" r:id="rId14"/>
    <p:sldId id="273" r:id="rId15"/>
    <p:sldId id="274" r:id="rId16"/>
    <p:sldId id="275" r:id="rId17"/>
    <p:sldId id="269" r:id="rId18"/>
    <p:sldId id="268" r:id="rId19"/>
    <p:sldId id="270" r:id="rId20"/>
    <p:sldId id="276" r:id="rId21"/>
  </p:sldIdLst>
  <p:sldSz cx="9144000" cy="6858000" type="screen4x3"/>
  <p:notesSz cx="6858000" cy="9144000"/>
  <p:custDataLst>
    <p:tags r:id="rId22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73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image" Target="../media/image1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4" Type="http://schemas.openxmlformats.org/officeDocument/2006/relationships/image" Target="../media/image28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060732-048B-4537-8C33-09732286B0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288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89E273-99D8-4B24-8F2D-2CE015393A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627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AA685E-9706-4EDD-A643-58FE81EDD5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414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0E3F11-EEF3-49A5-9AD5-1CCAB8497E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597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60DB3-A6ED-40C3-80D3-2B7150E1CA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373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2105E4-17F5-4956-A3B2-5AF607C16E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165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00F737-39AC-4227-ABB7-16D9285696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8673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A0F816-4803-4D8A-82E3-CE916D1393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59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CDDBA4-96C7-4973-8800-2A376E8AC9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718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9CA960-C5F9-4784-BE04-C7F72E6575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760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AC0B7F-97E1-4EEA-9CA5-9982D29381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200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A780C158-BA73-4DCE-8060-453EEF4746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1.wmf"/><Relationship Id="rId2" Type="http://schemas.openxmlformats.org/officeDocument/2006/relationships/tags" Target="../tags/tag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phet.colorado.edu/" TargetMode="Externa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26.wmf"/><Relationship Id="rId2" Type="http://schemas.openxmlformats.org/officeDocument/2006/relationships/tags" Target="../tags/tag1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1.bin"/><Relationship Id="rId11" Type="http://schemas.openxmlformats.org/officeDocument/2006/relationships/image" Target="../media/image28.wmf"/><Relationship Id="rId5" Type="http://schemas.openxmlformats.org/officeDocument/2006/relationships/image" Target="../media/image25.wmf"/><Relationship Id="rId10" Type="http://schemas.openxmlformats.org/officeDocument/2006/relationships/oleObject" Target="../embeddings/oleObject13.bin"/><Relationship Id="rId4" Type="http://schemas.openxmlformats.org/officeDocument/2006/relationships/oleObject" Target="../embeddings/oleObject10.bin"/><Relationship Id="rId9" Type="http://schemas.openxmlformats.org/officeDocument/2006/relationships/image" Target="../media/image27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28.wmf"/><Relationship Id="rId2" Type="http://schemas.openxmlformats.org/officeDocument/2006/relationships/tags" Target="../tags/tag13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5.bin"/><Relationship Id="rId5" Type="http://schemas.openxmlformats.org/officeDocument/2006/relationships/image" Target="../media/image27.wmf"/><Relationship Id="rId4" Type="http://schemas.openxmlformats.org/officeDocument/2006/relationships/oleObject" Target="../embeddings/oleObject14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14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29.wmf"/><Relationship Id="rId4" Type="http://schemas.openxmlformats.org/officeDocument/2006/relationships/oleObject" Target="../embeddings/oleObject16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5.xml"/><Relationship Id="rId4" Type="http://schemas.openxmlformats.org/officeDocument/2006/relationships/image" Target="../media/image3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28.wmf"/><Relationship Id="rId2" Type="http://schemas.openxmlformats.org/officeDocument/2006/relationships/tags" Target="../tags/tag16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18.bin"/><Relationship Id="rId5" Type="http://schemas.openxmlformats.org/officeDocument/2006/relationships/image" Target="../media/image14.wmf"/><Relationship Id="rId4" Type="http://schemas.openxmlformats.org/officeDocument/2006/relationships/oleObject" Target="../embeddings/oleObject17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6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3.wmf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5.png"/><Relationship Id="rId5" Type="http://schemas.openxmlformats.org/officeDocument/2006/relationships/image" Target="../media/image14.wmf"/><Relationship Id="rId4" Type="http://schemas.openxmlformats.org/officeDocument/2006/relationships/oleObject" Target="../embeddings/oleObject3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tags" Target="../tags/tag8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slideLayout" Target="../slideLayouts/slideLayout6.xml"/><Relationship Id="rId7" Type="http://schemas.openxmlformats.org/officeDocument/2006/relationships/oleObject" Target="../embeddings/oleObject6.bin"/><Relationship Id="rId2" Type="http://schemas.openxmlformats.org/officeDocument/2006/relationships/tags" Target="../tags/tag9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5.bin"/><Relationship Id="rId10" Type="http://schemas.openxmlformats.org/officeDocument/2006/relationships/image" Target="../media/image20.wmf"/><Relationship Id="rId4" Type="http://schemas.openxmlformats.org/officeDocument/2006/relationships/image" Target="../media/image21.png"/><Relationship Id="rId9" Type="http://schemas.openxmlformats.org/officeDocument/2006/relationships/oleObject" Target="../embeddings/oleObject7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slideLayout" Target="../slideLayouts/slideLayout4.xml"/><Relationship Id="rId7" Type="http://schemas.openxmlformats.org/officeDocument/2006/relationships/oleObject" Target="../embeddings/oleObject9.bin"/><Relationship Id="rId2" Type="http://schemas.openxmlformats.org/officeDocument/2006/relationships/tags" Target="../tags/tag10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2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457200" y="381000"/>
            <a:ext cx="73914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/>
              <a:t>Chapter 29 – Connecting Potential and Field</a:t>
            </a:r>
          </a:p>
        </p:txBody>
      </p:sp>
      <p:pic>
        <p:nvPicPr>
          <p:cNvPr id="2051" name="Picture 5" descr="29_29_01"/>
          <p:cNvPicPr>
            <a:picLocks noChangeAspect="1" noChangeArrowheads="1"/>
          </p:cNvPicPr>
          <p:nvPr/>
        </p:nvPicPr>
        <p:blipFill>
          <a:blip r:embed="rId4">
            <a:lum bright="-60000" contras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828800"/>
            <a:ext cx="2128838" cy="249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2" name="Picture 6" descr="29_29_02"/>
          <p:cNvPicPr>
            <a:picLocks noChangeAspect="1" noChangeArrowheads="1"/>
          </p:cNvPicPr>
          <p:nvPr/>
        </p:nvPicPr>
        <p:blipFill>
          <a:blip r:embed="rId5">
            <a:lum bright="-20000"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1905000"/>
            <a:ext cx="3476625" cy="199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053" name="Object 7"/>
          <p:cNvGraphicFramePr>
            <a:graphicFrameLocks noChangeAspect="1"/>
          </p:cNvGraphicFramePr>
          <p:nvPr/>
        </p:nvGraphicFramePr>
        <p:xfrm>
          <a:off x="6553200" y="2514600"/>
          <a:ext cx="2133600" cy="954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6" imgW="965200" imgH="431800" progId="Equation.DSMT4">
                  <p:embed/>
                </p:oleObj>
              </mc:Choice>
              <mc:Fallback>
                <p:oleObj name="Equation" r:id="rId6" imgW="965200" imgH="4318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2514600"/>
                        <a:ext cx="2133600" cy="954088"/>
                      </a:xfrm>
                      <a:prstGeom prst="rect">
                        <a:avLst/>
                      </a:prstGeom>
                      <a:noFill/>
                      <a:ln w="38100">
                        <a:solidFill>
                          <a:srgbClr val="FF33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Box 1"/>
          <p:cNvSpPr txBox="1">
            <a:spLocks noChangeArrowheads="1"/>
          </p:cNvSpPr>
          <p:nvPr/>
        </p:nvSpPr>
        <p:spPr bwMode="auto">
          <a:xfrm>
            <a:off x="152400" y="381000"/>
            <a:ext cx="8458200" cy="526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Go to </a:t>
            </a:r>
            <a:r>
              <a:rPr lang="en-US" altLang="en-US" sz="2800">
                <a:hlinkClick r:id="rId3"/>
              </a:rPr>
              <a:t>http://phet.colorado.edu</a:t>
            </a:r>
            <a:r>
              <a:rPr lang="en-US" altLang="en-US" sz="2800"/>
              <a:t>  click into “Physics” and then click into “Electricity, Magnets and Circuits”.  Run “Circuit Construction Kit (AC +DC).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Step 1:  Make a circuit consisting of one battery and one capacitor.  What happens?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Step 2:  Take a closer look by using the “Current Chart”.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Step 3:  Slow things down by making a circuit consisting of a battery, a capacitor and a resistor.  What does the current vs. time graph look like this time?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Step 4:  What happens if you create an RC circuit with two capacitors in parallel?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Step 5:  What happens if you create an RC circuit with two capacitors in series?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Step 6:  Play around with the Voltmeter.</a:t>
            </a:r>
          </a:p>
        </p:txBody>
      </p:sp>
    </p:spTree>
    <p:custDataLst>
      <p:tags r:id="rId1"/>
    </p:custData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Box 1"/>
          <p:cNvSpPr txBox="1">
            <a:spLocks noChangeArrowheads="1"/>
          </p:cNvSpPr>
          <p:nvPr/>
        </p:nvSpPr>
        <p:spPr bwMode="auto">
          <a:xfrm>
            <a:off x="990600" y="838200"/>
            <a:ext cx="6248400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3600"/>
              <a:t>Why should the very first equation-like thing that you write be V = integral of dV?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4"/>
          <p:cNvSpPr txBox="1">
            <a:spLocks noChangeArrowheads="1"/>
          </p:cNvSpPr>
          <p:nvPr/>
        </p:nvSpPr>
        <p:spPr bwMode="auto">
          <a:xfrm>
            <a:off x="609600" y="0"/>
            <a:ext cx="3581400" cy="204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/>
              <a:t>Remember that the E-field between two parallel plates is:</a:t>
            </a:r>
          </a:p>
        </p:txBody>
      </p:sp>
      <p:graphicFrame>
        <p:nvGraphicFramePr>
          <p:cNvPr id="13315" name="Object 5"/>
          <p:cNvGraphicFramePr>
            <a:graphicFrameLocks noChangeAspect="1"/>
          </p:cNvGraphicFramePr>
          <p:nvPr/>
        </p:nvGraphicFramePr>
        <p:xfrm>
          <a:off x="1295400" y="2819400"/>
          <a:ext cx="1447800" cy="1119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2" name="Equation" r:id="rId4" imgW="558558" imgH="431613" progId="Equation.3">
                  <p:embed/>
                </p:oleObj>
              </mc:Choice>
              <mc:Fallback>
                <p:oleObj name="Equation" r:id="rId4" imgW="558558" imgH="431613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819400"/>
                        <a:ext cx="1447800" cy="1119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6" name="Text Box 6"/>
          <p:cNvSpPr txBox="1">
            <a:spLocks noChangeArrowheads="1"/>
          </p:cNvSpPr>
          <p:nvPr/>
        </p:nvSpPr>
        <p:spPr bwMode="auto">
          <a:xfrm>
            <a:off x="4572000" y="228600"/>
            <a:ext cx="3581400" cy="255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/>
              <a:t>… and remember that the electric potential between two points inside a parallel plate is:</a:t>
            </a:r>
          </a:p>
        </p:txBody>
      </p:sp>
      <p:graphicFrame>
        <p:nvGraphicFramePr>
          <p:cNvPr id="13317" name="Object 7"/>
          <p:cNvGraphicFramePr>
            <a:graphicFrameLocks noChangeAspect="1"/>
          </p:cNvGraphicFramePr>
          <p:nvPr/>
        </p:nvGraphicFramePr>
        <p:xfrm>
          <a:off x="5486400" y="2971800"/>
          <a:ext cx="1547813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3" name="Equation" r:id="rId6" imgW="596641" imgH="177723" progId="Equation.3">
                  <p:embed/>
                </p:oleObj>
              </mc:Choice>
              <mc:Fallback>
                <p:oleObj name="Equation" r:id="rId6" imgW="596641" imgH="177723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2971800"/>
                        <a:ext cx="1547813" cy="460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8" name="Text Box 8"/>
          <p:cNvSpPr txBox="1">
            <a:spLocks noChangeArrowheads="1"/>
          </p:cNvSpPr>
          <p:nvPr/>
        </p:nvSpPr>
        <p:spPr bwMode="auto">
          <a:xfrm>
            <a:off x="609600" y="4160838"/>
            <a:ext cx="3886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/>
              <a:t>Combining these:</a:t>
            </a:r>
          </a:p>
        </p:txBody>
      </p:sp>
      <p:graphicFrame>
        <p:nvGraphicFramePr>
          <p:cNvPr id="13319" name="Object 9"/>
          <p:cNvGraphicFramePr>
            <a:graphicFrameLocks noChangeAspect="1"/>
          </p:cNvGraphicFramePr>
          <p:nvPr/>
        </p:nvGraphicFramePr>
        <p:xfrm>
          <a:off x="3810000" y="3932238"/>
          <a:ext cx="2336800" cy="1020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4" name="Equation" r:id="rId8" imgW="901309" imgH="393529" progId="Equation.3">
                  <p:embed/>
                </p:oleObj>
              </mc:Choice>
              <mc:Fallback>
                <p:oleObj name="Equation" r:id="rId8" imgW="901309" imgH="393529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3932238"/>
                        <a:ext cx="2336800" cy="1020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0" name="Text Box 5"/>
          <p:cNvSpPr txBox="1">
            <a:spLocks noChangeArrowheads="1"/>
          </p:cNvSpPr>
          <p:nvPr/>
        </p:nvSpPr>
        <p:spPr bwMode="auto">
          <a:xfrm>
            <a:off x="457200" y="5067300"/>
            <a:ext cx="8382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/>
              <a:t>We’re going to define Capacitance as:</a:t>
            </a:r>
          </a:p>
        </p:txBody>
      </p:sp>
      <p:graphicFrame>
        <p:nvGraphicFramePr>
          <p:cNvPr id="13321" name="Object 6"/>
          <p:cNvGraphicFramePr>
            <a:graphicFrameLocks noChangeAspect="1"/>
          </p:cNvGraphicFramePr>
          <p:nvPr/>
        </p:nvGraphicFramePr>
        <p:xfrm>
          <a:off x="6265863" y="5381625"/>
          <a:ext cx="2209800" cy="1487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5" name="Equation" r:id="rId10" imgW="660113" imgH="444307" progId="Equation.3">
                  <p:embed/>
                </p:oleObj>
              </mc:Choice>
              <mc:Fallback>
                <p:oleObj name="Equation" r:id="rId10" imgW="660113" imgH="444307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5863" y="5381625"/>
                        <a:ext cx="2209800" cy="1487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338" name="Object 4"/>
          <p:cNvGraphicFramePr>
            <a:graphicFrameLocks noChangeAspect="1"/>
          </p:cNvGraphicFramePr>
          <p:nvPr/>
        </p:nvGraphicFramePr>
        <p:xfrm>
          <a:off x="2514600" y="457200"/>
          <a:ext cx="2336800" cy="1020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1" name="Equation" r:id="rId4" imgW="901309" imgH="393529" progId="Equation.3">
                  <p:embed/>
                </p:oleObj>
              </mc:Choice>
              <mc:Fallback>
                <p:oleObj name="Equation" r:id="rId4" imgW="901309" imgH="393529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457200"/>
                        <a:ext cx="2336800" cy="1020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39" name="Text Box 5"/>
          <p:cNvSpPr txBox="1">
            <a:spLocks noChangeArrowheads="1"/>
          </p:cNvSpPr>
          <p:nvPr/>
        </p:nvSpPr>
        <p:spPr bwMode="auto">
          <a:xfrm>
            <a:off x="381000" y="1600200"/>
            <a:ext cx="8382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/>
              <a:t>We’re going to define Capacitance as:</a:t>
            </a:r>
          </a:p>
        </p:txBody>
      </p:sp>
      <p:graphicFrame>
        <p:nvGraphicFramePr>
          <p:cNvPr id="14340" name="Object 6"/>
          <p:cNvGraphicFramePr>
            <a:graphicFrameLocks noChangeAspect="1"/>
          </p:cNvGraphicFramePr>
          <p:nvPr/>
        </p:nvGraphicFramePr>
        <p:xfrm>
          <a:off x="5486400" y="2362200"/>
          <a:ext cx="2209800" cy="1487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2" name="Equation" r:id="rId6" imgW="660113" imgH="444307" progId="Equation.3">
                  <p:embed/>
                </p:oleObj>
              </mc:Choice>
              <mc:Fallback>
                <p:oleObj name="Equation" r:id="rId6" imgW="660113" imgH="444307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2362200"/>
                        <a:ext cx="2209800" cy="1487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1"/>
          <p:cNvSpPr txBox="1">
            <a:spLocks noChangeArrowheads="1"/>
          </p:cNvSpPr>
          <p:nvPr/>
        </p:nvSpPr>
        <p:spPr bwMode="auto">
          <a:xfrm>
            <a:off x="228600" y="1676400"/>
            <a:ext cx="53340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/>
              <a:t>You can find the energy in a capacitor by integrating:</a:t>
            </a:r>
          </a:p>
        </p:txBody>
      </p:sp>
      <p:sp>
        <p:nvSpPr>
          <p:cNvPr id="15363" name="Text Box 7"/>
          <p:cNvSpPr txBox="1">
            <a:spLocks noChangeArrowheads="1"/>
          </p:cNvSpPr>
          <p:nvPr/>
        </p:nvSpPr>
        <p:spPr bwMode="auto">
          <a:xfrm>
            <a:off x="152400" y="533400"/>
            <a:ext cx="6477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/>
              <a:t>Let’s look at how much energy is stored in a capacitor.</a:t>
            </a:r>
          </a:p>
        </p:txBody>
      </p:sp>
      <p:graphicFrame>
        <p:nvGraphicFramePr>
          <p:cNvPr id="4" name="Object 8"/>
          <p:cNvGraphicFramePr>
            <a:graphicFrameLocks noChangeAspect="1"/>
          </p:cNvGraphicFramePr>
          <p:nvPr/>
        </p:nvGraphicFramePr>
        <p:xfrm>
          <a:off x="2667000" y="2971800"/>
          <a:ext cx="3355975" cy="1020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5" name="Equation" r:id="rId4" imgW="1295400" imgH="393700" progId="Equation.3">
                  <p:embed/>
                </p:oleObj>
              </mc:Choice>
              <mc:Fallback>
                <p:oleObj name="Equation" r:id="rId4" imgW="1295400" imgH="3937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2971800"/>
                        <a:ext cx="3355975" cy="1020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Box 1"/>
          <p:cNvSpPr txBox="1">
            <a:spLocks noChangeArrowheads="1"/>
          </p:cNvSpPr>
          <p:nvPr/>
        </p:nvSpPr>
        <p:spPr bwMode="auto">
          <a:xfrm>
            <a:off x="457200" y="457200"/>
            <a:ext cx="525780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0"/>
              <a:t>Let’s find the Effective Capacitance of two capacitors in parallel: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Box 1"/>
          <p:cNvSpPr txBox="1">
            <a:spLocks noChangeArrowheads="1"/>
          </p:cNvSpPr>
          <p:nvPr/>
        </p:nvSpPr>
        <p:spPr bwMode="auto">
          <a:xfrm>
            <a:off x="457200" y="457200"/>
            <a:ext cx="525780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0"/>
              <a:t>Let’s find the Effective Capacitance of two capacitors in series: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4"/>
          <p:cNvSpPr txBox="1">
            <a:spLocks noChangeArrowheads="1"/>
          </p:cNvSpPr>
          <p:nvPr/>
        </p:nvSpPr>
        <p:spPr bwMode="auto">
          <a:xfrm>
            <a:off x="838200" y="533400"/>
            <a:ext cx="3276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/>
              <a:t>Dielectrics</a:t>
            </a:r>
          </a:p>
        </p:txBody>
      </p:sp>
      <p:pic>
        <p:nvPicPr>
          <p:cNvPr id="18435" name="Picture 4" descr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209800"/>
            <a:ext cx="8340725" cy="367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6" name="Picture 5" descr="Picture 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275" y="1573213"/>
            <a:ext cx="5213350" cy="34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4"/>
          <p:cNvSpPr txBox="1">
            <a:spLocks noChangeArrowheads="1"/>
          </p:cNvSpPr>
          <p:nvPr/>
        </p:nvSpPr>
        <p:spPr bwMode="auto">
          <a:xfrm>
            <a:off x="685800" y="160338"/>
            <a:ext cx="75438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/>
              <a:t>Summary of Chapter 30:</a:t>
            </a:r>
          </a:p>
        </p:txBody>
      </p:sp>
      <p:sp>
        <p:nvSpPr>
          <p:cNvPr id="19459" name="Text Box 5"/>
          <p:cNvSpPr txBox="1">
            <a:spLocks noChangeArrowheads="1"/>
          </p:cNvSpPr>
          <p:nvPr/>
        </p:nvSpPr>
        <p:spPr bwMode="auto">
          <a:xfrm>
            <a:off x="228600" y="882650"/>
            <a:ext cx="5562600" cy="2493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You should realize how electric potential and electric fields are related to each other.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If you have calculated an E-Field for a configuration, you should be able to find a potential and visa-versa.</a:t>
            </a:r>
          </a:p>
        </p:txBody>
      </p:sp>
      <p:graphicFrame>
        <p:nvGraphicFramePr>
          <p:cNvPr id="19460" name="Object 6"/>
          <p:cNvGraphicFramePr>
            <a:graphicFrameLocks noChangeAspect="1"/>
          </p:cNvGraphicFramePr>
          <p:nvPr/>
        </p:nvGraphicFramePr>
        <p:xfrm>
          <a:off x="6172200" y="1371600"/>
          <a:ext cx="1981200" cy="687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6" name="Equation" r:id="rId4" imgW="622030" imgH="215806" progId="Equation.3">
                  <p:embed/>
                </p:oleObj>
              </mc:Choice>
              <mc:Fallback>
                <p:oleObj name="Equation" r:id="rId4" imgW="622030" imgH="215806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1371600"/>
                        <a:ext cx="1981200" cy="687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1" name="Text Box 7"/>
          <p:cNvSpPr txBox="1">
            <a:spLocks noChangeArrowheads="1"/>
          </p:cNvSpPr>
          <p:nvPr/>
        </p:nvSpPr>
        <p:spPr bwMode="auto">
          <a:xfrm>
            <a:off x="228600" y="3376613"/>
            <a:ext cx="64008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You should be able to qualitatively discuss what a capacitor is and does.</a:t>
            </a:r>
          </a:p>
        </p:txBody>
      </p:sp>
      <p:sp>
        <p:nvSpPr>
          <p:cNvPr id="19462" name="Text Box 8"/>
          <p:cNvSpPr txBox="1">
            <a:spLocks noChangeArrowheads="1"/>
          </p:cNvSpPr>
          <p:nvPr/>
        </p:nvSpPr>
        <p:spPr bwMode="auto">
          <a:xfrm>
            <a:off x="228600" y="4260850"/>
            <a:ext cx="80010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You should be able to find the capacitance of a situation.</a:t>
            </a:r>
          </a:p>
        </p:txBody>
      </p:sp>
      <p:sp>
        <p:nvSpPr>
          <p:cNvPr id="19463" name="Text Box 9"/>
          <p:cNvSpPr txBox="1">
            <a:spLocks noChangeArrowheads="1"/>
          </p:cNvSpPr>
          <p:nvPr/>
        </p:nvSpPr>
        <p:spPr bwMode="auto">
          <a:xfrm>
            <a:off x="228600" y="4829175"/>
            <a:ext cx="83058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You should be able to find the effective capacitance of a circuit in parallel and in series.</a:t>
            </a:r>
          </a:p>
        </p:txBody>
      </p:sp>
      <p:graphicFrame>
        <p:nvGraphicFramePr>
          <p:cNvPr id="19464" name="Object 10"/>
          <p:cNvGraphicFramePr>
            <a:graphicFrameLocks noChangeAspect="1"/>
          </p:cNvGraphicFramePr>
          <p:nvPr/>
        </p:nvGraphicFramePr>
        <p:xfrm>
          <a:off x="6400800" y="2438400"/>
          <a:ext cx="1676400" cy="1128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7" name="Equation" r:id="rId6" imgW="660113" imgH="444307" progId="Equation.3">
                  <p:embed/>
                </p:oleObj>
              </mc:Choice>
              <mc:Fallback>
                <p:oleObj name="Equation" r:id="rId6" imgW="660113" imgH="444307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2438400"/>
                        <a:ext cx="1676400" cy="1128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5" name="Text Box 9"/>
          <p:cNvSpPr txBox="1">
            <a:spLocks noChangeArrowheads="1"/>
          </p:cNvSpPr>
          <p:nvPr/>
        </p:nvSpPr>
        <p:spPr bwMode="auto">
          <a:xfrm>
            <a:off x="228600" y="5715000"/>
            <a:ext cx="83058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Energy conservation mandates that the </a:t>
            </a:r>
            <a:r>
              <a:rPr lang="en-US" altLang="en-US" sz="2400">
                <a:sym typeface="Symbol" panose="05050102010706020507" pitchFamily="18" charset="2"/>
              </a:rPr>
              <a:t>V around a closed loop always be zero.</a:t>
            </a:r>
            <a:endParaRPr lang="en-US" altLang="en-US" sz="2400"/>
          </a:p>
        </p:txBody>
      </p:sp>
    </p:spTree>
    <p:custDataLst>
      <p:tags r:id="rId2"/>
    </p:custData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4" descr="knight_Figure_30_6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1828800"/>
            <a:ext cx="6465887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3" name="TextBox 3"/>
          <p:cNvSpPr txBox="1">
            <a:spLocks noChangeArrowheads="1"/>
          </p:cNvSpPr>
          <p:nvPr/>
        </p:nvSpPr>
        <p:spPr bwMode="auto">
          <a:xfrm>
            <a:off x="304800" y="798513"/>
            <a:ext cx="571500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a.  Find the Effective Capacitance of this Circuit</a:t>
            </a:r>
          </a:p>
        </p:txBody>
      </p:sp>
      <p:sp>
        <p:nvSpPr>
          <p:cNvPr id="20484" name="TextBox 4"/>
          <p:cNvSpPr txBox="1">
            <a:spLocks noChangeArrowheads="1"/>
          </p:cNvSpPr>
          <p:nvPr/>
        </p:nvSpPr>
        <p:spPr bwMode="auto">
          <a:xfrm>
            <a:off x="0" y="76200"/>
            <a:ext cx="6324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/>
              <a:t>Sample Problem:</a:t>
            </a:r>
            <a:endParaRPr lang="en-US" altLang="en-US" sz="1800"/>
          </a:p>
        </p:txBody>
      </p:sp>
      <p:sp>
        <p:nvSpPr>
          <p:cNvPr id="20485" name="TextBox 5"/>
          <p:cNvSpPr txBox="1">
            <a:spLocks noChangeArrowheads="1"/>
          </p:cNvSpPr>
          <p:nvPr/>
        </p:nvSpPr>
        <p:spPr bwMode="auto">
          <a:xfrm>
            <a:off x="304800" y="5257800"/>
            <a:ext cx="88392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b.  For a 12V battery, what would the voltage be across each capacitor?</a:t>
            </a: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3" descr="30_stt1_02"/>
          <p:cNvPicPr>
            <a:picLocks noChangeAspect="1" noChangeArrowheads="1"/>
          </p:cNvPicPr>
          <p:nvPr/>
        </p:nvPicPr>
        <p:blipFill>
          <a:blip r:embed="rId3">
            <a:lum bright="-20000"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3908425"/>
            <a:ext cx="6781800" cy="200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4" descr="30_stt1_01"/>
          <p:cNvPicPr>
            <a:picLocks noChangeAspect="1" noChangeArrowheads="1"/>
          </p:cNvPicPr>
          <p:nvPr/>
        </p:nvPicPr>
        <p:blipFill>
          <a:blip r:embed="rId4">
            <a:lum bright="-20000"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447800"/>
            <a:ext cx="1177925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Text Box 5"/>
          <p:cNvSpPr txBox="1">
            <a:spLocks noChangeArrowheads="1"/>
          </p:cNvSpPr>
          <p:nvPr/>
        </p:nvSpPr>
        <p:spPr bwMode="auto">
          <a:xfrm>
            <a:off x="3505200" y="2819400"/>
            <a:ext cx="5029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omic Sans MS" panose="030F0702030302020204" pitchFamily="66" charset="0"/>
              </a:rPr>
              <a:t>     Which graph of the electric potential </a:t>
            </a:r>
            <a:r>
              <a:rPr lang="en-US" altLang="en-US" sz="1800" b="1">
                <a:latin typeface="Comic Sans MS" panose="030F0702030302020204" pitchFamily="66" charset="0"/>
              </a:rPr>
              <a:t>V</a:t>
            </a:r>
            <a:r>
              <a:rPr lang="en-US" altLang="en-US" sz="1800">
                <a:latin typeface="Comic Sans MS" panose="030F0702030302020204" pitchFamily="66" charset="0"/>
              </a:rPr>
              <a:t> describes the electric field shown?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505200" y="381000"/>
            <a:ext cx="44196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Remember the definition of an E-Field:  An E-Field vector field shows at every point the acceleration a positive charge would experience at any given point.</a:t>
            </a:r>
          </a:p>
        </p:txBody>
      </p:sp>
    </p:spTree>
    <p:custDataLst>
      <p:tags r:id="rId1"/>
    </p:custData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30.P6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524000"/>
            <a:ext cx="5534025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7" name="TextBox 2"/>
          <p:cNvSpPr txBox="1">
            <a:spLocks noChangeArrowheads="1"/>
          </p:cNvSpPr>
          <p:nvPr/>
        </p:nvSpPr>
        <p:spPr bwMode="auto">
          <a:xfrm>
            <a:off x="304800" y="874713"/>
            <a:ext cx="81534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14350" indent="-51435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AutoNum type="alphaLcPeriod"/>
            </a:pPr>
            <a:r>
              <a:rPr lang="en-US" altLang="en-US" sz="2800"/>
              <a:t>Find the Effective Capacitance of this Circuit.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b.  Find the charge on each capacitor.</a:t>
            </a:r>
          </a:p>
        </p:txBody>
      </p:sp>
      <p:sp>
        <p:nvSpPr>
          <p:cNvPr id="21508" name="TextBox 3"/>
          <p:cNvSpPr txBox="1">
            <a:spLocks noChangeArrowheads="1"/>
          </p:cNvSpPr>
          <p:nvPr/>
        </p:nvSpPr>
        <p:spPr bwMode="auto">
          <a:xfrm>
            <a:off x="0" y="152400"/>
            <a:ext cx="6324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/>
              <a:t>Sample Problem:</a:t>
            </a:r>
            <a:endParaRPr lang="en-US" altLang="en-US" sz="1800"/>
          </a:p>
        </p:txBody>
      </p:sp>
      <p:sp>
        <p:nvSpPr>
          <p:cNvPr id="21509" name="TextBox 4"/>
          <p:cNvSpPr txBox="1">
            <a:spLocks noChangeArrowheads="1"/>
          </p:cNvSpPr>
          <p:nvPr/>
        </p:nvSpPr>
        <p:spPr bwMode="auto">
          <a:xfrm>
            <a:off x="304800" y="5334000"/>
            <a:ext cx="8839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c.  What would the voltage be across each capacitor?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 descr="30_stt2_01"/>
          <p:cNvPicPr>
            <a:picLocks noChangeAspect="1" noChangeArrowheads="1"/>
          </p:cNvPicPr>
          <p:nvPr/>
        </p:nvPicPr>
        <p:blipFill>
          <a:blip r:embed="rId3">
            <a:lum bright="-20000"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1219200"/>
            <a:ext cx="4114800" cy="106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4" descr="30_stt2_06"/>
          <p:cNvPicPr>
            <a:picLocks noChangeAspect="1" noChangeArrowheads="1"/>
          </p:cNvPicPr>
          <p:nvPr/>
        </p:nvPicPr>
        <p:blipFill>
          <a:blip r:embed="rId4">
            <a:lum bright="-60000" contras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5153025"/>
            <a:ext cx="2386013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5" descr="30_stt2_05"/>
          <p:cNvPicPr>
            <a:picLocks noChangeAspect="1" noChangeArrowheads="1"/>
          </p:cNvPicPr>
          <p:nvPr/>
        </p:nvPicPr>
        <p:blipFill>
          <a:blip r:embed="rId5">
            <a:lum bright="-60000" contras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5076825"/>
            <a:ext cx="2389188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6" descr="30_stt2_04"/>
          <p:cNvPicPr>
            <a:picLocks noChangeAspect="1" noChangeArrowheads="1"/>
          </p:cNvPicPr>
          <p:nvPr/>
        </p:nvPicPr>
        <p:blipFill>
          <a:blip r:embed="rId6">
            <a:lum bright="-60000" contras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3765550"/>
            <a:ext cx="238918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7" descr="30_stt2_03"/>
          <p:cNvPicPr>
            <a:picLocks noChangeAspect="1" noChangeArrowheads="1"/>
          </p:cNvPicPr>
          <p:nvPr/>
        </p:nvPicPr>
        <p:blipFill>
          <a:blip r:embed="rId7">
            <a:lum bright="-60000" contras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3781425"/>
            <a:ext cx="2389188" cy="1023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8" descr="30_stt2_02"/>
          <p:cNvPicPr>
            <a:picLocks noChangeAspect="1" noChangeArrowheads="1"/>
          </p:cNvPicPr>
          <p:nvPr/>
        </p:nvPicPr>
        <p:blipFill>
          <a:blip r:embed="rId8">
            <a:lum bright="-60000" contras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752850"/>
            <a:ext cx="2389188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9" descr="30_stt2_07"/>
          <p:cNvPicPr>
            <a:picLocks noChangeAspect="1" noChangeArrowheads="1"/>
          </p:cNvPicPr>
          <p:nvPr/>
        </p:nvPicPr>
        <p:blipFill>
          <a:blip r:embed="rId9">
            <a:lum bright="-60000" contras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5153025"/>
            <a:ext cx="2382838" cy="101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5" name="Text Box 10"/>
          <p:cNvSpPr txBox="1">
            <a:spLocks noChangeArrowheads="1"/>
          </p:cNvSpPr>
          <p:nvPr/>
        </p:nvSpPr>
        <p:spPr bwMode="auto">
          <a:xfrm>
            <a:off x="2438400" y="2667000"/>
            <a:ext cx="5029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omic Sans MS" panose="030F0702030302020204" pitchFamily="66" charset="0"/>
              </a:rPr>
              <a:t>     Which set of equipotential contours describes the electric field shown?</a:t>
            </a:r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4"/>
          <p:cNvSpPr txBox="1">
            <a:spLocks noChangeArrowheads="1"/>
          </p:cNvSpPr>
          <p:nvPr/>
        </p:nvSpPr>
        <p:spPr bwMode="auto">
          <a:xfrm>
            <a:off x="838200" y="533400"/>
            <a:ext cx="6019800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/>
              <a:t>Let’s compare energy and voltage in a parallel plate capacitor.</a:t>
            </a:r>
          </a:p>
        </p:txBody>
      </p:sp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1066800" y="533400"/>
            <a:ext cx="6324600" cy="116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/>
              <a:t>Looking at it in “reverse” we get that: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800"/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2209800" y="1828800"/>
          <a:ext cx="3355975" cy="2081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Equation" r:id="rId4" imgW="634725" imgH="393529" progId="Equation.3">
                  <p:embed/>
                </p:oleObj>
              </mc:Choice>
              <mc:Fallback>
                <p:oleObj name="Equation" r:id="rId4" imgW="634725" imgH="393529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828800"/>
                        <a:ext cx="3355975" cy="2081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/>
          <p:cNvSpPr txBox="1">
            <a:spLocks noChangeArrowheads="1"/>
          </p:cNvSpPr>
          <p:nvPr/>
        </p:nvSpPr>
        <p:spPr bwMode="auto">
          <a:xfrm>
            <a:off x="1219200" y="838200"/>
            <a:ext cx="6324600" cy="158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/>
              <a:t>The E-field and Potential Field are related through the gradient: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800"/>
          </a:p>
        </p:txBody>
      </p:sp>
      <p:graphicFrame>
        <p:nvGraphicFramePr>
          <p:cNvPr id="7171" name="Object 2"/>
          <p:cNvGraphicFramePr>
            <a:graphicFrameLocks noChangeAspect="1"/>
          </p:cNvGraphicFramePr>
          <p:nvPr/>
        </p:nvGraphicFramePr>
        <p:xfrm>
          <a:off x="3346450" y="2209800"/>
          <a:ext cx="3289300" cy="1141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Equation" r:id="rId4" imgW="622030" imgH="215806" progId="Equation.3">
                  <p:embed/>
                </p:oleObj>
              </mc:Choice>
              <mc:Fallback>
                <p:oleObj name="Equation" r:id="rId4" imgW="622030" imgH="215806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6450" y="2209800"/>
                        <a:ext cx="3289300" cy="1141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2" name="Text Box 6"/>
          <p:cNvSpPr txBox="1">
            <a:spLocks noChangeArrowheads="1"/>
          </p:cNvSpPr>
          <p:nvPr/>
        </p:nvSpPr>
        <p:spPr bwMode="auto">
          <a:xfrm>
            <a:off x="381000" y="3962400"/>
            <a:ext cx="5943600" cy="146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Sample Problem: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Let’s say that we had some sort of crazy potential field such that:  V(x,y,z) = 3xy</a:t>
            </a:r>
            <a:r>
              <a:rPr lang="en-US" altLang="en-US" sz="1800" baseline="30000"/>
              <a:t>2</a:t>
            </a:r>
            <a:r>
              <a:rPr lang="en-US" altLang="en-US" sz="1800"/>
              <a:t> + 5y</a:t>
            </a:r>
            <a:r>
              <a:rPr lang="en-US" altLang="en-US" sz="1800" baseline="30000"/>
              <a:t>3</a:t>
            </a:r>
            <a:r>
              <a:rPr lang="en-US" altLang="en-US" sz="1800"/>
              <a:t> + 5z + 12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What E-field would create this potential?</a:t>
            </a:r>
          </a:p>
        </p:txBody>
      </p:sp>
      <p:pic>
        <p:nvPicPr>
          <p:cNvPr id="5" name="Picture 7" descr="EF_multichg"/>
          <p:cNvPicPr>
            <a:picLocks noChangeAspect="1" noChangeArrowheads="1"/>
          </p:cNvPicPr>
          <p:nvPr/>
        </p:nvPicPr>
        <p:blipFill>
          <a:blip r:embed="rId6">
            <a:lum bright="-60000" contras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3810000"/>
            <a:ext cx="2003425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Kirchhoff’s Loop Law</a:t>
            </a:r>
          </a:p>
        </p:txBody>
      </p:sp>
      <p:pic>
        <p:nvPicPr>
          <p:cNvPr id="8195" name="Picture 3" descr="30_10"/>
          <p:cNvPicPr>
            <a:picLocks noChangeAspect="1" noChangeArrowheads="1"/>
          </p:cNvPicPr>
          <p:nvPr/>
        </p:nvPicPr>
        <p:blipFill>
          <a:blip r:embed="rId4">
            <a:lum bright="-20000"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1447800"/>
            <a:ext cx="3692525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1143000" y="5065713"/>
          <a:ext cx="2819400" cy="725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" name="Equation" r:id="rId5" imgW="1333500" imgH="342900" progId="Equation.DSMT4">
                  <p:embed/>
                </p:oleObj>
              </mc:Choice>
              <mc:Fallback>
                <p:oleObj name="Equation" r:id="rId5" imgW="1333500" imgH="3429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5065713"/>
                        <a:ext cx="2819400" cy="725487"/>
                      </a:xfrm>
                      <a:prstGeom prst="rect">
                        <a:avLst/>
                      </a:prstGeom>
                      <a:noFill/>
                      <a:ln w="38100">
                        <a:solidFill>
                          <a:srgbClr val="CC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609600" y="1295400"/>
            <a:ext cx="4800600" cy="338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omic Sans MS" panose="030F0702030302020204" pitchFamily="66" charset="0"/>
              </a:rPr>
              <a:t>     Since the electric field is</a:t>
            </a:r>
            <a:br>
              <a:rPr lang="en-US" altLang="en-US" sz="1800">
                <a:latin typeface="Comic Sans MS" panose="030F0702030302020204" pitchFamily="66" charset="0"/>
              </a:rPr>
            </a:br>
            <a:r>
              <a:rPr lang="en-US" altLang="en-US" sz="1800">
                <a:latin typeface="Comic Sans MS" panose="030F0702030302020204" pitchFamily="66" charset="0"/>
              </a:rPr>
              <a:t>conservative, any path between</a:t>
            </a:r>
            <a:br>
              <a:rPr lang="en-US" altLang="en-US" sz="1800">
                <a:latin typeface="Comic Sans MS" panose="030F0702030302020204" pitchFamily="66" charset="0"/>
              </a:rPr>
            </a:br>
            <a:r>
              <a:rPr lang="en-US" altLang="en-US" sz="1800">
                <a:latin typeface="Comic Sans MS" panose="030F0702030302020204" pitchFamily="66" charset="0"/>
              </a:rPr>
              <a:t>points </a:t>
            </a:r>
            <a:r>
              <a:rPr lang="en-US" altLang="en-US" sz="1800" b="1">
                <a:latin typeface="Comic Sans MS" panose="030F0702030302020204" pitchFamily="66" charset="0"/>
              </a:rPr>
              <a:t>1</a:t>
            </a:r>
            <a:r>
              <a:rPr lang="en-US" altLang="en-US" sz="1800">
                <a:latin typeface="Comic Sans MS" panose="030F0702030302020204" pitchFamily="66" charset="0"/>
              </a:rPr>
              <a:t> and </a:t>
            </a:r>
            <a:r>
              <a:rPr lang="en-US" altLang="en-US" sz="1800" b="1">
                <a:latin typeface="Comic Sans MS" panose="030F0702030302020204" pitchFamily="66" charset="0"/>
              </a:rPr>
              <a:t>2</a:t>
            </a:r>
            <a:r>
              <a:rPr lang="en-US" altLang="en-US" sz="1800">
                <a:latin typeface="Comic Sans MS" panose="030F0702030302020204" pitchFamily="66" charset="0"/>
              </a:rPr>
              <a:t> finds the same potential difference.  Any path can be approximated by segments parallel and perpendicular to equipotential surfaces, and the perpendicular segments must cross the same equipotentials.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omic Sans MS" panose="030F0702030302020204" pitchFamily="66" charset="0"/>
              </a:rPr>
              <a:t>     Since a closed loop starts and ends at the same point, the potential around the loop must be zero.  This is Kirchhoff’s Loop Law, which we will use later.</a:t>
            </a: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u="sng">
                <a:solidFill>
                  <a:srgbClr val="008000"/>
                </a:solidFill>
              </a:rPr>
              <a:t>Example</a:t>
            </a:r>
            <a:r>
              <a:rPr lang="en-US" altLang="en-US" sz="4000">
                <a:solidFill>
                  <a:srgbClr val="008000"/>
                </a:solidFill>
              </a:rPr>
              <a:t>: The Potential</a:t>
            </a:r>
            <a:br>
              <a:rPr lang="en-US" altLang="en-US" sz="4000">
                <a:solidFill>
                  <a:srgbClr val="008000"/>
                </a:solidFill>
              </a:rPr>
            </a:br>
            <a:r>
              <a:rPr lang="en-US" altLang="en-US" sz="4000">
                <a:solidFill>
                  <a:srgbClr val="008000"/>
                </a:solidFill>
              </a:rPr>
              <a:t>of a Ring of Charge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685800" y="1524000"/>
            <a:ext cx="2895600" cy="146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omic Sans MS" panose="030F0702030302020204" pitchFamily="66" charset="0"/>
              </a:rPr>
              <a:t>     Find the potential of a thin uniformly charged ring of radius </a:t>
            </a:r>
            <a:r>
              <a:rPr lang="en-US" altLang="en-US" sz="1800" b="1">
                <a:latin typeface="Comic Sans MS" panose="030F0702030302020204" pitchFamily="66" charset="0"/>
              </a:rPr>
              <a:t>R</a:t>
            </a:r>
            <a:r>
              <a:rPr lang="en-US" altLang="en-US" sz="1800">
                <a:latin typeface="Comic Sans MS" panose="030F0702030302020204" pitchFamily="66" charset="0"/>
              </a:rPr>
              <a:t> and charge </a:t>
            </a:r>
            <a:r>
              <a:rPr lang="en-US" altLang="en-US" sz="1800" b="1">
                <a:latin typeface="Comic Sans MS" panose="030F0702030302020204" pitchFamily="66" charset="0"/>
              </a:rPr>
              <a:t>Q</a:t>
            </a:r>
            <a:r>
              <a:rPr lang="en-US" altLang="en-US" sz="1800">
                <a:latin typeface="Comic Sans MS" panose="030F0702030302020204" pitchFamily="66" charset="0"/>
              </a:rPr>
              <a:t> at point </a:t>
            </a:r>
            <a:r>
              <a:rPr lang="en-US" altLang="en-US" sz="1800" b="1">
                <a:latin typeface="Comic Sans MS" panose="030F0702030302020204" pitchFamily="66" charset="0"/>
              </a:rPr>
              <a:t>P</a:t>
            </a:r>
            <a:r>
              <a:rPr lang="en-US" altLang="en-US" sz="1800">
                <a:latin typeface="Comic Sans MS" panose="030F0702030302020204" pitchFamily="66" charset="0"/>
              </a:rPr>
              <a:t> on the z axis? </a:t>
            </a:r>
          </a:p>
        </p:txBody>
      </p:sp>
      <p:pic>
        <p:nvPicPr>
          <p:cNvPr id="9220" name="Picture 4" descr="29_31"/>
          <p:cNvPicPr>
            <a:picLocks noChangeAspect="1" noChangeArrowheads="1"/>
          </p:cNvPicPr>
          <p:nvPr/>
        </p:nvPicPr>
        <p:blipFill>
          <a:blip r:embed="rId4">
            <a:lum bright="-20000"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6150" y="1600200"/>
            <a:ext cx="5657850" cy="302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228600" y="3278188"/>
          <a:ext cx="3584575" cy="65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4" name="Equation" r:id="rId5" imgW="2159000" imgH="393700" progId="Equation.DSMT4">
                  <p:embed/>
                </p:oleObj>
              </mc:Choice>
              <mc:Fallback>
                <p:oleObj name="Equation" r:id="rId5" imgW="2159000" imgH="3937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3278188"/>
                        <a:ext cx="3584575" cy="654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228600" y="4262438"/>
          <a:ext cx="3959225" cy="715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5" name="Equation" r:id="rId7" imgW="2387600" imgH="431800" progId="Equation.DSMT4">
                  <p:embed/>
                </p:oleObj>
              </mc:Choice>
              <mc:Fallback>
                <p:oleObj name="Equation" r:id="rId7" imgW="2387600" imgH="4318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4262438"/>
                        <a:ext cx="3959225" cy="715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228600" y="5319713"/>
          <a:ext cx="54102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6" name="Equation" r:id="rId9" imgW="3263900" imgH="482600" progId="Equation.DSMT4">
                  <p:embed/>
                </p:oleObj>
              </mc:Choice>
              <mc:Fallback>
                <p:oleObj name="Equation" r:id="rId9" imgW="3263900" imgH="4826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5319713"/>
                        <a:ext cx="541020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u="sng">
                <a:solidFill>
                  <a:srgbClr val="008000"/>
                </a:solidFill>
              </a:rPr>
              <a:t>Example</a:t>
            </a:r>
            <a:r>
              <a:rPr lang="en-US" altLang="en-US" sz="4000">
                <a:solidFill>
                  <a:srgbClr val="008000"/>
                </a:solidFill>
              </a:rPr>
              <a:t>: The Potential</a:t>
            </a:r>
            <a:br>
              <a:rPr lang="en-US" altLang="en-US" sz="4000">
                <a:solidFill>
                  <a:srgbClr val="008000"/>
                </a:solidFill>
              </a:rPr>
            </a:br>
            <a:r>
              <a:rPr lang="en-US" altLang="en-US" sz="4000">
                <a:solidFill>
                  <a:srgbClr val="008000"/>
                </a:solidFill>
              </a:rPr>
              <a:t>of a Disk of Charge</a:t>
            </a:r>
          </a:p>
        </p:txBody>
      </p:sp>
      <p:pic>
        <p:nvPicPr>
          <p:cNvPr id="10243" name="Picture 4" descr="29_32"/>
          <p:cNvPicPr>
            <a:picLocks noChangeAspect="1" noChangeArrowheads="1"/>
          </p:cNvPicPr>
          <p:nvPr/>
        </p:nvPicPr>
        <p:blipFill>
          <a:blip r:embed="rId4">
            <a:lum bright="-20000"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1530350"/>
            <a:ext cx="4133850" cy="365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4" name="Text Box 5"/>
          <p:cNvSpPr txBox="1">
            <a:spLocks noChangeArrowheads="1"/>
          </p:cNvSpPr>
          <p:nvPr/>
        </p:nvSpPr>
        <p:spPr bwMode="auto">
          <a:xfrm>
            <a:off x="685800" y="1524000"/>
            <a:ext cx="28956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omic Sans MS" panose="030F0702030302020204" pitchFamily="66" charset="0"/>
              </a:rPr>
              <a:t>     Find the potential of a uniformly charged disk of radius </a:t>
            </a:r>
            <a:r>
              <a:rPr lang="en-US" altLang="en-US" sz="1800" b="1">
                <a:latin typeface="Comic Sans MS" panose="030F0702030302020204" pitchFamily="66" charset="0"/>
              </a:rPr>
              <a:t>R</a:t>
            </a:r>
            <a:r>
              <a:rPr lang="en-US" altLang="en-US" sz="1800">
                <a:latin typeface="Comic Sans MS" panose="030F0702030302020204" pitchFamily="66" charset="0"/>
              </a:rPr>
              <a:t> and charge </a:t>
            </a:r>
            <a:r>
              <a:rPr lang="en-US" altLang="en-US" sz="1800" b="1">
                <a:latin typeface="Comic Sans MS" panose="030F0702030302020204" pitchFamily="66" charset="0"/>
              </a:rPr>
              <a:t>Q</a:t>
            </a:r>
            <a:r>
              <a:rPr lang="en-US" altLang="en-US" sz="1800">
                <a:latin typeface="Comic Sans MS" panose="030F0702030302020204" pitchFamily="66" charset="0"/>
              </a:rPr>
              <a:t> at point </a:t>
            </a:r>
            <a:r>
              <a:rPr lang="en-US" altLang="en-US" sz="1800" b="1">
                <a:latin typeface="Comic Sans MS" panose="030F0702030302020204" pitchFamily="66" charset="0"/>
              </a:rPr>
              <a:t>P</a:t>
            </a:r>
            <a:r>
              <a:rPr lang="en-US" altLang="en-US" sz="1800">
                <a:latin typeface="Comic Sans MS" panose="030F0702030302020204" pitchFamily="66" charset="0"/>
              </a:rPr>
              <a:t> on the z axis? </a:t>
            </a:r>
          </a:p>
        </p:txBody>
      </p:sp>
      <p:graphicFrame>
        <p:nvGraphicFramePr>
          <p:cNvPr id="5126" name="Object 6"/>
          <p:cNvGraphicFramePr>
            <a:graphicFrameLocks noChangeAspect="1"/>
          </p:cNvGraphicFramePr>
          <p:nvPr>
            <p:ph sz="half" idx="2"/>
          </p:nvPr>
        </p:nvGraphicFramePr>
        <p:xfrm>
          <a:off x="609600" y="2884488"/>
          <a:ext cx="3455988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9" name="Equation" r:id="rId5" imgW="1905000" imgH="520700" progId="Equation.DSMT4">
                  <p:embed/>
                </p:oleObj>
              </mc:Choice>
              <mc:Fallback>
                <p:oleObj name="Equation" r:id="rId5" imgW="1905000" imgH="5207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884488"/>
                        <a:ext cx="3455988" cy="942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6" name="Text Box 7"/>
          <p:cNvSpPr txBox="1">
            <a:spLocks noChangeArrowheads="1"/>
          </p:cNvSpPr>
          <p:nvPr/>
        </p:nvSpPr>
        <p:spPr bwMode="auto">
          <a:xfrm>
            <a:off x="7748588" y="3846513"/>
            <a:ext cx="30638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Comic Sans MS" panose="030F0702030302020204" pitchFamily="66" charset="0"/>
              </a:rPr>
              <a:t>P</a:t>
            </a:r>
          </a:p>
        </p:txBody>
      </p:sp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-2590800" y="4033838"/>
          <a:ext cx="7229475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0" name="Equation" r:id="rId7" imgW="4165600" imgH="482600" progId="Equation.DSMT4">
                  <p:embed/>
                </p:oleObj>
              </mc:Choice>
              <mc:Fallback>
                <p:oleObj name="Equation" r:id="rId7" imgW="4165600" imgH="4826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2590800" y="4033838"/>
                        <a:ext cx="7229475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8" name="TextBox 2"/>
          <p:cNvSpPr txBox="1">
            <a:spLocks noChangeArrowheads="1"/>
          </p:cNvSpPr>
          <p:nvPr/>
        </p:nvSpPr>
        <p:spPr bwMode="auto">
          <a:xfrm>
            <a:off x="685800" y="5181600"/>
            <a:ext cx="22860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/>
              <a:t>Then, use the relationship between V and E to find the E-field on the z-axis.</a:t>
            </a: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XPANDSHOWBAR" val="True"/>
  <p:tag name="BULLETTYPE" val="3"/>
  <p:tag name="RESPCOUNTERSTYLE" val="-1"/>
  <p:tag name="INPUTSOURCE" val="1"/>
  <p:tag name="BACKUPMAINTENANCE" val="7"/>
  <p:tag name="ROTATIONINTERVAL" val="2"/>
  <p:tag name="RACERSMAXDISPLAYED" val="5"/>
  <p:tag name="TEAMSINLEADERBOARD" val="5"/>
  <p:tag name="BUBBLEVALUEFORMAT" val="0.0"/>
  <p:tag name="CUSTOMCELLFORECOLOR" val="-16777216"/>
  <p:tag name="CUSTOMCELLBACKCOLOR4" val="-8355712"/>
  <p:tag name="DISPLAYDEVICEID" val="True"/>
  <p:tag name="GRIDSIZE" val="{Width=800, Height=600}"/>
  <p:tag name="CHARTLABELS" val="1"/>
  <p:tag name="PARTLISTDEFAULT" val="1"/>
  <p:tag name="INCORRECTPOINTVALUE" val="0"/>
  <p:tag name="AUTOADJUSTPARTRANGE" val="True"/>
  <p:tag name="FIBNUMRESULTS" val="5"/>
  <p:tag name="PRRESPONSE2" val="9"/>
  <p:tag name="PRRESPONSE6" val="5"/>
  <p:tag name="PRRESPONSE10" val="1"/>
  <p:tag name="POWERPOINTVERSION" val="12.0"/>
  <p:tag name="CSVFORMAT" val="0"/>
  <p:tag name="RESPCOUNTERFORMAT" val="0"/>
  <p:tag name="ALLOWDUPLICATES" val="False"/>
  <p:tag name="REVIEWONLY" val="False"/>
  <p:tag name="RACEANIMATIONSPEED" val="3"/>
  <p:tag name="BUBBLENAMEVISIBLE" val="True"/>
  <p:tag name="CUSTOMGRIDBACKCOLOR" val="-2830136"/>
  <p:tag name="USESCHEMECOLORS" val="True"/>
  <p:tag name="GRIDROTATIONINTERVAL" val="2"/>
  <p:tag name="CHARTCOLORS" val="0"/>
  <p:tag name="INCLUDEPPT" val="True"/>
  <p:tag name="REALTIMEBACKUPPATH" val="(None)"/>
  <p:tag name="FIBDISPLAYRESULTS" val="True"/>
  <p:tag name="PRRESPONSE3" val="8"/>
  <p:tag name="PRRESPONSE8" val="3"/>
  <p:tag name="TPVERSION" val="2008"/>
  <p:tag name="ANSWERNOWSTYLE" val="-1"/>
  <p:tag name="COUNTDOWNSECONDS" val="10"/>
  <p:tag name="AUTOADVANCE" val="False"/>
  <p:tag name="SKIPREMAININGRACESLIDES" val="True"/>
  <p:tag name="BUBBLEGROUPING" val="3"/>
  <p:tag name="CUSTOMCELLBACKCOLOR3" val="-268652"/>
  <p:tag name="AUTOSIZEGRID" val="True"/>
  <p:tag name="INCLUDENONRESPONDERS" val="False"/>
  <p:tag name="REALTIMEBACKUP" val="False"/>
  <p:tag name="FIBINCLUDEOTHER" val="True"/>
  <p:tag name="PRRESPONSE5" val="6"/>
  <p:tag name="ALWAYSOPENPOLL" val="False"/>
  <p:tag name="ANSWERNOWTEXT" val="Answer Now"/>
  <p:tag name="BACKUPSESSIONS" val="True"/>
  <p:tag name="RACEENDPOINTS" val="100"/>
  <p:tag name="DEFAULTNUMTEAMS" val="5"/>
  <p:tag name="DISPLAYDEVICENUMBER" val="True"/>
  <p:tag name="RESETCHARTS" val="True"/>
  <p:tag name="ZEROBASED" val="False"/>
  <p:tag name="PRRESPONSE1" val="10"/>
  <p:tag name="SHOWFLASHWARNING" val="True"/>
  <p:tag name="COUNTDOWNSTYLE" val="-1"/>
  <p:tag name="AUTOUPDATEALIASES" val="True"/>
  <p:tag name="BUBBLESIZEVISIBLE" val="True"/>
  <p:tag name="GRIDOPACITY" val="90"/>
  <p:tag name="ALLOWUSERFEEDBACK" val="True"/>
  <p:tag name="FIBDISPLAYKEYWORDS" val="True"/>
  <p:tag name="SHOWBARVISIBLE" val="True"/>
  <p:tag name="NUMRESPONSES" val="1"/>
  <p:tag name="MAXRESPONDERS" val="5"/>
  <p:tag name="GRIDPOSITION" val="1"/>
  <p:tag name="CHARTSCALE" val="True"/>
  <p:tag name="PRRESPONSE9" val="2"/>
  <p:tag name="CHARTVALUEFORMAT" val="0%"/>
  <p:tag name="CUSTOMCELLBACKCOLOR2" val="-13395457"/>
  <p:tag name="CORRECTPOINTVALUE" val="1"/>
  <p:tag name="USESECONDARYMONITOR" val="True"/>
  <p:tag name="PARTICIPANTSINLEADERBOARD" val="5"/>
  <p:tag name="MULTIRESPDIVISOR" val="1"/>
  <p:tag name="SAVECSVWITHSESSION" val="True"/>
  <p:tag name="DISPLAYNAME" val="True"/>
  <p:tag name="PRRESPONSE7" val="4"/>
  <p:tag name="POLLINGCYCLE" val="2"/>
  <p:tag name="STDCHART" val="1"/>
  <p:tag name="RESPTABLESTYLE" val="-1"/>
  <p:tag name="CUSTOMCELLBACKCOLOR1" val="-657956"/>
  <p:tag name="PRRESPONSE4" val="7"/>
  <p:tag name="ADVANCEDSETTINGSVIEW" val="False"/>
  <p:tag name="DELIMITERS" val="3.1"/>
  <p:tag name="TPFULLVERSION" val="4.2.3.23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678</TotalTime>
  <Words>623</Words>
  <Application>Microsoft Office PowerPoint</Application>
  <PresentationFormat>On-screen Show (4:3)</PresentationFormat>
  <Paragraphs>58</Paragraphs>
  <Slides>20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Calibri</vt:lpstr>
      <vt:lpstr>Comic Sans MS</vt:lpstr>
      <vt:lpstr>Symbol</vt:lpstr>
      <vt:lpstr>Default Design</vt:lpstr>
      <vt:lpstr>MathType 5.0 Equation</vt:lpstr>
      <vt:lpstr>Microsoft Equation 3.0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Kirchhoff’s Loop Law</vt:lpstr>
      <vt:lpstr>Example: The Potential of a Ring of Charge</vt:lpstr>
      <vt:lpstr>Example: The Potential of a Disk of Charge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Linn-Benton Community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Computer Services</dc:creator>
  <cp:lastModifiedBy>Greg S. Mulder</cp:lastModifiedBy>
  <cp:revision>40</cp:revision>
  <dcterms:created xsi:type="dcterms:W3CDTF">2007-05-07T17:50:36Z</dcterms:created>
  <dcterms:modified xsi:type="dcterms:W3CDTF">2017-04-02T19:18:50Z</dcterms:modified>
</cp:coreProperties>
</file>