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2" r:id="rId6"/>
    <p:sldId id="275" r:id="rId7"/>
    <p:sldId id="263" r:id="rId8"/>
    <p:sldId id="264" r:id="rId9"/>
    <p:sldId id="276" r:id="rId10"/>
    <p:sldId id="265" r:id="rId11"/>
    <p:sldId id="266" r:id="rId12"/>
    <p:sldId id="267" r:id="rId13"/>
    <p:sldId id="282" r:id="rId14"/>
    <p:sldId id="280" r:id="rId15"/>
    <p:sldId id="281" r:id="rId16"/>
    <p:sldId id="268" r:id="rId17"/>
    <p:sldId id="279" r:id="rId18"/>
    <p:sldId id="283" r:id="rId19"/>
    <p:sldId id="277" r:id="rId20"/>
    <p:sldId id="269" r:id="rId21"/>
    <p:sldId id="270" r:id="rId22"/>
    <p:sldId id="271" r:id="rId23"/>
    <p:sldId id="278" r:id="rId24"/>
    <p:sldId id="272" r:id="rId25"/>
    <p:sldId id="274" r:id="rId26"/>
    <p:sldId id="273" r:id="rId27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8" autoAdjust="0"/>
    <p:restoredTop sz="94660"/>
  </p:normalViewPr>
  <p:slideViewPr>
    <p:cSldViewPr>
      <p:cViewPr varScale="1">
        <p:scale>
          <a:sx n="68" d="100"/>
          <a:sy n="68" d="100"/>
        </p:scale>
        <p:origin x="126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A332D17-E480-4ED0-879F-62D54585FB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9D350B-ACAE-4F88-8B86-C77B88D405EA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STT26.1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6688D-464B-4182-827B-0EDB3389B9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107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05CA1-6D99-49B9-B9B2-1E59D124A5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789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D1888-BC45-403C-9163-AF2C1B3CC4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3370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CDF06-BBDE-488D-BFAB-051D167AAD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679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BA662-DA09-47BB-A984-9BEF095162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765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927FE-02D1-4CA9-A899-B1486AF1BC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5068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1A856-07FB-4B69-B155-8FB9A58AFA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523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387C1-FD4A-46DD-B3BD-06D53DDBB2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96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98DBB-92F1-4731-AEC8-187B7FCE6A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83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A1505-3E52-4F4F-8A0D-B4597883F2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8924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9BCEC-D15B-4A84-88AE-85B6B6A6A7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67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06254-02A7-45C7-AC96-45F876C1E7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192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632FDF5-036C-46D9-8D97-2847819C22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9.wmf"/><Relationship Id="rId2" Type="http://schemas.openxmlformats.org/officeDocument/2006/relationships/tags" Target="../tags/tag1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5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9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0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.bin"/><Relationship Id="rId2" Type="http://schemas.openxmlformats.org/officeDocument/2006/relationships/tags" Target="../tags/tag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8.xml"/><Relationship Id="rId7" Type="http://schemas.openxmlformats.org/officeDocument/2006/relationships/oleObject" Target="../embeddings/oleObject3.bin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0.xml"/><Relationship Id="rId10" Type="http://schemas.openxmlformats.org/officeDocument/2006/relationships/image" Target="../media/image6.jpeg"/><Relationship Id="rId4" Type="http://schemas.openxmlformats.org/officeDocument/2006/relationships/tags" Target="../tags/tag9.xm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762000" y="609600"/>
            <a:ext cx="73152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Chapter 26 -- The Electric Field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By the end of this chapter should be able to: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/>
              <a:t>Discuss a formal definition of the E-Field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/>
              <a:t>Calculate the E-Field of a variety of situations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a point charge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a dipole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an infinite line of charge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a ring of charge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a disk of charge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an infinite plane of charge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	a parallel plate capacitor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/>
              <a:t>Discuss and calculate what happens to a charge or dipole acted upon by an external E-field.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533400" y="457200"/>
            <a:ext cx="7315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Let’s try finding the E-field a distance R from the mid-point of a line of charge of length L and charge Q.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609600" y="533400"/>
            <a:ext cx="670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After some work we found that:</a:t>
            </a:r>
          </a:p>
        </p:txBody>
      </p:sp>
      <p:graphicFrame>
        <p:nvGraphicFramePr>
          <p:cNvPr id="14339" name="Object 5"/>
          <p:cNvGraphicFramePr>
            <a:graphicFrameLocks noChangeAspect="1"/>
          </p:cNvGraphicFramePr>
          <p:nvPr/>
        </p:nvGraphicFramePr>
        <p:xfrm>
          <a:off x="1676400" y="1524000"/>
          <a:ext cx="4932363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4" imgW="1651000" imgH="482600" progId="Equation.3">
                  <p:embed/>
                </p:oleObj>
              </mc:Choice>
              <mc:Fallback>
                <p:oleObj name="Equation" r:id="rId4" imgW="1651000" imgH="48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524000"/>
                        <a:ext cx="4932363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1203325" y="4684713"/>
          <a:ext cx="5538788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6" imgW="1854200" imgH="469900" progId="Equation.3">
                  <p:embed/>
                </p:oleObj>
              </mc:Choice>
              <mc:Fallback>
                <p:oleObj name="Equation" r:id="rId6" imgW="1854200" imgH="469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4684713"/>
                        <a:ext cx="5538788" cy="140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609600" y="3048000"/>
            <a:ext cx="6705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Then, after a trig-substitution integral we found that:</a:t>
            </a:r>
          </a:p>
        </p:txBody>
      </p:sp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4"/>
          <p:cNvGraphicFramePr>
            <a:graphicFrameLocks noChangeAspect="1"/>
          </p:cNvGraphicFramePr>
          <p:nvPr/>
        </p:nvGraphicFramePr>
        <p:xfrm>
          <a:off x="1411288" y="2438400"/>
          <a:ext cx="5537200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4" imgW="1854200" imgH="469900" progId="Equation.3">
                  <p:embed/>
                </p:oleObj>
              </mc:Choice>
              <mc:Fallback>
                <p:oleObj name="Equation" r:id="rId4" imgW="1854200" imgH="469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2438400"/>
                        <a:ext cx="5537200" cy="1403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838200" y="609600"/>
            <a:ext cx="70866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Let’s take a look at some “limiting cases” to see if this “not-so-pretty” result makes sense:</a:t>
            </a:r>
          </a:p>
        </p:txBody>
      </p:sp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133600"/>
            <a:ext cx="411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629400" y="2133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6388" name="Group 10"/>
          <p:cNvGrpSpPr>
            <a:grpSpLocks/>
          </p:cNvGrpSpPr>
          <p:nvPr/>
        </p:nvGrpSpPr>
        <p:grpSpPr bwMode="auto">
          <a:xfrm>
            <a:off x="838200" y="2743200"/>
            <a:ext cx="4191000" cy="304800"/>
            <a:chOff x="838200" y="2743200"/>
            <a:chExt cx="4191000" cy="3048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838200" y="2895600"/>
              <a:ext cx="419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838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5029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2438400" y="30480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L</a:t>
            </a:r>
          </a:p>
        </p:txBody>
      </p:sp>
      <p:sp>
        <p:nvSpPr>
          <p:cNvPr id="16390" name="TextBox 9"/>
          <p:cNvSpPr txBox="1">
            <a:spLocks noChangeArrowheads="1"/>
          </p:cNvSpPr>
          <p:nvPr/>
        </p:nvSpPr>
        <p:spPr bwMode="auto">
          <a:xfrm>
            <a:off x="1219200" y="2119313"/>
            <a:ext cx="914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M</a:t>
            </a:r>
          </a:p>
        </p:txBody>
      </p:sp>
      <p:grpSp>
        <p:nvGrpSpPr>
          <p:cNvPr id="16391" name="Group 11"/>
          <p:cNvGrpSpPr>
            <a:grpSpLocks/>
          </p:cNvGrpSpPr>
          <p:nvPr/>
        </p:nvGrpSpPr>
        <p:grpSpPr bwMode="auto">
          <a:xfrm>
            <a:off x="5029200" y="1509713"/>
            <a:ext cx="1828800" cy="304800"/>
            <a:chOff x="838200" y="2743200"/>
            <a:chExt cx="4191000" cy="30480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838200" y="2895600"/>
              <a:ext cx="419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838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029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92" name="TextBox 15"/>
          <p:cNvSpPr txBox="1">
            <a:spLocks noChangeArrowheads="1"/>
          </p:cNvSpPr>
          <p:nvPr/>
        </p:nvSpPr>
        <p:spPr bwMode="auto">
          <a:xfrm>
            <a:off x="5737225" y="1241425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16393" name="TextBox 16"/>
          <p:cNvSpPr txBox="1">
            <a:spLocks noChangeArrowheads="1"/>
          </p:cNvSpPr>
          <p:nvPr/>
        </p:nvSpPr>
        <p:spPr bwMode="auto">
          <a:xfrm>
            <a:off x="3581400" y="3505200"/>
            <a:ext cx="358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Find the E-Field at the dot.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133600"/>
            <a:ext cx="411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629400" y="2133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7412" name="Group 10"/>
          <p:cNvGrpSpPr>
            <a:grpSpLocks/>
          </p:cNvGrpSpPr>
          <p:nvPr/>
        </p:nvGrpSpPr>
        <p:grpSpPr bwMode="auto">
          <a:xfrm>
            <a:off x="838200" y="2743200"/>
            <a:ext cx="4191000" cy="304800"/>
            <a:chOff x="838200" y="2743200"/>
            <a:chExt cx="4191000" cy="3048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838200" y="2895600"/>
              <a:ext cx="419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838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5029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2438400" y="30480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L</a:t>
            </a:r>
          </a:p>
        </p:txBody>
      </p:sp>
      <p:sp>
        <p:nvSpPr>
          <p:cNvPr id="17414" name="TextBox 9"/>
          <p:cNvSpPr txBox="1">
            <a:spLocks noChangeArrowheads="1"/>
          </p:cNvSpPr>
          <p:nvPr/>
        </p:nvSpPr>
        <p:spPr bwMode="auto">
          <a:xfrm>
            <a:off x="1219200" y="2119313"/>
            <a:ext cx="914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M</a:t>
            </a:r>
          </a:p>
        </p:txBody>
      </p:sp>
      <p:grpSp>
        <p:nvGrpSpPr>
          <p:cNvPr id="17415" name="Group 11"/>
          <p:cNvGrpSpPr>
            <a:grpSpLocks/>
          </p:cNvGrpSpPr>
          <p:nvPr/>
        </p:nvGrpSpPr>
        <p:grpSpPr bwMode="auto">
          <a:xfrm>
            <a:off x="5029200" y="1509713"/>
            <a:ext cx="1828800" cy="304800"/>
            <a:chOff x="838200" y="2743200"/>
            <a:chExt cx="4191000" cy="30480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838200" y="2895600"/>
              <a:ext cx="419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838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029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16" name="TextBox 15"/>
          <p:cNvSpPr txBox="1">
            <a:spLocks noChangeArrowheads="1"/>
          </p:cNvSpPr>
          <p:nvPr/>
        </p:nvSpPr>
        <p:spPr bwMode="auto">
          <a:xfrm>
            <a:off x="5737225" y="1241425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17417" name="TextBox 16"/>
          <p:cNvSpPr txBox="1">
            <a:spLocks noChangeArrowheads="1"/>
          </p:cNvSpPr>
          <p:nvPr/>
        </p:nvSpPr>
        <p:spPr bwMode="auto">
          <a:xfrm>
            <a:off x="3581400" y="3505200"/>
            <a:ext cx="358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Find the E-Field at the dot.</a:t>
            </a:r>
          </a:p>
        </p:txBody>
      </p:sp>
      <p:sp>
        <p:nvSpPr>
          <p:cNvPr id="17418" name="Rectangle 17"/>
          <p:cNvSpPr>
            <a:spLocks noChangeArrowheads="1"/>
          </p:cNvSpPr>
          <p:nvPr/>
        </p:nvSpPr>
        <p:spPr bwMode="auto">
          <a:xfrm>
            <a:off x="1676400" y="304800"/>
            <a:ext cx="1497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ym typeface="Symbol" panose="05050102010706020507" pitchFamily="18" charset="2"/>
              </a:rPr>
              <a:t>(x) = </a:t>
            </a:r>
            <a:r>
              <a:rPr lang="en-US" altLang="en-US" sz="1800" baseline="-25000">
                <a:sym typeface="Symbol" panose="05050102010706020507" pitchFamily="18" charset="2"/>
              </a:rPr>
              <a:t>o</a:t>
            </a:r>
            <a:r>
              <a:rPr lang="en-US" altLang="en-US" sz="1800">
                <a:sym typeface="Symbol" panose="05050102010706020507" pitchFamily="18" charset="2"/>
              </a:rPr>
              <a:t>+ bx</a:t>
            </a:r>
            <a:endParaRPr lang="en-US" altLang="en-US" sz="1800"/>
          </a:p>
        </p:txBody>
      </p:sp>
      <p:sp>
        <p:nvSpPr>
          <p:cNvPr id="17419" name="TextBox 18"/>
          <p:cNvSpPr txBox="1">
            <a:spLocks noChangeArrowheads="1"/>
          </p:cNvSpPr>
          <p:nvPr/>
        </p:nvSpPr>
        <p:spPr bwMode="auto">
          <a:xfrm>
            <a:off x="1447800" y="4800600"/>
            <a:ext cx="350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Qtot = same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Does E at R get larger, smaller or the stay same.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044575"/>
            <a:ext cx="411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629400" y="1044575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8436" name="Group 10"/>
          <p:cNvGrpSpPr>
            <a:grpSpLocks/>
          </p:cNvGrpSpPr>
          <p:nvPr/>
        </p:nvGrpSpPr>
        <p:grpSpPr bwMode="auto">
          <a:xfrm>
            <a:off x="838200" y="1654175"/>
            <a:ext cx="4191000" cy="304800"/>
            <a:chOff x="838200" y="2743200"/>
            <a:chExt cx="4191000" cy="3048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838200" y="2895600"/>
              <a:ext cx="419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838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5029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37" name="TextBox 8"/>
          <p:cNvSpPr txBox="1">
            <a:spLocks noChangeArrowheads="1"/>
          </p:cNvSpPr>
          <p:nvPr/>
        </p:nvSpPr>
        <p:spPr bwMode="auto">
          <a:xfrm>
            <a:off x="2438400" y="1958975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L</a:t>
            </a:r>
          </a:p>
        </p:txBody>
      </p:sp>
      <p:sp>
        <p:nvSpPr>
          <p:cNvPr id="18438" name="TextBox 9"/>
          <p:cNvSpPr txBox="1">
            <a:spLocks noChangeArrowheads="1"/>
          </p:cNvSpPr>
          <p:nvPr/>
        </p:nvSpPr>
        <p:spPr bwMode="auto">
          <a:xfrm>
            <a:off x="1219200" y="1030288"/>
            <a:ext cx="914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M</a:t>
            </a:r>
          </a:p>
        </p:txBody>
      </p:sp>
      <p:grpSp>
        <p:nvGrpSpPr>
          <p:cNvPr id="18439" name="Group 11"/>
          <p:cNvGrpSpPr>
            <a:grpSpLocks/>
          </p:cNvGrpSpPr>
          <p:nvPr/>
        </p:nvGrpSpPr>
        <p:grpSpPr bwMode="auto">
          <a:xfrm>
            <a:off x="5029200" y="420688"/>
            <a:ext cx="1828800" cy="304800"/>
            <a:chOff x="838200" y="2743200"/>
            <a:chExt cx="4191000" cy="30480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838200" y="2895600"/>
              <a:ext cx="419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838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029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40" name="TextBox 15"/>
          <p:cNvSpPr txBox="1">
            <a:spLocks noChangeArrowheads="1"/>
          </p:cNvSpPr>
          <p:nvPr/>
        </p:nvSpPr>
        <p:spPr bwMode="auto">
          <a:xfrm>
            <a:off x="5737225" y="1524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sp>
        <p:nvSpPr>
          <p:cNvPr id="18441" name="TextBox 16"/>
          <p:cNvSpPr txBox="1">
            <a:spLocks noChangeArrowheads="1"/>
          </p:cNvSpPr>
          <p:nvPr/>
        </p:nvSpPr>
        <p:spPr bwMode="auto">
          <a:xfrm>
            <a:off x="746125" y="2971800"/>
            <a:ext cx="35814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Find the E-Field at the dot.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For one rod, yesterday, we found that: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" name="Rectangle 17"/>
          <p:cNvSpPr/>
          <p:nvPr/>
        </p:nvSpPr>
        <p:spPr>
          <a:xfrm rot="16200000">
            <a:off x="4724400" y="4538663"/>
            <a:ext cx="4114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8443" name="Group 10"/>
          <p:cNvGrpSpPr>
            <a:grpSpLocks/>
          </p:cNvGrpSpPr>
          <p:nvPr/>
        </p:nvGrpSpPr>
        <p:grpSpPr bwMode="auto">
          <a:xfrm rot="5400000">
            <a:off x="3946525" y="4521200"/>
            <a:ext cx="4191000" cy="304800"/>
            <a:chOff x="838200" y="2743200"/>
            <a:chExt cx="4191000" cy="3048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838200" y="2895600"/>
              <a:ext cx="419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838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029200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44" name="TextBox 8"/>
          <p:cNvSpPr txBox="1">
            <a:spLocks noChangeArrowheads="1"/>
          </p:cNvSpPr>
          <p:nvPr/>
        </p:nvSpPr>
        <p:spPr bwMode="auto">
          <a:xfrm>
            <a:off x="5486400" y="426085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L</a:t>
            </a:r>
          </a:p>
        </p:txBody>
      </p:sp>
      <p:grpSp>
        <p:nvGrpSpPr>
          <p:cNvPr id="18445" name="Group 11"/>
          <p:cNvGrpSpPr>
            <a:grpSpLocks/>
          </p:cNvGrpSpPr>
          <p:nvPr/>
        </p:nvGrpSpPr>
        <p:grpSpPr bwMode="auto">
          <a:xfrm rot="5400000">
            <a:off x="6889750" y="1658938"/>
            <a:ext cx="1533525" cy="304800"/>
            <a:chOff x="838200" y="2743200"/>
            <a:chExt cx="4191000" cy="30480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838200" y="2895600"/>
              <a:ext cx="419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838199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029199" y="2743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46" name="TextBox 15"/>
          <p:cNvSpPr txBox="1">
            <a:spLocks noChangeArrowheads="1"/>
          </p:cNvSpPr>
          <p:nvPr/>
        </p:nvSpPr>
        <p:spPr bwMode="auto">
          <a:xfrm rot="5400000">
            <a:off x="7500144" y="1926431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R</a:t>
            </a:r>
          </a:p>
        </p:txBody>
      </p:sp>
      <p:graphicFrame>
        <p:nvGraphicFramePr>
          <p:cNvPr id="18447" name="Object 3"/>
          <p:cNvGraphicFramePr>
            <a:graphicFrameLocks noChangeAspect="1"/>
          </p:cNvGraphicFramePr>
          <p:nvPr/>
        </p:nvGraphicFramePr>
        <p:xfrm>
          <a:off x="1433513" y="3997325"/>
          <a:ext cx="31464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Equation" r:id="rId3" imgW="1548728" imgH="444307" progId="Equation.3">
                  <p:embed/>
                </p:oleObj>
              </mc:Choice>
              <mc:Fallback>
                <p:oleObj name="Equation" r:id="rId3" imgW="1548728" imgH="44430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3997325"/>
                        <a:ext cx="3146425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762000" y="762000"/>
            <a:ext cx="76200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/>
              <a:t>Let’s now try to find the E-Field on the z-axis of a “ring” of charge with radius R and charge Q.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609600" y="609600"/>
            <a:ext cx="4572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If we were to try to find the E-field off the axis of the ring, we would discover that this would be very hard to do analytically.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We could, however, do this computationally.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762000" y="-1828800"/>
            <a:ext cx="4572000" cy="103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from visual import *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myscene=display(range=vector(.10,.10,.10))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Q = 50*10^-9 # 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R=0.05 #m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k=8.99*10**9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print pi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Lambda = Q/(2*pi*R)  # linear charge density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theta = 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s=vector(R*cos(theta),R*sin(theta),0.0)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dtheta = 2*pi/100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E = vector(0.0,0.0,0.0) # We start our Riemann sum at zero N/C.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p = vector(0.025,0.00,0.025)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ds = R*dtheta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dq = Lambda * 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dE=vector(0.0,0.0,0.0)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dElabel=label(pos=p+dE,text='dE')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dqlabel=label(pos=dE,text='dq')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while theta &lt; 2*pi: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rate(10)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dE=k*dq/(mag(s-p))**2*norm(s-p)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E=E+dE   # this makes the Riemann sum happen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theta = theta + dtheta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s=vector(R*cos(theta),R*sin(theta),0.0)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dot = sphere(pos=s,radius=.01)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print dE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dEvector=arrow(pos=p,axis=dE/5/10**14,shaftwidth=.001)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dElabel.pos=p+dE/5/10**14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dqlabel.pos=s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print 'E=',E,'N/C'</a:t>
            </a:r>
          </a:p>
        </p:txBody>
      </p:sp>
      <p:pic>
        <p:nvPicPr>
          <p:cNvPr id="21507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600200"/>
            <a:ext cx="268922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304800"/>
            <a:ext cx="75438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You have a negatively charged ring and a positively charged ring a distance s apart.  They share the same z-axis.  The rings are of radius R and magnitude charge Q.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What is the E-Field on the z-axis directly between the two rings?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04800" y="533400"/>
            <a:ext cx="861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The E-Field from a point charge:</a:t>
            </a:r>
          </a:p>
        </p:txBody>
      </p:sp>
      <p:sp>
        <p:nvSpPr>
          <p:cNvPr id="4099" name="Text Box 18"/>
          <p:cNvSpPr txBox="1">
            <a:spLocks noChangeArrowheads="1"/>
          </p:cNvSpPr>
          <p:nvPr/>
        </p:nvSpPr>
        <p:spPr bwMode="auto">
          <a:xfrm>
            <a:off x="609600" y="1447800"/>
            <a:ext cx="723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Remember, from last chapter, the E-Field Vector at a point is defined as the direction a positive charge will feel force at that point.</a:t>
            </a: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4"/>
          <p:cNvGraphicFramePr>
            <a:graphicFrameLocks noChangeAspect="1"/>
          </p:cNvGraphicFramePr>
          <p:nvPr/>
        </p:nvGraphicFramePr>
        <p:xfrm>
          <a:off x="1562100" y="990600"/>
          <a:ext cx="4800600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quation" r:id="rId4" imgW="1866900" imgH="431800" progId="Equation.3">
                  <p:embed/>
                </p:oleObj>
              </mc:Choice>
              <mc:Fallback>
                <p:oleObj name="Equation" r:id="rId4" imgW="18669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990600"/>
                        <a:ext cx="4800600" cy="110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1066800" y="3581400"/>
            <a:ext cx="63246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As always, let’s try looking at a limiting case and see if it makes sense.</a:t>
            </a:r>
          </a:p>
        </p:txBody>
      </p:sp>
    </p:spTree>
    <p:custDataLst>
      <p:tags r:id="rId2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914400" y="762000"/>
            <a:ext cx="601980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Now, let’s try a disk.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Find the E-field on the z-axis a distance ‘z’ above a disk of total charge Q and radius R.</a:t>
            </a: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4"/>
          <p:cNvGraphicFramePr>
            <a:graphicFrameLocks noChangeAspect="1"/>
          </p:cNvGraphicFramePr>
          <p:nvPr/>
        </p:nvGraphicFramePr>
        <p:xfrm>
          <a:off x="1828800" y="1371600"/>
          <a:ext cx="4800600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name="Equation" r:id="rId4" imgW="1866900" imgH="482600" progId="Equation.3">
                  <p:embed/>
                </p:oleObj>
              </mc:Choice>
              <mc:Fallback>
                <p:oleObj name="Equation" r:id="rId4" imgW="18669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371600"/>
                        <a:ext cx="4800600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533400" y="304800"/>
            <a:ext cx="800100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Step 1: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We drew a picture.  This picture included: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 	a)  Everything given.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	b)  It included a “dq” – the “dq” is usually best placed NOT at an end or midpoint.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	c)  Using the definitions of either  “linear charge density” or “surface charge density” we turned the dq into something we could integrate over.  (for example a dx, or a dxdy, or a </a:t>
            </a:r>
            <a:r>
              <a:rPr lang="en-US" altLang="en-US" sz="2000">
                <a:sym typeface="Symbol" panose="05050102010706020507" pitchFamily="18" charset="2"/>
              </a:rPr>
              <a:t>dd)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	d)  Set up your integral and…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	e)  make sure that your , , x, r, etc…. aren’t every “double used”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Step 2: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	Do your EFD with a clear E-net.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Step 3: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	Plug and chug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Step 4: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	Analyze your result.</a:t>
            </a:r>
            <a:endParaRPr lang="en-US" altLang="en-US" sz="2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685800" y="685800"/>
            <a:ext cx="5105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With a little bit of work, we can turn a turn a disk into an infinite plane.  </a:t>
            </a:r>
          </a:p>
        </p:txBody>
      </p:sp>
    </p:spTree>
    <p:custDataLst>
      <p:tags r:id="rId1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ChangeArrowheads="1"/>
          </p:cNvSpPr>
          <p:nvPr/>
        </p:nvSpPr>
        <p:spPr bwMode="auto">
          <a:xfrm>
            <a:off x="381000" y="5013325"/>
            <a:ext cx="6629400" cy="152400"/>
          </a:xfrm>
          <a:prstGeom prst="rect">
            <a:avLst/>
          </a:prstGeom>
          <a:solidFill>
            <a:srgbClr val="00FF00"/>
          </a:solidFill>
          <a:ln w="9525">
            <a:miter lim="800000"/>
            <a:headEnd/>
            <a:tailEnd/>
          </a:ln>
          <a:scene3d>
            <a:camera prst="legacyObliqueTopRight">
              <a:rot lat="20999973" lon="0" rev="0"/>
            </a:camera>
            <a:lightRig rig="legacyFlat3" dir="b"/>
          </a:scene3d>
          <a:sp3d extrusionH="4189400" prstMaterial="legacyMatte">
            <a:bevelT w="13500" h="13500" prst="angle"/>
            <a:bevelB w="13500" h="13500" prst="angle"/>
            <a:extrusionClr>
              <a:srgbClr val="00FF00"/>
            </a:extrusionClr>
            <a:contourClr>
              <a:srgbClr val="00FF00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28675" name="Group 229"/>
          <p:cNvGrpSpPr>
            <a:grpSpLocks/>
          </p:cNvGrpSpPr>
          <p:nvPr/>
        </p:nvGrpSpPr>
        <p:grpSpPr bwMode="auto">
          <a:xfrm>
            <a:off x="2057400" y="4479925"/>
            <a:ext cx="4724400" cy="152400"/>
            <a:chOff x="1296" y="3350"/>
            <a:chExt cx="2976" cy="96"/>
          </a:xfrm>
        </p:grpSpPr>
        <p:grpSp>
          <p:nvGrpSpPr>
            <p:cNvPr id="28843" name="Group 8"/>
            <p:cNvGrpSpPr>
              <a:grpSpLocks/>
            </p:cNvGrpSpPr>
            <p:nvPr/>
          </p:nvGrpSpPr>
          <p:grpSpPr bwMode="auto">
            <a:xfrm>
              <a:off x="1296" y="3350"/>
              <a:ext cx="192" cy="96"/>
              <a:chOff x="1344" y="3216"/>
              <a:chExt cx="336" cy="192"/>
            </a:xfrm>
          </p:grpSpPr>
          <p:sp>
            <p:nvSpPr>
              <p:cNvPr id="28876" name="Oval 9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77" name="Line 10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78" name="Line 11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44" name="Group 12"/>
            <p:cNvGrpSpPr>
              <a:grpSpLocks/>
            </p:cNvGrpSpPr>
            <p:nvPr/>
          </p:nvGrpSpPr>
          <p:grpSpPr bwMode="auto">
            <a:xfrm>
              <a:off x="1680" y="3350"/>
              <a:ext cx="192" cy="96"/>
              <a:chOff x="1344" y="3216"/>
              <a:chExt cx="336" cy="192"/>
            </a:xfrm>
          </p:grpSpPr>
          <p:sp>
            <p:nvSpPr>
              <p:cNvPr id="28873" name="Oval 13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74" name="Line 14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75" name="Line 15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45" name="Group 16"/>
            <p:cNvGrpSpPr>
              <a:grpSpLocks/>
            </p:cNvGrpSpPr>
            <p:nvPr/>
          </p:nvGrpSpPr>
          <p:grpSpPr bwMode="auto">
            <a:xfrm>
              <a:off x="2016" y="3350"/>
              <a:ext cx="192" cy="96"/>
              <a:chOff x="1344" y="3216"/>
              <a:chExt cx="336" cy="192"/>
            </a:xfrm>
          </p:grpSpPr>
          <p:sp>
            <p:nvSpPr>
              <p:cNvPr id="28870" name="Oval 17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71" name="Line 18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72" name="Line 19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46" name="Group 20"/>
            <p:cNvGrpSpPr>
              <a:grpSpLocks/>
            </p:cNvGrpSpPr>
            <p:nvPr/>
          </p:nvGrpSpPr>
          <p:grpSpPr bwMode="auto">
            <a:xfrm>
              <a:off x="2352" y="3350"/>
              <a:ext cx="192" cy="96"/>
              <a:chOff x="1344" y="3216"/>
              <a:chExt cx="336" cy="192"/>
            </a:xfrm>
          </p:grpSpPr>
          <p:sp>
            <p:nvSpPr>
              <p:cNvPr id="28867" name="Oval 21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68" name="Line 22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69" name="Line 23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47" name="Group 24"/>
            <p:cNvGrpSpPr>
              <a:grpSpLocks/>
            </p:cNvGrpSpPr>
            <p:nvPr/>
          </p:nvGrpSpPr>
          <p:grpSpPr bwMode="auto">
            <a:xfrm>
              <a:off x="2736" y="3350"/>
              <a:ext cx="192" cy="96"/>
              <a:chOff x="1344" y="3216"/>
              <a:chExt cx="336" cy="192"/>
            </a:xfrm>
          </p:grpSpPr>
          <p:sp>
            <p:nvSpPr>
              <p:cNvPr id="28864" name="Oval 25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65" name="Line 26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66" name="Line 27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48" name="Group 28"/>
            <p:cNvGrpSpPr>
              <a:grpSpLocks/>
            </p:cNvGrpSpPr>
            <p:nvPr/>
          </p:nvGrpSpPr>
          <p:grpSpPr bwMode="auto">
            <a:xfrm>
              <a:off x="3072" y="3350"/>
              <a:ext cx="192" cy="96"/>
              <a:chOff x="1344" y="3216"/>
              <a:chExt cx="336" cy="192"/>
            </a:xfrm>
          </p:grpSpPr>
          <p:sp>
            <p:nvSpPr>
              <p:cNvPr id="28861" name="Oval 29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62" name="Line 30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63" name="Line 31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49" name="Group 32"/>
            <p:cNvGrpSpPr>
              <a:grpSpLocks/>
            </p:cNvGrpSpPr>
            <p:nvPr/>
          </p:nvGrpSpPr>
          <p:grpSpPr bwMode="auto">
            <a:xfrm>
              <a:off x="3360" y="3350"/>
              <a:ext cx="192" cy="96"/>
              <a:chOff x="1344" y="3216"/>
              <a:chExt cx="336" cy="192"/>
            </a:xfrm>
          </p:grpSpPr>
          <p:sp>
            <p:nvSpPr>
              <p:cNvPr id="28858" name="Oval 33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59" name="Line 34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60" name="Line 35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50" name="Group 36"/>
            <p:cNvGrpSpPr>
              <a:grpSpLocks/>
            </p:cNvGrpSpPr>
            <p:nvPr/>
          </p:nvGrpSpPr>
          <p:grpSpPr bwMode="auto">
            <a:xfrm>
              <a:off x="3744" y="3350"/>
              <a:ext cx="192" cy="96"/>
              <a:chOff x="1344" y="3216"/>
              <a:chExt cx="336" cy="192"/>
            </a:xfrm>
          </p:grpSpPr>
          <p:sp>
            <p:nvSpPr>
              <p:cNvPr id="28855" name="Oval 37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56" name="Line 38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57" name="Line 39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51" name="Group 40"/>
            <p:cNvGrpSpPr>
              <a:grpSpLocks/>
            </p:cNvGrpSpPr>
            <p:nvPr/>
          </p:nvGrpSpPr>
          <p:grpSpPr bwMode="auto">
            <a:xfrm>
              <a:off x="4080" y="3350"/>
              <a:ext cx="192" cy="96"/>
              <a:chOff x="1344" y="3216"/>
              <a:chExt cx="336" cy="192"/>
            </a:xfrm>
          </p:grpSpPr>
          <p:sp>
            <p:nvSpPr>
              <p:cNvPr id="28852" name="Oval 41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53" name="Line 42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54" name="Line 43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8676" name="Group 228"/>
          <p:cNvGrpSpPr>
            <a:grpSpLocks/>
          </p:cNvGrpSpPr>
          <p:nvPr/>
        </p:nvGrpSpPr>
        <p:grpSpPr bwMode="auto">
          <a:xfrm>
            <a:off x="1600200" y="4708525"/>
            <a:ext cx="4800600" cy="228600"/>
            <a:chOff x="1008" y="3494"/>
            <a:chExt cx="3024" cy="144"/>
          </a:xfrm>
        </p:grpSpPr>
        <p:grpSp>
          <p:nvGrpSpPr>
            <p:cNvPr id="28807" name="Group 45"/>
            <p:cNvGrpSpPr>
              <a:grpSpLocks/>
            </p:cNvGrpSpPr>
            <p:nvPr/>
          </p:nvGrpSpPr>
          <p:grpSpPr bwMode="auto">
            <a:xfrm>
              <a:off x="1008" y="3494"/>
              <a:ext cx="240" cy="144"/>
              <a:chOff x="1344" y="3216"/>
              <a:chExt cx="336" cy="192"/>
            </a:xfrm>
          </p:grpSpPr>
          <p:sp>
            <p:nvSpPr>
              <p:cNvPr id="28840" name="Oval 46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41" name="Line 47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42" name="Line 48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08" name="Group 49"/>
            <p:cNvGrpSpPr>
              <a:grpSpLocks/>
            </p:cNvGrpSpPr>
            <p:nvPr/>
          </p:nvGrpSpPr>
          <p:grpSpPr bwMode="auto">
            <a:xfrm>
              <a:off x="1392" y="3494"/>
              <a:ext cx="240" cy="144"/>
              <a:chOff x="1344" y="3216"/>
              <a:chExt cx="336" cy="192"/>
            </a:xfrm>
          </p:grpSpPr>
          <p:sp>
            <p:nvSpPr>
              <p:cNvPr id="28837" name="Oval 50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38" name="Line 51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39" name="Line 52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09" name="Group 53"/>
            <p:cNvGrpSpPr>
              <a:grpSpLocks/>
            </p:cNvGrpSpPr>
            <p:nvPr/>
          </p:nvGrpSpPr>
          <p:grpSpPr bwMode="auto">
            <a:xfrm>
              <a:off x="1728" y="3494"/>
              <a:ext cx="240" cy="144"/>
              <a:chOff x="1344" y="3216"/>
              <a:chExt cx="336" cy="192"/>
            </a:xfrm>
          </p:grpSpPr>
          <p:sp>
            <p:nvSpPr>
              <p:cNvPr id="28834" name="Oval 54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35" name="Line 55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36" name="Line 56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10" name="Group 57"/>
            <p:cNvGrpSpPr>
              <a:grpSpLocks/>
            </p:cNvGrpSpPr>
            <p:nvPr/>
          </p:nvGrpSpPr>
          <p:grpSpPr bwMode="auto">
            <a:xfrm>
              <a:off x="2064" y="3494"/>
              <a:ext cx="240" cy="144"/>
              <a:chOff x="1344" y="3216"/>
              <a:chExt cx="336" cy="192"/>
            </a:xfrm>
          </p:grpSpPr>
          <p:sp>
            <p:nvSpPr>
              <p:cNvPr id="28831" name="Oval 58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32" name="Line 59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33" name="Line 60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11" name="Group 61"/>
            <p:cNvGrpSpPr>
              <a:grpSpLocks/>
            </p:cNvGrpSpPr>
            <p:nvPr/>
          </p:nvGrpSpPr>
          <p:grpSpPr bwMode="auto">
            <a:xfrm>
              <a:off x="2448" y="3494"/>
              <a:ext cx="240" cy="144"/>
              <a:chOff x="1344" y="3216"/>
              <a:chExt cx="336" cy="192"/>
            </a:xfrm>
          </p:grpSpPr>
          <p:sp>
            <p:nvSpPr>
              <p:cNvPr id="28828" name="Oval 62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29" name="Line 63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30" name="Line 64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12" name="Group 65"/>
            <p:cNvGrpSpPr>
              <a:grpSpLocks/>
            </p:cNvGrpSpPr>
            <p:nvPr/>
          </p:nvGrpSpPr>
          <p:grpSpPr bwMode="auto">
            <a:xfrm>
              <a:off x="2784" y="3494"/>
              <a:ext cx="240" cy="144"/>
              <a:chOff x="1344" y="3216"/>
              <a:chExt cx="336" cy="192"/>
            </a:xfrm>
          </p:grpSpPr>
          <p:sp>
            <p:nvSpPr>
              <p:cNvPr id="28825" name="Oval 66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26" name="Line 67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27" name="Line 68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13" name="Group 69"/>
            <p:cNvGrpSpPr>
              <a:grpSpLocks/>
            </p:cNvGrpSpPr>
            <p:nvPr/>
          </p:nvGrpSpPr>
          <p:grpSpPr bwMode="auto">
            <a:xfrm>
              <a:off x="3072" y="3494"/>
              <a:ext cx="240" cy="144"/>
              <a:chOff x="1344" y="3216"/>
              <a:chExt cx="336" cy="192"/>
            </a:xfrm>
          </p:grpSpPr>
          <p:sp>
            <p:nvSpPr>
              <p:cNvPr id="28822" name="Oval 70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23" name="Line 71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24" name="Line 72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14" name="Group 73"/>
            <p:cNvGrpSpPr>
              <a:grpSpLocks/>
            </p:cNvGrpSpPr>
            <p:nvPr/>
          </p:nvGrpSpPr>
          <p:grpSpPr bwMode="auto">
            <a:xfrm>
              <a:off x="3456" y="3494"/>
              <a:ext cx="240" cy="144"/>
              <a:chOff x="1344" y="3216"/>
              <a:chExt cx="336" cy="192"/>
            </a:xfrm>
          </p:grpSpPr>
          <p:sp>
            <p:nvSpPr>
              <p:cNvPr id="28819" name="Oval 74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20" name="Line 75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21" name="Line 76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815" name="Group 77"/>
            <p:cNvGrpSpPr>
              <a:grpSpLocks/>
            </p:cNvGrpSpPr>
            <p:nvPr/>
          </p:nvGrpSpPr>
          <p:grpSpPr bwMode="auto">
            <a:xfrm>
              <a:off x="3792" y="3494"/>
              <a:ext cx="240" cy="144"/>
              <a:chOff x="1344" y="3216"/>
              <a:chExt cx="336" cy="192"/>
            </a:xfrm>
          </p:grpSpPr>
          <p:sp>
            <p:nvSpPr>
              <p:cNvPr id="28816" name="Oval 78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17" name="Line 79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18" name="Line 80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8677" name="Group 227"/>
          <p:cNvGrpSpPr>
            <a:grpSpLocks/>
          </p:cNvGrpSpPr>
          <p:nvPr/>
        </p:nvGrpSpPr>
        <p:grpSpPr bwMode="auto">
          <a:xfrm>
            <a:off x="2667000" y="4327525"/>
            <a:ext cx="4724400" cy="76200"/>
            <a:chOff x="1680" y="3254"/>
            <a:chExt cx="2976" cy="48"/>
          </a:xfrm>
        </p:grpSpPr>
        <p:grpSp>
          <p:nvGrpSpPr>
            <p:cNvPr id="28771" name="Group 82"/>
            <p:cNvGrpSpPr>
              <a:grpSpLocks/>
            </p:cNvGrpSpPr>
            <p:nvPr/>
          </p:nvGrpSpPr>
          <p:grpSpPr bwMode="auto">
            <a:xfrm>
              <a:off x="1680" y="3254"/>
              <a:ext cx="192" cy="48"/>
              <a:chOff x="1344" y="3216"/>
              <a:chExt cx="336" cy="192"/>
            </a:xfrm>
          </p:grpSpPr>
          <p:sp>
            <p:nvSpPr>
              <p:cNvPr id="28804" name="Oval 83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05" name="Line 84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6" name="Line 85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72" name="Group 86"/>
            <p:cNvGrpSpPr>
              <a:grpSpLocks/>
            </p:cNvGrpSpPr>
            <p:nvPr/>
          </p:nvGrpSpPr>
          <p:grpSpPr bwMode="auto">
            <a:xfrm>
              <a:off x="2064" y="3254"/>
              <a:ext cx="192" cy="48"/>
              <a:chOff x="1344" y="3216"/>
              <a:chExt cx="336" cy="192"/>
            </a:xfrm>
          </p:grpSpPr>
          <p:sp>
            <p:nvSpPr>
              <p:cNvPr id="28801" name="Oval 87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802" name="Line 88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3" name="Line 89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73" name="Group 90"/>
            <p:cNvGrpSpPr>
              <a:grpSpLocks/>
            </p:cNvGrpSpPr>
            <p:nvPr/>
          </p:nvGrpSpPr>
          <p:grpSpPr bwMode="auto">
            <a:xfrm>
              <a:off x="2400" y="3254"/>
              <a:ext cx="192" cy="48"/>
              <a:chOff x="1344" y="3216"/>
              <a:chExt cx="336" cy="192"/>
            </a:xfrm>
          </p:grpSpPr>
          <p:sp>
            <p:nvSpPr>
              <p:cNvPr id="28798" name="Oval 91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799" name="Line 92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800" name="Line 93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74" name="Group 94"/>
            <p:cNvGrpSpPr>
              <a:grpSpLocks/>
            </p:cNvGrpSpPr>
            <p:nvPr/>
          </p:nvGrpSpPr>
          <p:grpSpPr bwMode="auto">
            <a:xfrm>
              <a:off x="2736" y="3254"/>
              <a:ext cx="192" cy="48"/>
              <a:chOff x="1344" y="3216"/>
              <a:chExt cx="336" cy="192"/>
            </a:xfrm>
          </p:grpSpPr>
          <p:sp>
            <p:nvSpPr>
              <p:cNvPr id="28795" name="Oval 95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796" name="Line 96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7" name="Line 97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75" name="Group 98"/>
            <p:cNvGrpSpPr>
              <a:grpSpLocks/>
            </p:cNvGrpSpPr>
            <p:nvPr/>
          </p:nvGrpSpPr>
          <p:grpSpPr bwMode="auto">
            <a:xfrm>
              <a:off x="3120" y="3254"/>
              <a:ext cx="192" cy="48"/>
              <a:chOff x="1344" y="3216"/>
              <a:chExt cx="336" cy="192"/>
            </a:xfrm>
          </p:grpSpPr>
          <p:sp>
            <p:nvSpPr>
              <p:cNvPr id="28792" name="Oval 99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793" name="Line 100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4" name="Line 101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76" name="Group 102"/>
            <p:cNvGrpSpPr>
              <a:grpSpLocks/>
            </p:cNvGrpSpPr>
            <p:nvPr/>
          </p:nvGrpSpPr>
          <p:grpSpPr bwMode="auto">
            <a:xfrm>
              <a:off x="3456" y="3254"/>
              <a:ext cx="192" cy="48"/>
              <a:chOff x="1344" y="3216"/>
              <a:chExt cx="336" cy="192"/>
            </a:xfrm>
          </p:grpSpPr>
          <p:sp>
            <p:nvSpPr>
              <p:cNvPr id="28789" name="Oval 103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790" name="Line 104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91" name="Line 105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77" name="Group 106"/>
            <p:cNvGrpSpPr>
              <a:grpSpLocks/>
            </p:cNvGrpSpPr>
            <p:nvPr/>
          </p:nvGrpSpPr>
          <p:grpSpPr bwMode="auto">
            <a:xfrm>
              <a:off x="3744" y="3254"/>
              <a:ext cx="192" cy="48"/>
              <a:chOff x="1344" y="3216"/>
              <a:chExt cx="336" cy="192"/>
            </a:xfrm>
          </p:grpSpPr>
          <p:sp>
            <p:nvSpPr>
              <p:cNvPr id="28786" name="Oval 107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787" name="Line 108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8" name="Line 109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78" name="Group 110"/>
            <p:cNvGrpSpPr>
              <a:grpSpLocks/>
            </p:cNvGrpSpPr>
            <p:nvPr/>
          </p:nvGrpSpPr>
          <p:grpSpPr bwMode="auto">
            <a:xfrm>
              <a:off x="4128" y="3254"/>
              <a:ext cx="192" cy="48"/>
              <a:chOff x="1344" y="3216"/>
              <a:chExt cx="336" cy="192"/>
            </a:xfrm>
          </p:grpSpPr>
          <p:sp>
            <p:nvSpPr>
              <p:cNvPr id="28783" name="Oval 111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784" name="Line 112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5" name="Line 113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79" name="Group 114"/>
            <p:cNvGrpSpPr>
              <a:grpSpLocks/>
            </p:cNvGrpSpPr>
            <p:nvPr/>
          </p:nvGrpSpPr>
          <p:grpSpPr bwMode="auto">
            <a:xfrm>
              <a:off x="4464" y="3254"/>
              <a:ext cx="192" cy="48"/>
              <a:chOff x="1344" y="3216"/>
              <a:chExt cx="336" cy="192"/>
            </a:xfrm>
          </p:grpSpPr>
          <p:sp>
            <p:nvSpPr>
              <p:cNvPr id="28780" name="Oval 115"/>
              <p:cNvSpPr>
                <a:spLocks noChangeArrowheads="1"/>
              </p:cNvSpPr>
              <p:nvPr/>
            </p:nvSpPr>
            <p:spPr bwMode="auto">
              <a:xfrm>
                <a:off x="1344" y="3216"/>
                <a:ext cx="336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8781" name="Line 116"/>
              <p:cNvSpPr>
                <a:spLocks noChangeShapeType="1"/>
              </p:cNvSpPr>
              <p:nvPr/>
            </p:nvSpPr>
            <p:spPr bwMode="auto">
              <a:xfrm flipV="1">
                <a:off x="1392" y="3264"/>
                <a:ext cx="232" cy="4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82" name="Line 117"/>
              <p:cNvSpPr>
                <a:spLocks noChangeShapeType="1"/>
              </p:cNvSpPr>
              <p:nvPr/>
            </p:nvSpPr>
            <p:spPr bwMode="auto">
              <a:xfrm flipH="1" flipV="1">
                <a:off x="1512" y="3216"/>
                <a:ext cx="24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8678" name="Rectangle 124"/>
          <p:cNvSpPr>
            <a:spLocks noChangeArrowheads="1"/>
          </p:cNvSpPr>
          <p:nvPr/>
        </p:nvSpPr>
        <p:spPr bwMode="auto">
          <a:xfrm>
            <a:off x="533400" y="2651125"/>
            <a:ext cx="6629400" cy="152400"/>
          </a:xfrm>
          <a:prstGeom prst="rect">
            <a:avLst/>
          </a:prstGeom>
          <a:solidFill>
            <a:srgbClr val="00FF00"/>
          </a:solidFill>
          <a:ln w="9525">
            <a:miter lim="800000"/>
            <a:headEnd/>
            <a:tailEnd/>
          </a:ln>
          <a:scene3d>
            <a:camera prst="legacyObliqueTopRight">
              <a:rot lat="20999973" lon="0" rev="0"/>
            </a:camera>
            <a:lightRig rig="legacyFlat3" dir="b"/>
          </a:scene3d>
          <a:sp3d extrusionH="4189400" prstMaterial="legacyMatte">
            <a:bevelT w="13500" h="13500" prst="angle"/>
            <a:bevelB w="13500" h="13500" prst="angle"/>
            <a:extrusionClr>
              <a:srgbClr val="00FF00"/>
            </a:extrusionClr>
            <a:contourClr>
              <a:srgbClr val="00FF00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28679" name="Group 226"/>
          <p:cNvGrpSpPr>
            <a:grpSpLocks/>
          </p:cNvGrpSpPr>
          <p:nvPr/>
        </p:nvGrpSpPr>
        <p:grpSpPr bwMode="auto">
          <a:xfrm>
            <a:off x="1600200" y="2346325"/>
            <a:ext cx="4953000" cy="228600"/>
            <a:chOff x="1008" y="2006"/>
            <a:chExt cx="3120" cy="144"/>
          </a:xfrm>
        </p:grpSpPr>
        <p:grpSp>
          <p:nvGrpSpPr>
            <p:cNvPr id="28744" name="Group 126"/>
            <p:cNvGrpSpPr>
              <a:grpSpLocks/>
            </p:cNvGrpSpPr>
            <p:nvPr/>
          </p:nvGrpSpPr>
          <p:grpSpPr bwMode="auto">
            <a:xfrm>
              <a:off x="1008" y="2006"/>
              <a:ext cx="240" cy="144"/>
              <a:chOff x="1296" y="3264"/>
              <a:chExt cx="240" cy="144"/>
            </a:xfrm>
          </p:grpSpPr>
          <p:sp>
            <p:nvSpPr>
              <p:cNvPr id="28769" name="Oval 127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70" name="Line 128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45" name="Group 129"/>
            <p:cNvGrpSpPr>
              <a:grpSpLocks/>
            </p:cNvGrpSpPr>
            <p:nvPr/>
          </p:nvGrpSpPr>
          <p:grpSpPr bwMode="auto">
            <a:xfrm>
              <a:off x="1392" y="2006"/>
              <a:ext cx="240" cy="144"/>
              <a:chOff x="1296" y="3264"/>
              <a:chExt cx="240" cy="144"/>
            </a:xfrm>
          </p:grpSpPr>
          <p:sp>
            <p:nvSpPr>
              <p:cNvPr id="28767" name="Oval 130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8" name="Line 131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46" name="Group 132"/>
            <p:cNvGrpSpPr>
              <a:grpSpLocks/>
            </p:cNvGrpSpPr>
            <p:nvPr/>
          </p:nvGrpSpPr>
          <p:grpSpPr bwMode="auto">
            <a:xfrm>
              <a:off x="1776" y="2006"/>
              <a:ext cx="240" cy="144"/>
              <a:chOff x="1296" y="3264"/>
              <a:chExt cx="240" cy="144"/>
            </a:xfrm>
          </p:grpSpPr>
          <p:sp>
            <p:nvSpPr>
              <p:cNvPr id="28765" name="Oval 133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6" name="Line 134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47" name="Group 135"/>
            <p:cNvGrpSpPr>
              <a:grpSpLocks/>
            </p:cNvGrpSpPr>
            <p:nvPr/>
          </p:nvGrpSpPr>
          <p:grpSpPr bwMode="auto">
            <a:xfrm>
              <a:off x="2160" y="2006"/>
              <a:ext cx="240" cy="144"/>
              <a:chOff x="1296" y="3264"/>
              <a:chExt cx="240" cy="144"/>
            </a:xfrm>
          </p:grpSpPr>
          <p:sp>
            <p:nvSpPr>
              <p:cNvPr id="28763" name="Oval 136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4" name="Line 137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48" name="Group 138"/>
            <p:cNvGrpSpPr>
              <a:grpSpLocks/>
            </p:cNvGrpSpPr>
            <p:nvPr/>
          </p:nvGrpSpPr>
          <p:grpSpPr bwMode="auto">
            <a:xfrm>
              <a:off x="2496" y="2006"/>
              <a:ext cx="240" cy="144"/>
              <a:chOff x="1296" y="3264"/>
              <a:chExt cx="240" cy="144"/>
            </a:xfrm>
          </p:grpSpPr>
          <p:sp>
            <p:nvSpPr>
              <p:cNvPr id="28761" name="Oval 139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2" name="Line 140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49" name="Group 141"/>
            <p:cNvGrpSpPr>
              <a:grpSpLocks/>
            </p:cNvGrpSpPr>
            <p:nvPr/>
          </p:nvGrpSpPr>
          <p:grpSpPr bwMode="auto">
            <a:xfrm>
              <a:off x="2832" y="2006"/>
              <a:ext cx="240" cy="144"/>
              <a:chOff x="1296" y="3264"/>
              <a:chExt cx="240" cy="144"/>
            </a:xfrm>
          </p:grpSpPr>
          <p:sp>
            <p:nvSpPr>
              <p:cNvPr id="28759" name="Oval 142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60" name="Line 143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50" name="Group 144"/>
            <p:cNvGrpSpPr>
              <a:grpSpLocks/>
            </p:cNvGrpSpPr>
            <p:nvPr/>
          </p:nvGrpSpPr>
          <p:grpSpPr bwMode="auto">
            <a:xfrm>
              <a:off x="3216" y="2006"/>
              <a:ext cx="240" cy="144"/>
              <a:chOff x="1296" y="3264"/>
              <a:chExt cx="240" cy="144"/>
            </a:xfrm>
          </p:grpSpPr>
          <p:sp>
            <p:nvSpPr>
              <p:cNvPr id="28757" name="Oval 145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8" name="Line 146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51" name="Group 147"/>
            <p:cNvGrpSpPr>
              <a:grpSpLocks/>
            </p:cNvGrpSpPr>
            <p:nvPr/>
          </p:nvGrpSpPr>
          <p:grpSpPr bwMode="auto">
            <a:xfrm>
              <a:off x="3552" y="2006"/>
              <a:ext cx="240" cy="144"/>
              <a:chOff x="1296" y="3264"/>
              <a:chExt cx="240" cy="144"/>
            </a:xfrm>
          </p:grpSpPr>
          <p:sp>
            <p:nvSpPr>
              <p:cNvPr id="28755" name="Oval 148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6" name="Line 149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52" name="Group 150"/>
            <p:cNvGrpSpPr>
              <a:grpSpLocks/>
            </p:cNvGrpSpPr>
            <p:nvPr/>
          </p:nvGrpSpPr>
          <p:grpSpPr bwMode="auto">
            <a:xfrm>
              <a:off x="3888" y="2006"/>
              <a:ext cx="240" cy="144"/>
              <a:chOff x="1296" y="3264"/>
              <a:chExt cx="240" cy="144"/>
            </a:xfrm>
          </p:grpSpPr>
          <p:sp>
            <p:nvSpPr>
              <p:cNvPr id="28753" name="Oval 151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54" name="Line 152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8680" name="Group 225"/>
          <p:cNvGrpSpPr>
            <a:grpSpLocks/>
          </p:cNvGrpSpPr>
          <p:nvPr/>
        </p:nvGrpSpPr>
        <p:grpSpPr bwMode="auto">
          <a:xfrm>
            <a:off x="2209800" y="2117725"/>
            <a:ext cx="4953000" cy="152400"/>
            <a:chOff x="1392" y="1862"/>
            <a:chExt cx="3120" cy="96"/>
          </a:xfrm>
        </p:grpSpPr>
        <p:grpSp>
          <p:nvGrpSpPr>
            <p:cNvPr id="28717" name="Group 154"/>
            <p:cNvGrpSpPr>
              <a:grpSpLocks/>
            </p:cNvGrpSpPr>
            <p:nvPr/>
          </p:nvGrpSpPr>
          <p:grpSpPr bwMode="auto">
            <a:xfrm>
              <a:off x="1392" y="1862"/>
              <a:ext cx="240" cy="96"/>
              <a:chOff x="1296" y="3264"/>
              <a:chExt cx="240" cy="144"/>
            </a:xfrm>
          </p:grpSpPr>
          <p:sp>
            <p:nvSpPr>
              <p:cNvPr id="28742" name="Oval 155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43" name="Line 156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18" name="Group 157"/>
            <p:cNvGrpSpPr>
              <a:grpSpLocks/>
            </p:cNvGrpSpPr>
            <p:nvPr/>
          </p:nvGrpSpPr>
          <p:grpSpPr bwMode="auto">
            <a:xfrm>
              <a:off x="1776" y="1862"/>
              <a:ext cx="240" cy="96"/>
              <a:chOff x="1296" y="3264"/>
              <a:chExt cx="240" cy="144"/>
            </a:xfrm>
          </p:grpSpPr>
          <p:sp>
            <p:nvSpPr>
              <p:cNvPr id="28740" name="Oval 158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41" name="Line 159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19" name="Group 160"/>
            <p:cNvGrpSpPr>
              <a:grpSpLocks/>
            </p:cNvGrpSpPr>
            <p:nvPr/>
          </p:nvGrpSpPr>
          <p:grpSpPr bwMode="auto">
            <a:xfrm>
              <a:off x="2160" y="1862"/>
              <a:ext cx="240" cy="96"/>
              <a:chOff x="1296" y="3264"/>
              <a:chExt cx="240" cy="144"/>
            </a:xfrm>
          </p:grpSpPr>
          <p:sp>
            <p:nvSpPr>
              <p:cNvPr id="28738" name="Oval 161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39" name="Line 162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20" name="Group 163"/>
            <p:cNvGrpSpPr>
              <a:grpSpLocks/>
            </p:cNvGrpSpPr>
            <p:nvPr/>
          </p:nvGrpSpPr>
          <p:grpSpPr bwMode="auto">
            <a:xfrm>
              <a:off x="2544" y="1862"/>
              <a:ext cx="240" cy="96"/>
              <a:chOff x="1296" y="3264"/>
              <a:chExt cx="240" cy="144"/>
            </a:xfrm>
          </p:grpSpPr>
          <p:sp>
            <p:nvSpPr>
              <p:cNvPr id="28736" name="Oval 164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37" name="Line 165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21" name="Group 166"/>
            <p:cNvGrpSpPr>
              <a:grpSpLocks/>
            </p:cNvGrpSpPr>
            <p:nvPr/>
          </p:nvGrpSpPr>
          <p:grpSpPr bwMode="auto">
            <a:xfrm>
              <a:off x="2880" y="1862"/>
              <a:ext cx="240" cy="96"/>
              <a:chOff x="1296" y="3264"/>
              <a:chExt cx="240" cy="144"/>
            </a:xfrm>
          </p:grpSpPr>
          <p:sp>
            <p:nvSpPr>
              <p:cNvPr id="28734" name="Oval 167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35" name="Line 168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22" name="Group 169"/>
            <p:cNvGrpSpPr>
              <a:grpSpLocks/>
            </p:cNvGrpSpPr>
            <p:nvPr/>
          </p:nvGrpSpPr>
          <p:grpSpPr bwMode="auto">
            <a:xfrm>
              <a:off x="3216" y="1862"/>
              <a:ext cx="240" cy="96"/>
              <a:chOff x="1296" y="3264"/>
              <a:chExt cx="240" cy="144"/>
            </a:xfrm>
          </p:grpSpPr>
          <p:sp>
            <p:nvSpPr>
              <p:cNvPr id="28732" name="Oval 170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33" name="Line 171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23" name="Group 172"/>
            <p:cNvGrpSpPr>
              <a:grpSpLocks/>
            </p:cNvGrpSpPr>
            <p:nvPr/>
          </p:nvGrpSpPr>
          <p:grpSpPr bwMode="auto">
            <a:xfrm>
              <a:off x="3600" y="1862"/>
              <a:ext cx="240" cy="96"/>
              <a:chOff x="1296" y="3264"/>
              <a:chExt cx="240" cy="144"/>
            </a:xfrm>
          </p:grpSpPr>
          <p:sp>
            <p:nvSpPr>
              <p:cNvPr id="28730" name="Oval 173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31" name="Line 174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24" name="Group 175"/>
            <p:cNvGrpSpPr>
              <a:grpSpLocks/>
            </p:cNvGrpSpPr>
            <p:nvPr/>
          </p:nvGrpSpPr>
          <p:grpSpPr bwMode="auto">
            <a:xfrm>
              <a:off x="3936" y="1862"/>
              <a:ext cx="240" cy="96"/>
              <a:chOff x="1296" y="3264"/>
              <a:chExt cx="240" cy="144"/>
            </a:xfrm>
          </p:grpSpPr>
          <p:sp>
            <p:nvSpPr>
              <p:cNvPr id="28728" name="Oval 176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29" name="Line 177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725" name="Group 178"/>
            <p:cNvGrpSpPr>
              <a:grpSpLocks/>
            </p:cNvGrpSpPr>
            <p:nvPr/>
          </p:nvGrpSpPr>
          <p:grpSpPr bwMode="auto">
            <a:xfrm>
              <a:off x="4272" y="1862"/>
              <a:ext cx="240" cy="96"/>
              <a:chOff x="1296" y="3264"/>
              <a:chExt cx="240" cy="144"/>
            </a:xfrm>
          </p:grpSpPr>
          <p:sp>
            <p:nvSpPr>
              <p:cNvPr id="28726" name="Oval 179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27" name="Line 180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8681" name="Group 224"/>
          <p:cNvGrpSpPr>
            <a:grpSpLocks/>
          </p:cNvGrpSpPr>
          <p:nvPr/>
        </p:nvGrpSpPr>
        <p:grpSpPr bwMode="auto">
          <a:xfrm>
            <a:off x="2667000" y="1965325"/>
            <a:ext cx="4953000" cy="76200"/>
            <a:chOff x="1680" y="1766"/>
            <a:chExt cx="3120" cy="48"/>
          </a:xfrm>
        </p:grpSpPr>
        <p:grpSp>
          <p:nvGrpSpPr>
            <p:cNvPr id="28690" name="Group 182"/>
            <p:cNvGrpSpPr>
              <a:grpSpLocks/>
            </p:cNvGrpSpPr>
            <p:nvPr/>
          </p:nvGrpSpPr>
          <p:grpSpPr bwMode="auto">
            <a:xfrm>
              <a:off x="1680" y="1766"/>
              <a:ext cx="240" cy="48"/>
              <a:chOff x="1296" y="3264"/>
              <a:chExt cx="240" cy="144"/>
            </a:xfrm>
          </p:grpSpPr>
          <p:sp>
            <p:nvSpPr>
              <p:cNvPr id="28715" name="Oval 183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16" name="Line 184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691" name="Group 185"/>
            <p:cNvGrpSpPr>
              <a:grpSpLocks/>
            </p:cNvGrpSpPr>
            <p:nvPr/>
          </p:nvGrpSpPr>
          <p:grpSpPr bwMode="auto">
            <a:xfrm>
              <a:off x="2064" y="1766"/>
              <a:ext cx="240" cy="48"/>
              <a:chOff x="1296" y="3264"/>
              <a:chExt cx="240" cy="144"/>
            </a:xfrm>
          </p:grpSpPr>
          <p:sp>
            <p:nvSpPr>
              <p:cNvPr id="28713" name="Oval 186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14" name="Line 187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692" name="Group 188"/>
            <p:cNvGrpSpPr>
              <a:grpSpLocks/>
            </p:cNvGrpSpPr>
            <p:nvPr/>
          </p:nvGrpSpPr>
          <p:grpSpPr bwMode="auto">
            <a:xfrm>
              <a:off x="2448" y="1766"/>
              <a:ext cx="240" cy="48"/>
              <a:chOff x="1296" y="3264"/>
              <a:chExt cx="240" cy="144"/>
            </a:xfrm>
          </p:grpSpPr>
          <p:sp>
            <p:nvSpPr>
              <p:cNvPr id="28711" name="Oval 189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12" name="Line 190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693" name="Group 191"/>
            <p:cNvGrpSpPr>
              <a:grpSpLocks/>
            </p:cNvGrpSpPr>
            <p:nvPr/>
          </p:nvGrpSpPr>
          <p:grpSpPr bwMode="auto">
            <a:xfrm>
              <a:off x="2832" y="1766"/>
              <a:ext cx="240" cy="48"/>
              <a:chOff x="1296" y="3264"/>
              <a:chExt cx="240" cy="144"/>
            </a:xfrm>
          </p:grpSpPr>
          <p:sp>
            <p:nvSpPr>
              <p:cNvPr id="28709" name="Oval 192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10" name="Line 193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694" name="Group 194"/>
            <p:cNvGrpSpPr>
              <a:grpSpLocks/>
            </p:cNvGrpSpPr>
            <p:nvPr/>
          </p:nvGrpSpPr>
          <p:grpSpPr bwMode="auto">
            <a:xfrm>
              <a:off x="3168" y="1766"/>
              <a:ext cx="240" cy="48"/>
              <a:chOff x="1296" y="3264"/>
              <a:chExt cx="240" cy="144"/>
            </a:xfrm>
          </p:grpSpPr>
          <p:sp>
            <p:nvSpPr>
              <p:cNvPr id="28707" name="Oval 195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08" name="Line 196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695" name="Group 197"/>
            <p:cNvGrpSpPr>
              <a:grpSpLocks/>
            </p:cNvGrpSpPr>
            <p:nvPr/>
          </p:nvGrpSpPr>
          <p:grpSpPr bwMode="auto">
            <a:xfrm>
              <a:off x="3504" y="1766"/>
              <a:ext cx="240" cy="48"/>
              <a:chOff x="1296" y="3264"/>
              <a:chExt cx="240" cy="144"/>
            </a:xfrm>
          </p:grpSpPr>
          <p:sp>
            <p:nvSpPr>
              <p:cNvPr id="28705" name="Oval 198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06" name="Line 199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696" name="Group 200"/>
            <p:cNvGrpSpPr>
              <a:grpSpLocks/>
            </p:cNvGrpSpPr>
            <p:nvPr/>
          </p:nvGrpSpPr>
          <p:grpSpPr bwMode="auto">
            <a:xfrm>
              <a:off x="3888" y="1766"/>
              <a:ext cx="240" cy="48"/>
              <a:chOff x="1296" y="3264"/>
              <a:chExt cx="240" cy="144"/>
            </a:xfrm>
          </p:grpSpPr>
          <p:sp>
            <p:nvSpPr>
              <p:cNvPr id="28703" name="Oval 201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04" name="Line 202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697" name="Group 203"/>
            <p:cNvGrpSpPr>
              <a:grpSpLocks/>
            </p:cNvGrpSpPr>
            <p:nvPr/>
          </p:nvGrpSpPr>
          <p:grpSpPr bwMode="auto">
            <a:xfrm>
              <a:off x="4224" y="1766"/>
              <a:ext cx="240" cy="48"/>
              <a:chOff x="1296" y="3264"/>
              <a:chExt cx="240" cy="144"/>
            </a:xfrm>
          </p:grpSpPr>
          <p:sp>
            <p:nvSpPr>
              <p:cNvPr id="28701" name="Oval 204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02" name="Line 205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8698" name="Group 206"/>
            <p:cNvGrpSpPr>
              <a:grpSpLocks/>
            </p:cNvGrpSpPr>
            <p:nvPr/>
          </p:nvGrpSpPr>
          <p:grpSpPr bwMode="auto">
            <a:xfrm>
              <a:off x="4560" y="1766"/>
              <a:ext cx="240" cy="48"/>
              <a:chOff x="1296" y="3264"/>
              <a:chExt cx="240" cy="144"/>
            </a:xfrm>
          </p:grpSpPr>
          <p:sp>
            <p:nvSpPr>
              <p:cNvPr id="28699" name="Oval 207"/>
              <p:cNvSpPr>
                <a:spLocks noChangeArrowheads="1"/>
              </p:cNvSpPr>
              <p:nvPr/>
            </p:nvSpPr>
            <p:spPr bwMode="auto">
              <a:xfrm>
                <a:off x="1296" y="3264"/>
                <a:ext cx="240" cy="144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00" name="Line 208"/>
              <p:cNvSpPr>
                <a:spLocks noChangeShapeType="1"/>
              </p:cNvSpPr>
              <p:nvPr/>
            </p:nvSpPr>
            <p:spPr bwMode="auto">
              <a:xfrm flipV="1">
                <a:off x="1330" y="3312"/>
                <a:ext cx="158" cy="2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8682" name="Text Box 223"/>
          <p:cNvSpPr txBox="1">
            <a:spLocks noChangeArrowheads="1"/>
          </p:cNvSpPr>
          <p:nvPr/>
        </p:nvSpPr>
        <p:spPr bwMode="auto">
          <a:xfrm>
            <a:off x="304800" y="76200"/>
            <a:ext cx="7543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The Parallel Plate Capacitor  -- The plates are assumed to be very large.</a:t>
            </a:r>
          </a:p>
        </p:txBody>
      </p:sp>
      <p:sp>
        <p:nvSpPr>
          <p:cNvPr id="28683" name="Oval 230"/>
          <p:cNvSpPr>
            <a:spLocks noChangeArrowheads="1"/>
          </p:cNvSpPr>
          <p:nvPr/>
        </p:nvSpPr>
        <p:spPr bwMode="auto">
          <a:xfrm>
            <a:off x="38100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8684" name="Oval 231"/>
          <p:cNvSpPr>
            <a:spLocks noChangeArrowheads="1"/>
          </p:cNvSpPr>
          <p:nvPr/>
        </p:nvSpPr>
        <p:spPr bwMode="auto">
          <a:xfrm>
            <a:off x="3810000" y="5638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8685" name="Oval 232"/>
          <p:cNvSpPr>
            <a:spLocks noChangeArrowheads="1"/>
          </p:cNvSpPr>
          <p:nvPr/>
        </p:nvSpPr>
        <p:spPr bwMode="auto">
          <a:xfrm>
            <a:off x="3886200" y="1219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8686" name="Text Box 233"/>
          <p:cNvSpPr txBox="1">
            <a:spLocks noChangeArrowheads="1"/>
          </p:cNvSpPr>
          <p:nvPr/>
        </p:nvSpPr>
        <p:spPr bwMode="auto">
          <a:xfrm>
            <a:off x="4267200" y="99060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A.</a:t>
            </a:r>
          </a:p>
        </p:txBody>
      </p:sp>
      <p:sp>
        <p:nvSpPr>
          <p:cNvPr id="28687" name="Text Box 234"/>
          <p:cNvSpPr txBox="1">
            <a:spLocks noChangeArrowheads="1"/>
          </p:cNvSpPr>
          <p:nvPr/>
        </p:nvSpPr>
        <p:spPr bwMode="auto">
          <a:xfrm>
            <a:off x="4114800" y="312420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B.</a:t>
            </a:r>
          </a:p>
        </p:txBody>
      </p:sp>
      <p:sp>
        <p:nvSpPr>
          <p:cNvPr id="28688" name="Text Box 235"/>
          <p:cNvSpPr txBox="1">
            <a:spLocks noChangeArrowheads="1"/>
          </p:cNvSpPr>
          <p:nvPr/>
        </p:nvSpPr>
        <p:spPr bwMode="auto">
          <a:xfrm>
            <a:off x="4114800" y="541020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C.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6400800" y="4625975"/>
            <a:ext cx="25146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latin typeface="Arial" charset="0"/>
              </a:rPr>
              <a:t>Which direction does the E-field point at C?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en-US" dirty="0">
                <a:latin typeface="Arial" charset="0"/>
              </a:rPr>
              <a:t>Up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en-US" dirty="0">
                <a:latin typeface="Arial" charset="0"/>
              </a:rPr>
              <a:t>Down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en-US" dirty="0">
                <a:latin typeface="Arial" charset="0"/>
              </a:rPr>
              <a:t>Left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en-US" dirty="0">
                <a:latin typeface="Arial" charset="0"/>
              </a:rPr>
              <a:t>Right</a:t>
            </a:r>
          </a:p>
          <a:p>
            <a:pPr marL="342900" indent="-342900" eaLnBrk="1" hangingPunct="1">
              <a:buFontTx/>
              <a:buAutoNum type="arabicPeriod"/>
              <a:defRPr/>
            </a:pPr>
            <a:r>
              <a:rPr lang="en-US" dirty="0">
                <a:latin typeface="Arial" charset="0"/>
              </a:rPr>
              <a:t>Zero</a:t>
            </a:r>
          </a:p>
          <a:p>
            <a:pPr marL="342900" indent="-342900" eaLnBrk="1" hangingPunct="1">
              <a:buFontTx/>
              <a:buAutoNum type="arabicPeriod"/>
              <a:defRPr/>
            </a:pPr>
            <a:endParaRPr lang="en-US" dirty="0">
              <a:latin typeface="Arial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609600" y="304800"/>
            <a:ext cx="6858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Let’s try putting a dipole in an Electric Field</a:t>
            </a:r>
          </a:p>
        </p:txBody>
      </p:sp>
      <p:pic>
        <p:nvPicPr>
          <p:cNvPr id="29699" name="Picture 5" descr="1475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828800"/>
            <a:ext cx="4495800" cy="365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838200" y="2057400"/>
            <a:ext cx="297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9701" name="TextBox 4"/>
          <p:cNvSpPr txBox="1">
            <a:spLocks noChangeArrowheads="1"/>
          </p:cNvSpPr>
          <p:nvPr/>
        </p:nvSpPr>
        <p:spPr bwMode="auto">
          <a:xfrm>
            <a:off x="838200" y="1676400"/>
            <a:ext cx="228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Let’s find the period of oscillation of HydroFluoric Acid.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04800" y="533400"/>
            <a:ext cx="861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The E-Field from a point charge: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1000" y="5867400"/>
            <a:ext cx="812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http://phet.colorado.edu/new/simulations/sims.php?sim=Electric_Field_Hockey</a:t>
            </a:r>
          </a:p>
        </p:txBody>
      </p:sp>
      <p:pic>
        <p:nvPicPr>
          <p:cNvPr id="5124" name="Picture 4" descr="718px-E_FieldOnePointChar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09800"/>
            <a:ext cx="3197225" cy="311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5410200" y="2743200"/>
            <a:ext cx="1981200" cy="1905000"/>
            <a:chOff x="3408" y="1296"/>
            <a:chExt cx="1248" cy="1200"/>
          </a:xfrm>
        </p:grpSpPr>
        <p:pic>
          <p:nvPicPr>
            <p:cNvPr id="5128" name="Picture 6" descr="718px-E_FieldOnePointCharg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184" t="41548" r="40517" b="43788"/>
            <a:stretch>
              <a:fillRect/>
            </a:stretch>
          </p:blipFill>
          <p:spPr bwMode="auto">
            <a:xfrm>
              <a:off x="3888" y="177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9" name="Line 7"/>
            <p:cNvSpPr>
              <a:spLocks noChangeShapeType="1"/>
            </p:cNvSpPr>
            <p:nvPr/>
          </p:nvSpPr>
          <p:spPr bwMode="auto">
            <a:xfrm>
              <a:off x="4032" y="2064"/>
              <a:ext cx="0" cy="43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Line 8"/>
            <p:cNvSpPr>
              <a:spLocks noChangeShapeType="1"/>
            </p:cNvSpPr>
            <p:nvPr/>
          </p:nvSpPr>
          <p:spPr bwMode="auto">
            <a:xfrm>
              <a:off x="4176" y="1920"/>
              <a:ext cx="48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Line 9"/>
            <p:cNvSpPr>
              <a:spLocks noChangeShapeType="1"/>
            </p:cNvSpPr>
            <p:nvPr/>
          </p:nvSpPr>
          <p:spPr bwMode="auto">
            <a:xfrm>
              <a:off x="4032" y="1296"/>
              <a:ext cx="0" cy="43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Line 10"/>
            <p:cNvSpPr>
              <a:spLocks noChangeShapeType="1"/>
            </p:cNvSpPr>
            <p:nvPr/>
          </p:nvSpPr>
          <p:spPr bwMode="auto">
            <a:xfrm>
              <a:off x="3408" y="1920"/>
              <a:ext cx="48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11"/>
            <p:cNvSpPr>
              <a:spLocks noChangeShapeType="1"/>
            </p:cNvSpPr>
            <p:nvPr/>
          </p:nvSpPr>
          <p:spPr bwMode="auto">
            <a:xfrm flipV="1">
              <a:off x="3456" y="2064"/>
              <a:ext cx="432" cy="33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12"/>
            <p:cNvSpPr>
              <a:spLocks noChangeShapeType="1"/>
            </p:cNvSpPr>
            <p:nvPr/>
          </p:nvSpPr>
          <p:spPr bwMode="auto">
            <a:xfrm flipH="1" flipV="1">
              <a:off x="4128" y="2064"/>
              <a:ext cx="432" cy="33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Line 13"/>
            <p:cNvSpPr>
              <a:spLocks noChangeShapeType="1"/>
            </p:cNvSpPr>
            <p:nvPr/>
          </p:nvSpPr>
          <p:spPr bwMode="auto">
            <a:xfrm flipH="1">
              <a:off x="4176" y="1440"/>
              <a:ext cx="432" cy="33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Line 14"/>
            <p:cNvSpPr>
              <a:spLocks noChangeShapeType="1"/>
            </p:cNvSpPr>
            <p:nvPr/>
          </p:nvSpPr>
          <p:spPr bwMode="auto">
            <a:xfrm>
              <a:off x="3504" y="1440"/>
              <a:ext cx="432" cy="33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6" name="Text Box 15"/>
          <p:cNvSpPr txBox="1">
            <a:spLocks noChangeArrowheads="1"/>
          </p:cNvSpPr>
          <p:nvPr/>
        </p:nvSpPr>
        <p:spPr bwMode="auto">
          <a:xfrm>
            <a:off x="609600" y="1447800"/>
            <a:ext cx="723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Remember, from last chapter, the E-Field Vector at a point is defined as the direction a positive charge will feel force at that point.</a:t>
            </a:r>
          </a:p>
        </p:txBody>
      </p:sp>
      <p:sp>
        <p:nvSpPr>
          <p:cNvPr id="5127" name="Text Box 16"/>
          <p:cNvSpPr txBox="1">
            <a:spLocks noChangeArrowheads="1"/>
          </p:cNvSpPr>
          <p:nvPr/>
        </p:nvSpPr>
        <p:spPr bwMode="auto">
          <a:xfrm>
            <a:off x="1905000" y="52578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Two different ways to represent the E-Field.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533400"/>
            <a:ext cx="8610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The E-Field from a point charge:</a:t>
            </a:r>
          </a:p>
        </p:txBody>
      </p:sp>
      <p:pic>
        <p:nvPicPr>
          <p:cNvPr id="6147" name="Picture 4" descr="718px-E_FieldOnePointChar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667000"/>
            <a:ext cx="2282825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16"/>
          <p:cNvSpPr txBox="1">
            <a:spLocks noChangeArrowheads="1"/>
          </p:cNvSpPr>
          <p:nvPr/>
        </p:nvSpPr>
        <p:spPr bwMode="auto">
          <a:xfrm>
            <a:off x="762000" y="4800600"/>
            <a:ext cx="5791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To find the force on a charge placed in an external E-Field, we find that </a:t>
            </a:r>
            <a:r>
              <a:rPr lang="en-US" altLang="en-US" b="1"/>
              <a:t>F</a:t>
            </a:r>
            <a:r>
              <a:rPr lang="en-US" altLang="en-US"/>
              <a:t> = Q</a:t>
            </a:r>
            <a:r>
              <a:rPr lang="en-US" altLang="en-US" b="1"/>
              <a:t>E</a:t>
            </a:r>
            <a:r>
              <a:rPr lang="en-US" altLang="en-US"/>
              <a:t>.</a:t>
            </a:r>
          </a:p>
        </p:txBody>
      </p:sp>
      <p:sp>
        <p:nvSpPr>
          <p:cNvPr id="6149" name="Text Box 20"/>
          <p:cNvSpPr txBox="1">
            <a:spLocks noChangeArrowheads="1"/>
          </p:cNvSpPr>
          <p:nvPr/>
        </p:nvSpPr>
        <p:spPr bwMode="auto">
          <a:xfrm>
            <a:off x="381000" y="16002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Since:</a:t>
            </a:r>
          </a:p>
        </p:txBody>
      </p:sp>
      <p:sp>
        <p:nvSpPr>
          <p:cNvPr id="6150" name="Text Box 21"/>
          <p:cNvSpPr txBox="1">
            <a:spLocks noChangeArrowheads="1"/>
          </p:cNvSpPr>
          <p:nvPr/>
        </p:nvSpPr>
        <p:spPr bwMode="auto">
          <a:xfrm>
            <a:off x="4572000" y="1524000"/>
            <a:ext cx="1447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The E-field is:</a:t>
            </a:r>
          </a:p>
        </p:txBody>
      </p:sp>
      <p:graphicFrame>
        <p:nvGraphicFramePr>
          <p:cNvPr id="6151" name="Object 5"/>
          <p:cNvGraphicFramePr>
            <a:graphicFrameLocks noChangeAspect="1"/>
          </p:cNvGraphicFramePr>
          <p:nvPr/>
        </p:nvGraphicFramePr>
        <p:xfrm>
          <a:off x="1673225" y="1371600"/>
          <a:ext cx="2325688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5" imgW="1016000" imgH="431800" progId="Equation.3">
                  <p:embed/>
                </p:oleObj>
              </mc:Choice>
              <mc:Fallback>
                <p:oleObj name="Equation" r:id="rId5" imgW="10160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3225" y="1371600"/>
                        <a:ext cx="2325688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3"/>
          <p:cNvGraphicFramePr>
            <a:graphicFrameLocks noChangeAspect="1"/>
          </p:cNvGraphicFramePr>
          <p:nvPr/>
        </p:nvGraphicFramePr>
        <p:xfrm>
          <a:off x="6019800" y="1371600"/>
          <a:ext cx="20351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7" imgW="889000" imgH="457200" progId="Equation.3">
                  <p:embed/>
                </p:oleObj>
              </mc:Choice>
              <mc:Fallback>
                <p:oleObj name="Equation" r:id="rId7" imgW="8890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371600"/>
                        <a:ext cx="2035175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Line 24"/>
          <p:cNvSpPr>
            <a:spLocks noChangeShapeType="1"/>
          </p:cNvSpPr>
          <p:nvPr/>
        </p:nvSpPr>
        <p:spPr bwMode="auto">
          <a:xfrm flipV="1">
            <a:off x="7924800" y="2057400"/>
            <a:ext cx="0" cy="1905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25"/>
          <p:cNvSpPr>
            <a:spLocks noChangeShapeType="1"/>
          </p:cNvSpPr>
          <p:nvPr/>
        </p:nvSpPr>
        <p:spPr bwMode="auto">
          <a:xfrm flipH="1" flipV="1">
            <a:off x="3962400" y="1981200"/>
            <a:ext cx="3733800" cy="1981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Text Box 26"/>
          <p:cNvSpPr txBox="1">
            <a:spLocks noChangeArrowheads="1"/>
          </p:cNvSpPr>
          <p:nvPr/>
        </p:nvSpPr>
        <p:spPr bwMode="auto">
          <a:xfrm>
            <a:off x="7239000" y="4038600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Note the notation.</a:t>
            </a: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ChangeArrowheads="1"/>
          </p:cNvSpPr>
          <p:nvPr/>
        </p:nvSpPr>
        <p:spPr bwMode="auto">
          <a:xfrm>
            <a:off x="414338" y="414338"/>
            <a:ext cx="73787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</a:rPr>
              <a:t>The E-field is a vector field.  This means that the E-field from multiple point charges add together.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PQuestion"/>
          <p:cNvSpPr>
            <a:spLocks noGrp="1"/>
          </p:cNvSpPr>
          <p:nvPr>
            <p:ph type="title"/>
          </p:nvPr>
        </p:nvSpPr>
        <p:spPr>
          <a:xfrm>
            <a:off x="381000" y="1066800"/>
            <a:ext cx="4114800" cy="1143000"/>
          </a:xfrm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At the position of the dot, the electric field points: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5257800" y="3200400"/>
          <a:ext cx="3060700" cy="344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200400"/>
                        <a:ext cx="3060700" cy="344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0" name="ResponseGrid" descr="responsegrid.png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0" y="4445000"/>
            <a:ext cx="88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1" name="Group 3"/>
          <p:cNvGrpSpPr>
            <a:grpSpLocks/>
          </p:cNvGrpSpPr>
          <p:nvPr/>
        </p:nvGrpSpPr>
        <p:grpSpPr bwMode="auto">
          <a:xfrm>
            <a:off x="4953000" y="381000"/>
            <a:ext cx="3276600" cy="2819400"/>
            <a:chOff x="2304" y="192"/>
            <a:chExt cx="3216" cy="2496"/>
          </a:xfrm>
        </p:grpSpPr>
        <p:pic>
          <p:nvPicPr>
            <p:cNvPr id="9223" name="Picture 4" descr="26_stt_1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92"/>
              <a:ext cx="3216" cy="24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4" name="Rectangle 5"/>
            <p:cNvSpPr>
              <a:spLocks noChangeArrowheads="1"/>
            </p:cNvSpPr>
            <p:nvPr/>
          </p:nvSpPr>
          <p:spPr bwMode="auto">
            <a:xfrm>
              <a:off x="2880" y="2544"/>
              <a:ext cx="2016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9222" name="TPAnswers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381000" y="2971800"/>
            <a:ext cx="4114800" cy="3581400"/>
          </a:xfrm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1. Left.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2. Down.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3. Right.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4. Up.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5. The electric field is zero.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381000" y="5867400"/>
            <a:ext cx="812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http://phet.colorado.edu/new/simulations/sims.php?sim=Electric_Field_Hockey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381000" y="304800"/>
            <a:ext cx="34290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Note the direction of the E-field for negative charges.</a:t>
            </a:r>
          </a:p>
        </p:txBody>
      </p:sp>
      <p:sp>
        <p:nvSpPr>
          <p:cNvPr id="10244" name="Line 8"/>
          <p:cNvSpPr>
            <a:spLocks noChangeShapeType="1"/>
          </p:cNvSpPr>
          <p:nvPr/>
        </p:nvSpPr>
        <p:spPr bwMode="auto">
          <a:xfrm>
            <a:off x="5638800" y="3429000"/>
            <a:ext cx="0" cy="685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9"/>
          <p:cNvSpPr>
            <a:spLocks noChangeShapeType="1"/>
          </p:cNvSpPr>
          <p:nvPr/>
        </p:nvSpPr>
        <p:spPr bwMode="auto">
          <a:xfrm>
            <a:off x="5867400" y="3200400"/>
            <a:ext cx="762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10"/>
          <p:cNvSpPr>
            <a:spLocks noChangeShapeType="1"/>
          </p:cNvSpPr>
          <p:nvPr/>
        </p:nvSpPr>
        <p:spPr bwMode="auto">
          <a:xfrm>
            <a:off x="5638800" y="2209800"/>
            <a:ext cx="0" cy="685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11"/>
          <p:cNvSpPr>
            <a:spLocks noChangeShapeType="1"/>
          </p:cNvSpPr>
          <p:nvPr/>
        </p:nvSpPr>
        <p:spPr bwMode="auto">
          <a:xfrm>
            <a:off x="4648200" y="3200400"/>
            <a:ext cx="762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12"/>
          <p:cNvSpPr>
            <a:spLocks noChangeShapeType="1"/>
          </p:cNvSpPr>
          <p:nvPr/>
        </p:nvSpPr>
        <p:spPr bwMode="auto">
          <a:xfrm flipV="1">
            <a:off x="4724400" y="3429000"/>
            <a:ext cx="685800" cy="533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13"/>
          <p:cNvSpPr>
            <a:spLocks noChangeShapeType="1"/>
          </p:cNvSpPr>
          <p:nvPr/>
        </p:nvSpPr>
        <p:spPr bwMode="auto">
          <a:xfrm flipH="1" flipV="1">
            <a:off x="5791200" y="3429000"/>
            <a:ext cx="685800" cy="533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4"/>
          <p:cNvSpPr>
            <a:spLocks noChangeShapeType="1"/>
          </p:cNvSpPr>
          <p:nvPr/>
        </p:nvSpPr>
        <p:spPr bwMode="auto">
          <a:xfrm flipH="1">
            <a:off x="5867400" y="2438400"/>
            <a:ext cx="685800" cy="533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5"/>
          <p:cNvSpPr>
            <a:spLocks noChangeShapeType="1"/>
          </p:cNvSpPr>
          <p:nvPr/>
        </p:nvSpPr>
        <p:spPr bwMode="auto">
          <a:xfrm>
            <a:off x="4800600" y="2438400"/>
            <a:ext cx="685800" cy="533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Oval 16"/>
          <p:cNvSpPr>
            <a:spLocks noChangeArrowheads="1"/>
          </p:cNvSpPr>
          <p:nvPr/>
        </p:nvSpPr>
        <p:spPr bwMode="auto">
          <a:xfrm>
            <a:off x="5486400" y="3048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-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609600" y="1143000"/>
            <a:ext cx="7543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If we put a negative and positive “close” together, we get a dipole.</a:t>
            </a:r>
          </a:p>
        </p:txBody>
      </p:sp>
      <p:sp>
        <p:nvSpPr>
          <p:cNvPr id="11267" name="Text Box 7"/>
          <p:cNvSpPr txBox="1">
            <a:spLocks noChangeArrowheads="1"/>
          </p:cNvSpPr>
          <p:nvPr/>
        </p:nvSpPr>
        <p:spPr bwMode="auto">
          <a:xfrm>
            <a:off x="228600" y="304800"/>
            <a:ext cx="2286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/>
              <a:t>Dipoles:</a:t>
            </a:r>
          </a:p>
        </p:txBody>
      </p:sp>
      <p:grpSp>
        <p:nvGrpSpPr>
          <p:cNvPr id="11268" name="Group 7"/>
          <p:cNvGrpSpPr>
            <a:grpSpLocks/>
          </p:cNvGrpSpPr>
          <p:nvPr/>
        </p:nvGrpSpPr>
        <p:grpSpPr bwMode="auto">
          <a:xfrm>
            <a:off x="4114800" y="2590800"/>
            <a:ext cx="304800" cy="3124200"/>
            <a:chOff x="4114800" y="2590800"/>
            <a:chExt cx="304800" cy="3124200"/>
          </a:xfrm>
        </p:grpSpPr>
        <p:sp>
          <p:nvSpPr>
            <p:cNvPr id="11271" name="Oval 4"/>
            <p:cNvSpPr>
              <a:spLocks noChangeArrowheads="1"/>
            </p:cNvSpPr>
            <p:nvPr/>
          </p:nvSpPr>
          <p:spPr bwMode="auto">
            <a:xfrm>
              <a:off x="4114800" y="4114800"/>
              <a:ext cx="304800" cy="3048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-</a:t>
              </a:r>
            </a:p>
          </p:txBody>
        </p:sp>
        <p:sp>
          <p:nvSpPr>
            <p:cNvPr id="11272" name="Oval 5"/>
            <p:cNvSpPr>
              <a:spLocks noChangeArrowheads="1"/>
            </p:cNvSpPr>
            <p:nvPr/>
          </p:nvSpPr>
          <p:spPr bwMode="auto">
            <a:xfrm>
              <a:off x="4114800" y="3581400"/>
              <a:ext cx="304800" cy="3048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aseline="-25000"/>
                <a:t>+</a:t>
              </a:r>
            </a:p>
          </p:txBody>
        </p:sp>
        <p:sp>
          <p:nvSpPr>
            <p:cNvPr id="11273" name="Line 8"/>
            <p:cNvSpPr>
              <a:spLocks noChangeShapeType="1"/>
            </p:cNvSpPr>
            <p:nvPr/>
          </p:nvSpPr>
          <p:spPr bwMode="auto">
            <a:xfrm>
              <a:off x="4267200" y="2590800"/>
              <a:ext cx="0" cy="3124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9" name="Text Box 9"/>
          <p:cNvSpPr txBox="1">
            <a:spLocks noChangeArrowheads="1"/>
          </p:cNvSpPr>
          <p:nvPr/>
        </p:nvSpPr>
        <p:spPr bwMode="auto">
          <a:xfrm>
            <a:off x="4800600" y="3048000"/>
            <a:ext cx="33528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Sample Question: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Let’s find the E field on the “y-axis” shown here.</a:t>
            </a:r>
          </a:p>
        </p:txBody>
      </p:sp>
      <p:sp>
        <p:nvSpPr>
          <p:cNvPr id="11270" name="TextBox 8"/>
          <p:cNvSpPr txBox="1">
            <a:spLocks noChangeArrowheads="1"/>
          </p:cNvSpPr>
          <p:nvPr/>
        </p:nvSpPr>
        <p:spPr bwMode="auto">
          <a:xfrm>
            <a:off x="457200" y="5334000"/>
            <a:ext cx="533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By definition, the positive charge and negative charge are equal in magnitude AND the dipole is “small”.  “small” means small compared to the distance you are away from the dipole.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524000" y="914400"/>
            <a:ext cx="4876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On Wednesday we discovered that E-field on the vertical axis of a dipole is:</a:t>
            </a:r>
          </a:p>
        </p:txBody>
      </p:sp>
      <p:graphicFrame>
        <p:nvGraphicFramePr>
          <p:cNvPr id="12291" name="Object 2"/>
          <p:cNvGraphicFramePr>
            <a:graphicFrameLocks noChangeAspect="1"/>
          </p:cNvGraphicFramePr>
          <p:nvPr/>
        </p:nvGraphicFramePr>
        <p:xfrm>
          <a:off x="2514600" y="3124200"/>
          <a:ext cx="4438650" cy="220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3" imgW="1637589" imgH="812447" progId="Equation.3">
                  <p:embed/>
                </p:oleObj>
              </mc:Choice>
              <mc:Fallback>
                <p:oleObj name="Equation" r:id="rId3" imgW="1637589" imgH="81244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24200"/>
                        <a:ext cx="4438650" cy="220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1066800" y="5486400"/>
            <a:ext cx="5486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This however, is not too elucidating.  Let’s try looking at a limiting case.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FULLVERSION" val="4.2.3.23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65"/>
  <p:tag name="FONTSIZE" val="32"/>
  <p:tag name="BULLETTYPE" val="ppBulletArabicPeriod"/>
  <p:tag name="ANSWERTEXT" val="1. Left.&#10;2. Down.&#10;3. Right.&#10;4. Up.&#10;5. The electric field is zero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40A7976C4F824A4D98ED58B860BF6CCA"/>
  <p:tag name="SLIDEID" val="40A7976C4F824A4D98ED58B860BF6CCA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At the position of the dot, the electric field points:"/>
  <p:tag name="ANSWERSALIAS" val="1. Left.|smicln|2. Down.|smicln|3. Right.|smicln|4. Up.|smicln|5. The electric field is zero."/>
  <p:tag name="VALUES" val="No Value|smicln|No Value|smicln|No Value|smicln|No Value|smicln|No Val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RESPTABLE" val="Tru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1661</TotalTime>
  <Words>1006</Words>
  <Application>Microsoft Office PowerPoint</Application>
  <PresentationFormat>On-screen Show (4:3)</PresentationFormat>
  <Paragraphs>137</Paragraphs>
  <Slides>26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Times New Roman</vt:lpstr>
      <vt:lpstr>Symbol</vt:lpstr>
      <vt:lpstr>Default Design</vt:lpstr>
      <vt:lpstr>Microsoft Equation 3.0</vt:lpstr>
      <vt:lpstr>Microsoft Graph 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At the position of the dot, the electric field points: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Linn-Benton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 Services</dc:creator>
  <cp:lastModifiedBy>Greg S. Mulder</cp:lastModifiedBy>
  <cp:revision>63</cp:revision>
  <dcterms:created xsi:type="dcterms:W3CDTF">2008-04-07T16:54:32Z</dcterms:created>
  <dcterms:modified xsi:type="dcterms:W3CDTF">2017-04-20T02:42:21Z</dcterms:modified>
</cp:coreProperties>
</file>