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4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3.wmf"/><Relationship Id="rId5" Type="http://schemas.openxmlformats.org/officeDocument/2006/relationships/image" Target="../media/image4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14.wmf"/><Relationship Id="rId1" Type="http://schemas.openxmlformats.org/officeDocument/2006/relationships/image" Target="../media/image15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5D3BE-4CAC-471B-B46E-ABEC41574EFD}" type="datetimeFigureOut">
              <a:rPr lang="en-US"/>
              <a:pPr>
                <a:defRPr/>
              </a:pPr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04E85-337A-4B16-BE92-F0B47FDA61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27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1B292-D90A-42FF-9266-8767AAE205C8}" type="datetimeFigureOut">
              <a:rPr lang="en-US"/>
              <a:pPr>
                <a:defRPr/>
              </a:pPr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CE580-3AE6-4B38-8947-69D8E0212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646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41BCF-36DF-4C85-BC92-D7D7CEF1742B}" type="datetimeFigureOut">
              <a:rPr lang="en-US"/>
              <a:pPr>
                <a:defRPr/>
              </a:pPr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DFA31-BAFC-4051-99A4-D2F6DECF98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43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E5E23-7DF1-4C67-BA70-DD724771D953}" type="datetimeFigureOut">
              <a:rPr lang="en-US"/>
              <a:pPr>
                <a:defRPr/>
              </a:pPr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76D3F-1EAF-4F89-AEF5-BFBCB0F32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99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2E210-F49F-4299-8CD0-0C44A606A67E}" type="datetimeFigureOut">
              <a:rPr lang="en-US"/>
              <a:pPr>
                <a:defRPr/>
              </a:pPr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C4579-76EA-4A22-81C9-28849CEB38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134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B4C66-C8B9-4CE3-882D-D71E69A99FEF}" type="datetimeFigureOut">
              <a:rPr lang="en-US"/>
              <a:pPr>
                <a:defRPr/>
              </a:pPr>
              <a:t>4/2/2017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5E010-09D9-4EEA-9293-461A21666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39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670F9-4CE6-4ECF-8FE8-AB7BFC553A95}" type="datetimeFigureOut">
              <a:rPr lang="en-US"/>
              <a:pPr>
                <a:defRPr/>
              </a:pPr>
              <a:t>4/2/2017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076C7-8A22-4765-93B6-533509B33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20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7759C-0CB0-4BAD-A9BE-7A02CBDCE210}" type="datetimeFigureOut">
              <a:rPr lang="en-US"/>
              <a:pPr>
                <a:defRPr/>
              </a:pPr>
              <a:t>4/2/2017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D719F-F8FC-4AD7-ADE4-72E642C5B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00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C2F08-5D44-4D9F-A249-7879F3E0FE87}" type="datetimeFigureOut">
              <a:rPr lang="en-US"/>
              <a:pPr>
                <a:defRPr/>
              </a:pPr>
              <a:t>4/2/2017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8FB3B-DDA1-44E9-B900-B8BA072F92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458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F69E5-534B-433F-9720-FA8E65A49972}" type="datetimeFigureOut">
              <a:rPr lang="en-US"/>
              <a:pPr>
                <a:defRPr/>
              </a:pPr>
              <a:t>4/2/2017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2B798-A896-4759-9118-7C4A36F04B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845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515F3-2B79-40E2-8075-2C4E13B8ACEF}" type="datetimeFigureOut">
              <a:rPr lang="en-US"/>
              <a:pPr>
                <a:defRPr/>
              </a:pPr>
              <a:t>4/2/2017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2F43F-D225-46A8-B5F2-C53A00A27C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1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5199CAE-BB1C-48BB-A960-48346F358248}" type="datetimeFigureOut">
              <a:rPr lang="en-US"/>
              <a:pPr>
                <a:defRPr/>
              </a:pPr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EE7B4AF-2B32-4348-87CD-DC44B94C1D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19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3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23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25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hyperlink" Target="http://webphysics.davidson.edu/alumni/_vti_bin/shtml.dll/milee/jlab/ex5/malus.htm/map1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0.wmf"/><Relationship Id="rId3" Type="http://schemas.openxmlformats.org/officeDocument/2006/relationships/audio" Target="../media/audio1.wav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9.wmf"/><Relationship Id="rId5" Type="http://schemas.openxmlformats.org/officeDocument/2006/relationships/image" Target="../media/image4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4.wmf"/><Relationship Id="rId3" Type="http://schemas.openxmlformats.org/officeDocument/2006/relationships/audio" Target="../media/audio1.wav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17.wmf"/><Relationship Id="rId3" Type="http://schemas.openxmlformats.org/officeDocument/2006/relationships/audio" Target="../media/audio1.wav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16.wmf"/><Relationship Id="rId5" Type="http://schemas.openxmlformats.org/officeDocument/2006/relationships/image" Target="../media/image15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2"/>
          <p:cNvSpPr txBox="1">
            <a:spLocks noChangeArrowheads="1"/>
          </p:cNvSpPr>
          <p:nvPr/>
        </p:nvSpPr>
        <p:spPr bwMode="auto">
          <a:xfrm>
            <a:off x="2362200" y="457200"/>
            <a:ext cx="7239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Things left to do in Ph 213: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- Understand light and E, B and S.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Char char="-"/>
            </a:pPr>
            <a:r>
              <a:rPr lang="en-US" altLang="en-US">
                <a:latin typeface="Times New Roman" panose="02020603050405020304" pitchFamily="18" charset="0"/>
              </a:rPr>
              <a:t> Understand the concept of light polarization angles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Char char="-"/>
            </a:pPr>
            <a:r>
              <a:rPr lang="en-US" altLang="en-US">
                <a:latin typeface="Times New Roman" panose="02020603050405020304" pitchFamily="18" charset="0"/>
              </a:rPr>
              <a:t> Find the resonance frequency of LRC circuits.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Char char="-"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051" name="TextBox 4"/>
          <p:cNvSpPr txBox="1">
            <a:spLocks noChangeArrowheads="1"/>
          </p:cNvSpPr>
          <p:nvPr/>
        </p:nvSpPr>
        <p:spPr bwMode="auto">
          <a:xfrm>
            <a:off x="2057400" y="2514600"/>
            <a:ext cx="83820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Next week: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Monday:  Chapter 34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Tuesday:  Concept Test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Wednesday:  Review Part 1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Wed/Thurs Lab:  Complete Finals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Friday:  Review Part 2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Saturday:  Study Jam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4"/>
          <p:cNvGraphicFramePr>
            <a:graphicFrameLocks noChangeAspect="1"/>
          </p:cNvGraphicFramePr>
          <p:nvPr/>
        </p:nvGraphicFramePr>
        <p:xfrm>
          <a:off x="2971800" y="914400"/>
          <a:ext cx="1828800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3" imgW="710891" imgH="393529" progId="Equation.3">
                  <p:embed/>
                </p:oleObj>
              </mc:Choice>
              <mc:Fallback>
                <p:oleObj name="Equation" r:id="rId3" imgW="710891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914400"/>
                        <a:ext cx="1828800" cy="1011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2057400" y="304800"/>
            <a:ext cx="7162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</a:rPr>
              <a:t>So, Faraday’s Law gives us this: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1981200" y="1905000"/>
            <a:ext cx="7162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</a:rPr>
              <a:t>Doing a similar thing to Ampere’s Law gives us:</a:t>
            </a:r>
          </a:p>
        </p:txBody>
      </p:sp>
      <p:graphicFrame>
        <p:nvGraphicFramePr>
          <p:cNvPr id="11269" name="Object 11"/>
          <p:cNvGraphicFramePr>
            <a:graphicFrameLocks noChangeAspect="1"/>
          </p:cNvGraphicFramePr>
          <p:nvPr/>
        </p:nvGraphicFramePr>
        <p:xfrm>
          <a:off x="2895600" y="3276600"/>
          <a:ext cx="2547938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5" imgW="990170" imgH="393529" progId="Equation.3">
                  <p:embed/>
                </p:oleObj>
              </mc:Choice>
              <mc:Fallback>
                <p:oleObj name="Equation" r:id="rId5" imgW="990170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76600"/>
                        <a:ext cx="2547938" cy="1011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2362200" y="304800"/>
          <a:ext cx="2057400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3" imgW="710891" imgH="393529" progId="Equation.3">
                  <p:embed/>
                </p:oleObj>
              </mc:Choice>
              <mc:Fallback>
                <p:oleObj name="Equation" r:id="rId3" imgW="710891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2057400" cy="1138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5"/>
          <p:cNvGraphicFramePr>
            <a:graphicFrameLocks noChangeAspect="1"/>
          </p:cNvGraphicFramePr>
          <p:nvPr/>
        </p:nvGraphicFramePr>
        <p:xfrm>
          <a:off x="2286000" y="2438400"/>
          <a:ext cx="7034213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5" imgW="2603500" imgH="431800" progId="Equation.3">
                  <p:embed/>
                </p:oleObj>
              </mc:Choice>
              <mc:Fallback>
                <p:oleObj name="Equation" r:id="rId5" imgW="26035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438400"/>
                        <a:ext cx="7034213" cy="1166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6"/>
          <p:cNvGraphicFramePr>
            <a:graphicFrameLocks noChangeAspect="1"/>
          </p:cNvGraphicFramePr>
          <p:nvPr/>
        </p:nvGraphicFramePr>
        <p:xfrm>
          <a:off x="4191000" y="3733800"/>
          <a:ext cx="3294063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7" imgW="1218671" imgH="431613" progId="Equation.3">
                  <p:embed/>
                </p:oleObj>
              </mc:Choice>
              <mc:Fallback>
                <p:oleObj name="Equation" r:id="rId7" imgW="1218671" imgH="431613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733800"/>
                        <a:ext cx="3294063" cy="1166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752600" y="5257800"/>
            <a:ext cx="3429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5400">
                <a:latin typeface="Times New Roman" panose="02020603050405020304" pitchFamily="18" charset="0"/>
              </a:rPr>
              <a:t>Ah-ha!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038600" y="5257800"/>
            <a:ext cx="6477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5400">
                <a:latin typeface="Times New Roman" panose="02020603050405020304" pitchFamily="18" charset="0"/>
              </a:rPr>
              <a:t>It’s a wave Equation!</a:t>
            </a:r>
          </a:p>
        </p:txBody>
      </p:sp>
      <p:sp>
        <p:nvSpPr>
          <p:cNvPr id="12295" name="Text Box 10"/>
          <p:cNvSpPr txBox="1">
            <a:spLocks noChangeArrowheads="1"/>
          </p:cNvSpPr>
          <p:nvPr/>
        </p:nvSpPr>
        <p:spPr bwMode="auto">
          <a:xfrm>
            <a:off x="2286000" y="1371600"/>
            <a:ext cx="2895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Take the derivative w.r.t. x on this…</a:t>
            </a:r>
          </a:p>
        </p:txBody>
      </p:sp>
      <p:sp>
        <p:nvSpPr>
          <p:cNvPr id="12296" name="Text Box 11"/>
          <p:cNvSpPr txBox="1">
            <a:spLocks noChangeArrowheads="1"/>
          </p:cNvSpPr>
          <p:nvPr/>
        </p:nvSpPr>
        <p:spPr bwMode="auto">
          <a:xfrm>
            <a:off x="6781800" y="1371600"/>
            <a:ext cx="312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Then substitute this in…</a:t>
            </a:r>
          </a:p>
        </p:txBody>
      </p:sp>
      <p:sp>
        <p:nvSpPr>
          <p:cNvPr id="12297" name="Line 13"/>
          <p:cNvSpPr>
            <a:spLocks noChangeShapeType="1"/>
          </p:cNvSpPr>
          <p:nvPr/>
        </p:nvSpPr>
        <p:spPr bwMode="auto">
          <a:xfrm flipH="1">
            <a:off x="3124200" y="2057400"/>
            <a:ext cx="14478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Line 14"/>
          <p:cNvSpPr>
            <a:spLocks noChangeShapeType="1"/>
          </p:cNvSpPr>
          <p:nvPr/>
        </p:nvSpPr>
        <p:spPr bwMode="auto">
          <a:xfrm flipH="1">
            <a:off x="6629400" y="2057400"/>
            <a:ext cx="9906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Rectangle 16"/>
          <p:cNvSpPr>
            <a:spLocks noChangeArrowheads="1"/>
          </p:cNvSpPr>
          <p:nvPr/>
        </p:nvSpPr>
        <p:spPr bwMode="auto">
          <a:xfrm>
            <a:off x="4038600" y="3657600"/>
            <a:ext cx="3733800" cy="1447800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graphicFrame>
        <p:nvGraphicFramePr>
          <p:cNvPr id="12300" name="Object 17"/>
          <p:cNvGraphicFramePr>
            <a:graphicFrameLocks noChangeAspect="1"/>
          </p:cNvGraphicFramePr>
          <p:nvPr/>
        </p:nvGraphicFramePr>
        <p:xfrm>
          <a:off x="7010400" y="381000"/>
          <a:ext cx="2547938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9" imgW="990170" imgH="393529" progId="Equation.3">
                  <p:embed/>
                </p:oleObj>
              </mc:Choice>
              <mc:Fallback>
                <p:oleObj name="Equation" r:id="rId9" imgW="990170" imgH="393529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81000"/>
                        <a:ext cx="2547938" cy="1011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  <p:bldP spid="717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4191000" y="320675"/>
          <a:ext cx="3294063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3" imgW="1219200" imgH="419100" progId="Equation.3">
                  <p:embed/>
                </p:oleObj>
              </mc:Choice>
              <mc:Fallback>
                <p:oleObj name="Equation" r:id="rId3" imgW="1219200" imgH="4191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20675"/>
                        <a:ext cx="3294063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752600" y="1905000"/>
            <a:ext cx="3429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5400">
                <a:latin typeface="Times New Roman" panose="02020603050405020304" pitchFamily="18" charset="0"/>
              </a:rPr>
              <a:t>Ah-ha!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038600" y="1905000"/>
            <a:ext cx="6477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5400">
                <a:latin typeface="Times New Roman" panose="02020603050405020304" pitchFamily="18" charset="0"/>
              </a:rPr>
              <a:t>It’s a wave Equation!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905000" y="2895600"/>
            <a:ext cx="5715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Thus you know: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E = E</a:t>
            </a:r>
            <a:r>
              <a:rPr lang="en-US" altLang="en-US" sz="3200" baseline="-25000">
                <a:latin typeface="Times New Roman" panose="02020603050405020304" pitchFamily="18" charset="0"/>
              </a:rPr>
              <a:t>o</a:t>
            </a:r>
            <a:r>
              <a:rPr lang="en-US" altLang="en-US" sz="3200">
                <a:latin typeface="Times New Roman" panose="02020603050405020304" pitchFamily="18" charset="0"/>
              </a:rPr>
              <a:t>cos(kx-</a:t>
            </a:r>
            <a:r>
              <a:rPr lang="en-US" altLang="en-US" sz="3200">
                <a:latin typeface="Times New Roman" panose="02020603050405020304" pitchFamily="18" charset="0"/>
                <a:sym typeface="Symbol" panose="05050102010706020507" pitchFamily="18" charset="2"/>
              </a:rPr>
              <a:t>t)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752600" y="4495800"/>
            <a:ext cx="3048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You also know that the speed of the wave is:</a:t>
            </a:r>
          </a:p>
        </p:txBody>
      </p:sp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732338" y="4730750"/>
          <a:ext cx="5830887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5" imgW="2159000" imgH="457200" progId="Equation.3">
                  <p:embed/>
                </p:oleObj>
              </mc:Choice>
              <mc:Fallback>
                <p:oleObj name="Equation" r:id="rId5" imgW="21590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338" y="4730750"/>
                        <a:ext cx="5830887" cy="123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6477000" y="60198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All in mks units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4191000" y="320675"/>
          <a:ext cx="3294063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3" imgW="1219200" imgH="419100" progId="Equation.3">
                  <p:embed/>
                </p:oleObj>
              </mc:Choice>
              <mc:Fallback>
                <p:oleObj name="Equation" r:id="rId3" imgW="1219200" imgH="4191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20675"/>
                        <a:ext cx="3294063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905000" y="2895600"/>
            <a:ext cx="7924800" cy="204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Thus you know: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E = E</a:t>
            </a:r>
            <a:r>
              <a:rPr lang="en-US" altLang="en-US" sz="3200" baseline="-25000">
                <a:latin typeface="Times New Roman" panose="02020603050405020304" pitchFamily="18" charset="0"/>
              </a:rPr>
              <a:t>o</a:t>
            </a:r>
            <a:r>
              <a:rPr lang="en-US" altLang="en-US" sz="3200">
                <a:latin typeface="Times New Roman" panose="02020603050405020304" pitchFamily="18" charset="0"/>
              </a:rPr>
              <a:t>cos(kx-</a:t>
            </a:r>
            <a:r>
              <a:rPr lang="en-US" altLang="en-US" sz="3200">
                <a:latin typeface="Times New Roman" panose="02020603050405020304" pitchFamily="18" charset="0"/>
                <a:sym typeface="Symbol" panose="05050102010706020507" pitchFamily="18" charset="2"/>
              </a:rPr>
              <a:t>t)		</a:t>
            </a:r>
            <a:r>
              <a:rPr lang="en-US" altLang="en-US" sz="3200">
                <a:latin typeface="Times New Roman" panose="02020603050405020304" pitchFamily="18" charset="0"/>
              </a:rPr>
              <a:t>B = B</a:t>
            </a:r>
            <a:r>
              <a:rPr lang="en-US" altLang="en-US" sz="3200" baseline="-25000">
                <a:latin typeface="Times New Roman" panose="02020603050405020304" pitchFamily="18" charset="0"/>
              </a:rPr>
              <a:t>o</a:t>
            </a:r>
            <a:r>
              <a:rPr lang="en-US" altLang="en-US" sz="3200">
                <a:latin typeface="Times New Roman" panose="02020603050405020304" pitchFamily="18" charset="0"/>
              </a:rPr>
              <a:t>cos(kx-</a:t>
            </a:r>
            <a:r>
              <a:rPr lang="en-US" altLang="en-US" sz="3200">
                <a:latin typeface="Times New Roman" panose="02020603050405020304" pitchFamily="18" charset="0"/>
                <a:sym typeface="Symbol" panose="05050102010706020507" pitchFamily="18" charset="2"/>
              </a:rPr>
              <a:t>t)</a:t>
            </a:r>
            <a:endParaRPr lang="en-US" altLang="en-US" sz="32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1752600" y="4495800"/>
            <a:ext cx="3048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You also know that the speed of the wave is:</a:t>
            </a:r>
          </a:p>
        </p:txBody>
      </p:sp>
      <p:sp>
        <p:nvSpPr>
          <p:cNvPr id="14341" name="Text Box 8"/>
          <p:cNvSpPr txBox="1">
            <a:spLocks noChangeArrowheads="1"/>
          </p:cNvSpPr>
          <p:nvPr/>
        </p:nvSpPr>
        <p:spPr bwMode="auto">
          <a:xfrm>
            <a:off x="2133600" y="1828800"/>
            <a:ext cx="7315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You can do the same thing for the B-field and find out the the same thing happens.</a:t>
            </a:r>
          </a:p>
        </p:txBody>
      </p:sp>
      <p:sp>
        <p:nvSpPr>
          <p:cNvPr id="14342" name="Text Box 9"/>
          <p:cNvSpPr txBox="1">
            <a:spLocks noChangeArrowheads="1"/>
          </p:cNvSpPr>
          <p:nvPr/>
        </p:nvSpPr>
        <p:spPr bwMode="auto">
          <a:xfrm>
            <a:off x="5638800" y="594360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c = 3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·10</a:t>
            </a:r>
            <a:r>
              <a:rPr lang="en-US" alt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m/s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graphicFrame>
        <p:nvGraphicFramePr>
          <p:cNvPr id="14343" name="Object 10"/>
          <p:cNvGraphicFramePr>
            <a:graphicFrameLocks noChangeAspect="1"/>
          </p:cNvGraphicFramePr>
          <p:nvPr/>
        </p:nvGraphicFramePr>
        <p:xfrm>
          <a:off x="4732338" y="4730750"/>
          <a:ext cx="5830887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5" imgW="2159000" imgH="457200" progId="Equation.3">
                  <p:embed/>
                </p:oleObj>
              </mc:Choice>
              <mc:Fallback>
                <p:oleObj name="Equation" r:id="rId5" imgW="2159000" imgH="457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338" y="4730750"/>
                        <a:ext cx="5830887" cy="123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2170113" y="3200400"/>
            <a:ext cx="31194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http://phet.colorado.edu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2133600" y="1600200"/>
            <a:ext cx="533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Let’s try to visualize this: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1752600" y="762000"/>
            <a:ext cx="7924800" cy="204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Thus you know: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E = E</a:t>
            </a:r>
            <a:r>
              <a:rPr lang="en-US" altLang="en-US" sz="3200" baseline="-25000">
                <a:latin typeface="Times New Roman" panose="02020603050405020304" pitchFamily="18" charset="0"/>
              </a:rPr>
              <a:t>o</a:t>
            </a:r>
            <a:r>
              <a:rPr lang="en-US" altLang="en-US" sz="3200">
                <a:latin typeface="Times New Roman" panose="02020603050405020304" pitchFamily="18" charset="0"/>
              </a:rPr>
              <a:t>cos(kx-</a:t>
            </a:r>
            <a:r>
              <a:rPr lang="en-US" altLang="en-US" sz="3200">
                <a:latin typeface="Times New Roman" panose="02020603050405020304" pitchFamily="18" charset="0"/>
                <a:sym typeface="Symbol" panose="05050102010706020507" pitchFamily="18" charset="2"/>
              </a:rPr>
              <a:t>t)		</a:t>
            </a:r>
            <a:r>
              <a:rPr lang="en-US" altLang="en-US" sz="3200">
                <a:latin typeface="Times New Roman" panose="02020603050405020304" pitchFamily="18" charset="0"/>
              </a:rPr>
              <a:t>B = B</a:t>
            </a:r>
            <a:r>
              <a:rPr lang="en-US" altLang="en-US" sz="3200" baseline="-25000">
                <a:latin typeface="Times New Roman" panose="02020603050405020304" pitchFamily="18" charset="0"/>
              </a:rPr>
              <a:t>o</a:t>
            </a:r>
            <a:r>
              <a:rPr lang="en-US" altLang="en-US" sz="3200">
                <a:latin typeface="Times New Roman" panose="02020603050405020304" pitchFamily="18" charset="0"/>
              </a:rPr>
              <a:t>cos(kx-</a:t>
            </a:r>
            <a:r>
              <a:rPr lang="en-US" altLang="en-US" sz="3200">
                <a:latin typeface="Times New Roman" panose="02020603050405020304" pitchFamily="18" charset="0"/>
                <a:sym typeface="Symbol" panose="05050102010706020507" pitchFamily="18" charset="2"/>
              </a:rPr>
              <a:t>t)</a:t>
            </a:r>
            <a:endParaRPr lang="en-US" altLang="en-US" sz="32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16387" name="Text Box 8"/>
          <p:cNvSpPr txBox="1">
            <a:spLocks noChangeArrowheads="1"/>
          </p:cNvSpPr>
          <p:nvPr/>
        </p:nvSpPr>
        <p:spPr bwMode="auto">
          <a:xfrm>
            <a:off x="2133600" y="2438400"/>
            <a:ext cx="6477000" cy="179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How are the amplitude of E and B related?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E</a:t>
            </a:r>
            <a:r>
              <a:rPr lang="en-US" altLang="en-US" sz="3200" baseline="-25000">
                <a:latin typeface="Times New Roman" panose="02020603050405020304" pitchFamily="18" charset="0"/>
              </a:rPr>
              <a:t>o</a:t>
            </a:r>
            <a:r>
              <a:rPr lang="en-US" altLang="en-US" sz="3200">
                <a:latin typeface="Times New Roman" panose="02020603050405020304" pitchFamily="18" charset="0"/>
              </a:rPr>
              <a:t>=cB</a:t>
            </a:r>
            <a:r>
              <a:rPr lang="en-US" altLang="en-US" sz="3200" baseline="-25000">
                <a:latin typeface="Times New Roman" panose="02020603050405020304" pitchFamily="18" charset="0"/>
              </a:rPr>
              <a:t>o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133600" y="457200"/>
            <a:ext cx="7924800" cy="520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Maxwell thus showed us that: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lang="en-US" altLang="en-US">
                <a:latin typeface="Times New Roman" panose="02020603050405020304" pitchFamily="18" charset="0"/>
              </a:rPr>
              <a:t>E-fields and B-fields behave like self-perpetuating waves.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lang="en-US" altLang="en-US">
                <a:latin typeface="Times New Roman" panose="02020603050405020304" pitchFamily="18" charset="0"/>
              </a:rPr>
              <a:t>These electromagnetic waves can travel through empty space.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lang="en-US" altLang="en-US">
                <a:latin typeface="Times New Roman" panose="02020603050405020304" pitchFamily="18" charset="0"/>
              </a:rPr>
              <a:t>The speed of EM waves is 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lang="en-US" altLang="en-US">
                <a:latin typeface="Times New Roman" panose="02020603050405020304" pitchFamily="18" charset="0"/>
              </a:rPr>
              <a:t>Corollary: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lang="en-US" altLang="en-US">
                <a:latin typeface="Times New Roman" panose="02020603050405020304" pitchFamily="18" charset="0"/>
              </a:rPr>
              <a:t>E and B fields are perpendicular to each other and mutually perpendicular to the direction of travel.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lang="en-US" altLang="en-US">
                <a:latin typeface="Times New Roman" panose="02020603050405020304" pitchFamily="18" charset="0"/>
              </a:rPr>
              <a:t>E = cB (in empty space)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lang="en-US" altLang="en-US">
                <a:latin typeface="Times New Roman" panose="02020603050405020304" pitchFamily="18" charset="0"/>
              </a:rPr>
              <a:t>Like all waves, EM waves obey superposition rules.</a:t>
            </a:r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6096000" y="2514600"/>
          <a:ext cx="11430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Equation" r:id="rId3" imgW="685502" imgH="444307" progId="Equation.3">
                  <p:embed/>
                </p:oleObj>
              </mc:Choice>
              <mc:Fallback>
                <p:oleObj name="Equation" r:id="rId3" imgW="685502" imgH="44430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514600"/>
                        <a:ext cx="114300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4151313" y="2971800"/>
          <a:ext cx="1376362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5" imgW="825142" imgH="444307" progId="Equation.3">
                  <p:embed/>
                </p:oleObj>
              </mc:Choice>
              <mc:Fallback>
                <p:oleObj name="Equation" r:id="rId5" imgW="825142" imgH="44430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313" y="2971800"/>
                        <a:ext cx="1376362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676400" y="404813"/>
            <a:ext cx="8534400" cy="575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A story problem to solve: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AutoNum type="arabicParenR"/>
            </a:pPr>
            <a:r>
              <a:rPr lang="en-US" altLang="en-US" sz="2400">
                <a:latin typeface="Times New Roman" panose="02020603050405020304" pitchFamily="18" charset="0"/>
              </a:rPr>
              <a:t>T.V. Signals from the Earth have now reached the nearest 400 suns.  “Survivor” first aired 4 years ago.  Has the “Survivor” show reached Alpha-Centauri yet?  The Centauri system is 4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·10</a:t>
            </a:r>
            <a:r>
              <a:rPr lang="en-US" alt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km away.  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AutoNum type="arabicParenR"/>
            </a:pPr>
            <a:r>
              <a:rPr lang="en-US" altLang="en-US" sz="2400">
                <a:latin typeface="Times New Roman" panose="02020603050405020304" pitchFamily="18" charset="0"/>
              </a:rPr>
              <a:t>The E-field at a TV broadcasting dish is measured to be 250V/m.  Assuming a perfectly collimated beam, what would the B-field be at Alpha-Centauri?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AutoNum type="arabicParenR"/>
            </a:pPr>
            <a:r>
              <a:rPr lang="en-US" altLang="en-US" sz="2400">
                <a:latin typeface="Times New Roman" panose="02020603050405020304" pitchFamily="18" charset="0"/>
              </a:rPr>
              <a:t>The broadcast is sent at a frequency of 4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·10</a:t>
            </a:r>
            <a:r>
              <a:rPr lang="en-US" alt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Hz.  What is the wavelength of the TV wave?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AutoNum type="arabicParenR"/>
            </a:pPr>
            <a:r>
              <a:rPr lang="en-US" altLang="en-US" sz="2400">
                <a:latin typeface="Times New Roman" panose="02020603050405020304" pitchFamily="18" charset="0"/>
              </a:rPr>
              <a:t>Let’s say that a space probe at Alpha-Centauri is moving away from the Earth at speed of 1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·10</a:t>
            </a:r>
            <a:r>
              <a:rPr lang="en-US" alt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m/s.  What frequency would “Survivor” be found on on TV on the Centauri probe?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2057400" y="457200"/>
            <a:ext cx="4267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</a:rPr>
              <a:t>Polarization </a:t>
            </a:r>
          </a:p>
        </p:txBody>
      </p:sp>
      <p:pic>
        <p:nvPicPr>
          <p:cNvPr id="19459" name="Picture 8" descr="electromagneticwavefig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295400"/>
            <a:ext cx="6781800" cy="385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Rectangle 9"/>
          <p:cNvSpPr>
            <a:spLocks noChangeArrowheads="1"/>
          </p:cNvSpPr>
          <p:nvPr/>
        </p:nvSpPr>
        <p:spPr bwMode="auto">
          <a:xfrm>
            <a:off x="2133600" y="5791200"/>
            <a:ext cx="799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http://micro.magnet.fsu.edu/primer/java/polarizedlight/emwave/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2057400" y="457200"/>
            <a:ext cx="4267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</a:rPr>
              <a:t>Polarization </a:t>
            </a: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1981200" y="1447800"/>
            <a:ext cx="2667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The plane in which the E-field is “waving” is called the “Plane of Polarization”</a:t>
            </a:r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2209800" y="4191000"/>
            <a:ext cx="24384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We can test the polarization of a wave by using a Polarizer and Malus’ Law.</a:t>
            </a:r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5257800" y="51054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I</a:t>
            </a:r>
            <a:r>
              <a:rPr lang="en-US" altLang="en-US" sz="2400" baseline="-25000">
                <a:latin typeface="Times New Roman" panose="02020603050405020304" pitchFamily="18" charset="0"/>
              </a:rPr>
              <a:t>transmitted</a:t>
            </a:r>
            <a:r>
              <a:rPr lang="en-US" altLang="en-US" sz="2400">
                <a:latin typeface="Times New Roman" panose="02020603050405020304" pitchFamily="18" charset="0"/>
              </a:rPr>
              <a:t> = I</a:t>
            </a:r>
            <a:r>
              <a:rPr lang="en-US" altLang="en-US" sz="2400" baseline="-25000">
                <a:latin typeface="Times New Roman" panose="02020603050405020304" pitchFamily="18" charset="0"/>
              </a:rPr>
              <a:t>o</a:t>
            </a:r>
            <a:r>
              <a:rPr lang="en-US" altLang="en-US" sz="2400">
                <a:latin typeface="Times New Roman" panose="02020603050405020304" pitchFamily="18" charset="0"/>
              </a:rPr>
              <a:t>cos</a:t>
            </a:r>
            <a:r>
              <a:rPr lang="en-US" altLang="en-US" sz="2400" baseline="30000"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</a:t>
            </a:r>
          </a:p>
        </p:txBody>
      </p:sp>
      <p:pic>
        <p:nvPicPr>
          <p:cNvPr id="20486" name="Picture 9" descr="fromBook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219200"/>
            <a:ext cx="4772025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828800" y="228600"/>
            <a:ext cx="74676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</a:rPr>
              <a:t>Chapter 35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In this chapter, we’re going to try to pull together everything we know about E and B fields.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1905000" y="2971800"/>
            <a:ext cx="2209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Let’s have a proton moving through space experiencing both an E-field and a B-field.</a:t>
            </a:r>
          </a:p>
        </p:txBody>
      </p:sp>
      <p:sp>
        <p:nvSpPr>
          <p:cNvPr id="3076" name="Line 6"/>
          <p:cNvSpPr>
            <a:spLocks noChangeShapeType="1"/>
          </p:cNvSpPr>
          <p:nvPr/>
        </p:nvSpPr>
        <p:spPr bwMode="auto">
          <a:xfrm>
            <a:off x="5334000" y="274320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Line 8"/>
          <p:cNvSpPr>
            <a:spLocks noChangeShapeType="1"/>
          </p:cNvSpPr>
          <p:nvPr/>
        </p:nvSpPr>
        <p:spPr bwMode="auto">
          <a:xfrm>
            <a:off x="5638800" y="3048000"/>
            <a:ext cx="28956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0"/>
          <p:cNvSpPr>
            <a:spLocks noChangeShapeType="1"/>
          </p:cNvSpPr>
          <p:nvPr/>
        </p:nvSpPr>
        <p:spPr bwMode="auto">
          <a:xfrm>
            <a:off x="5638800" y="3352800"/>
            <a:ext cx="28956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5638800" y="3657600"/>
            <a:ext cx="28956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Line 12"/>
          <p:cNvSpPr>
            <a:spLocks noChangeShapeType="1"/>
          </p:cNvSpPr>
          <p:nvPr/>
        </p:nvSpPr>
        <p:spPr bwMode="auto">
          <a:xfrm>
            <a:off x="5638800" y="3962400"/>
            <a:ext cx="28956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Line 13"/>
          <p:cNvSpPr>
            <a:spLocks noChangeShapeType="1"/>
          </p:cNvSpPr>
          <p:nvPr/>
        </p:nvSpPr>
        <p:spPr bwMode="auto">
          <a:xfrm>
            <a:off x="5638800" y="4267200"/>
            <a:ext cx="28956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Line 14"/>
          <p:cNvSpPr>
            <a:spLocks noChangeShapeType="1"/>
          </p:cNvSpPr>
          <p:nvPr/>
        </p:nvSpPr>
        <p:spPr bwMode="auto">
          <a:xfrm>
            <a:off x="5638800" y="4572000"/>
            <a:ext cx="28956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Line 15"/>
          <p:cNvSpPr>
            <a:spLocks noChangeShapeType="1"/>
          </p:cNvSpPr>
          <p:nvPr/>
        </p:nvSpPr>
        <p:spPr bwMode="auto">
          <a:xfrm>
            <a:off x="5638800" y="4876800"/>
            <a:ext cx="28956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Line 16"/>
          <p:cNvSpPr>
            <a:spLocks noChangeShapeType="1"/>
          </p:cNvSpPr>
          <p:nvPr/>
        </p:nvSpPr>
        <p:spPr bwMode="auto">
          <a:xfrm>
            <a:off x="5638800" y="5181600"/>
            <a:ext cx="28956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" name="Line 17"/>
          <p:cNvSpPr>
            <a:spLocks noChangeShapeType="1"/>
          </p:cNvSpPr>
          <p:nvPr/>
        </p:nvSpPr>
        <p:spPr bwMode="auto">
          <a:xfrm>
            <a:off x="5638800" y="5486400"/>
            <a:ext cx="28956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" name="Line 18"/>
          <p:cNvSpPr>
            <a:spLocks noChangeShapeType="1"/>
          </p:cNvSpPr>
          <p:nvPr/>
        </p:nvSpPr>
        <p:spPr bwMode="auto">
          <a:xfrm>
            <a:off x="5638800" y="5791200"/>
            <a:ext cx="28956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" name="Line 19"/>
          <p:cNvSpPr>
            <a:spLocks noChangeShapeType="1"/>
          </p:cNvSpPr>
          <p:nvPr/>
        </p:nvSpPr>
        <p:spPr bwMode="auto">
          <a:xfrm>
            <a:off x="5638800" y="3200400"/>
            <a:ext cx="2895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" name="Line 20"/>
          <p:cNvSpPr>
            <a:spLocks noChangeShapeType="1"/>
          </p:cNvSpPr>
          <p:nvPr/>
        </p:nvSpPr>
        <p:spPr bwMode="auto">
          <a:xfrm>
            <a:off x="5638800" y="3505200"/>
            <a:ext cx="2895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9" name="Line 21"/>
          <p:cNvSpPr>
            <a:spLocks noChangeShapeType="1"/>
          </p:cNvSpPr>
          <p:nvPr/>
        </p:nvSpPr>
        <p:spPr bwMode="auto">
          <a:xfrm>
            <a:off x="5638800" y="3810000"/>
            <a:ext cx="2895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0" name="Line 22"/>
          <p:cNvSpPr>
            <a:spLocks noChangeShapeType="1"/>
          </p:cNvSpPr>
          <p:nvPr/>
        </p:nvSpPr>
        <p:spPr bwMode="auto">
          <a:xfrm>
            <a:off x="5638800" y="4114800"/>
            <a:ext cx="2895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1" name="Line 23"/>
          <p:cNvSpPr>
            <a:spLocks noChangeShapeType="1"/>
          </p:cNvSpPr>
          <p:nvPr/>
        </p:nvSpPr>
        <p:spPr bwMode="auto">
          <a:xfrm>
            <a:off x="5638800" y="4419600"/>
            <a:ext cx="2895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2" name="Line 24"/>
          <p:cNvSpPr>
            <a:spLocks noChangeShapeType="1"/>
          </p:cNvSpPr>
          <p:nvPr/>
        </p:nvSpPr>
        <p:spPr bwMode="auto">
          <a:xfrm>
            <a:off x="5638800" y="4724400"/>
            <a:ext cx="2895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3" name="Line 25"/>
          <p:cNvSpPr>
            <a:spLocks noChangeShapeType="1"/>
          </p:cNvSpPr>
          <p:nvPr/>
        </p:nvSpPr>
        <p:spPr bwMode="auto">
          <a:xfrm>
            <a:off x="5638800" y="5029200"/>
            <a:ext cx="2895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4" name="Line 26"/>
          <p:cNvSpPr>
            <a:spLocks noChangeShapeType="1"/>
          </p:cNvSpPr>
          <p:nvPr/>
        </p:nvSpPr>
        <p:spPr bwMode="auto">
          <a:xfrm>
            <a:off x="5638800" y="5334000"/>
            <a:ext cx="2895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5" name="Line 27"/>
          <p:cNvSpPr>
            <a:spLocks noChangeShapeType="1"/>
          </p:cNvSpPr>
          <p:nvPr/>
        </p:nvSpPr>
        <p:spPr bwMode="auto">
          <a:xfrm>
            <a:off x="5638800" y="5638800"/>
            <a:ext cx="2895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6" name="Line 28"/>
          <p:cNvSpPr>
            <a:spLocks noChangeShapeType="1"/>
          </p:cNvSpPr>
          <p:nvPr/>
        </p:nvSpPr>
        <p:spPr bwMode="auto">
          <a:xfrm>
            <a:off x="5638800" y="5943600"/>
            <a:ext cx="2895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7" name="Line 7"/>
          <p:cNvSpPr>
            <a:spLocks noChangeShapeType="1"/>
          </p:cNvSpPr>
          <p:nvPr/>
        </p:nvSpPr>
        <p:spPr bwMode="auto">
          <a:xfrm>
            <a:off x="5334000" y="44196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8" name="Text Box 29"/>
          <p:cNvSpPr txBox="1">
            <a:spLocks noChangeArrowheads="1"/>
          </p:cNvSpPr>
          <p:nvPr/>
        </p:nvSpPr>
        <p:spPr bwMode="auto">
          <a:xfrm>
            <a:off x="8305800" y="167640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8000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3099" name="Text Box 30"/>
          <p:cNvSpPr txBox="1">
            <a:spLocks noChangeArrowheads="1"/>
          </p:cNvSpPr>
          <p:nvPr/>
        </p:nvSpPr>
        <p:spPr bwMode="auto">
          <a:xfrm>
            <a:off x="8305800" y="228600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chemeClr val="accent2"/>
                </a:solidFill>
                <a:latin typeface="Times New Roman" panose="02020603050405020304" pitchFamily="18" charset="0"/>
              </a:rPr>
              <a:t>E</a:t>
            </a:r>
          </a:p>
        </p:txBody>
      </p:sp>
      <p:sp>
        <p:nvSpPr>
          <p:cNvPr id="3100" name="Oval 31"/>
          <p:cNvSpPr>
            <a:spLocks noChangeArrowheads="1"/>
          </p:cNvSpPr>
          <p:nvPr/>
        </p:nvSpPr>
        <p:spPr bwMode="auto">
          <a:xfrm>
            <a:off x="5715000" y="4953000"/>
            <a:ext cx="6096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101" name="Line 32"/>
          <p:cNvSpPr>
            <a:spLocks noChangeShapeType="1"/>
          </p:cNvSpPr>
          <p:nvPr/>
        </p:nvSpPr>
        <p:spPr bwMode="auto">
          <a:xfrm flipV="1">
            <a:off x="6019800" y="4038600"/>
            <a:ext cx="0" cy="914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2" name="Text Box 33"/>
          <p:cNvSpPr txBox="1">
            <a:spLocks noChangeArrowheads="1"/>
          </p:cNvSpPr>
          <p:nvPr/>
        </p:nvSpPr>
        <p:spPr bwMode="auto">
          <a:xfrm>
            <a:off x="6096000" y="3733800"/>
            <a:ext cx="609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v</a:t>
            </a:r>
            <a:r>
              <a:rPr lang="en-US" altLang="en-US" sz="3600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103" name="Text Box 34"/>
          <p:cNvSpPr txBox="1">
            <a:spLocks noChangeArrowheads="1"/>
          </p:cNvSpPr>
          <p:nvPr/>
        </p:nvSpPr>
        <p:spPr bwMode="auto">
          <a:xfrm>
            <a:off x="1676400" y="5638800"/>
            <a:ext cx="381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F</a:t>
            </a:r>
            <a:r>
              <a:rPr lang="en-US" altLang="en-US" sz="3600">
                <a:latin typeface="Times New Roman" panose="02020603050405020304" pitchFamily="18" charset="0"/>
              </a:rPr>
              <a:t> = </a:t>
            </a:r>
            <a:r>
              <a:rPr lang="en-US" altLang="en-US" sz="3600">
                <a:solidFill>
                  <a:schemeClr val="accent2"/>
                </a:solidFill>
                <a:latin typeface="Times New Roman" panose="02020603050405020304" pitchFamily="18" charset="0"/>
              </a:rPr>
              <a:t>q</a:t>
            </a:r>
            <a:r>
              <a:rPr lang="en-US" altLang="en-US" sz="3600" b="1">
                <a:solidFill>
                  <a:schemeClr val="accent2"/>
                </a:solidFill>
                <a:latin typeface="Times New Roman" panose="02020603050405020304" pitchFamily="18" charset="0"/>
              </a:rPr>
              <a:t>E</a:t>
            </a:r>
            <a:r>
              <a:rPr lang="en-US" altLang="en-US" sz="360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>
                <a:latin typeface="Times New Roman" panose="02020603050405020304" pitchFamily="18" charset="0"/>
              </a:rPr>
              <a:t>+ </a:t>
            </a:r>
            <a:r>
              <a:rPr lang="en-US" altLang="en-US" sz="3600">
                <a:solidFill>
                  <a:srgbClr val="008000"/>
                </a:solidFill>
                <a:latin typeface="Times New Roman" panose="02020603050405020304" pitchFamily="18" charset="0"/>
              </a:rPr>
              <a:t>q</a:t>
            </a:r>
            <a:r>
              <a:rPr lang="en-US" altLang="en-US" sz="3600" b="1">
                <a:solidFill>
                  <a:srgbClr val="008000"/>
                </a:solidFill>
                <a:latin typeface="Times New Roman" panose="02020603050405020304" pitchFamily="18" charset="0"/>
              </a:rPr>
              <a:t>v</a:t>
            </a:r>
            <a:r>
              <a:rPr lang="en-US" altLang="en-US" sz="360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360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008000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3104" name="Line 35"/>
          <p:cNvSpPr>
            <a:spLocks noChangeShapeType="1"/>
          </p:cNvSpPr>
          <p:nvPr/>
        </p:nvSpPr>
        <p:spPr bwMode="auto">
          <a:xfrm>
            <a:off x="8991600" y="2057400"/>
            <a:ext cx="9906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5" name="Line 36"/>
          <p:cNvSpPr>
            <a:spLocks noChangeShapeType="1"/>
          </p:cNvSpPr>
          <p:nvPr/>
        </p:nvSpPr>
        <p:spPr bwMode="auto">
          <a:xfrm>
            <a:off x="8991600" y="2667000"/>
            <a:ext cx="990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6" name="Text Box 37"/>
          <p:cNvSpPr txBox="1">
            <a:spLocks noChangeArrowheads="1"/>
          </p:cNvSpPr>
          <p:nvPr/>
        </p:nvSpPr>
        <p:spPr bwMode="auto">
          <a:xfrm>
            <a:off x="1905000" y="62484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Lorentz Force Law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2133600" y="685800"/>
            <a:ext cx="769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35.3  An electron travels with </a:t>
            </a:r>
            <a:r>
              <a:rPr lang="en-US" altLang="en-US" sz="2400" b="1">
                <a:latin typeface="Times New Roman" panose="02020603050405020304" pitchFamily="18" charset="0"/>
              </a:rPr>
              <a:t>v</a:t>
            </a:r>
            <a:r>
              <a:rPr lang="en-US" altLang="en-US" sz="2400">
                <a:latin typeface="Times New Roman" panose="02020603050405020304" pitchFamily="18" charset="0"/>
              </a:rPr>
              <a:t> = 5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·10</a:t>
            </a:r>
            <a:r>
              <a:rPr lang="en-US" alt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î m/s in a space where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= &lt;2.0·10</a:t>
            </a:r>
            <a:r>
              <a:rPr lang="en-US" alt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î,-</a:t>
            </a:r>
            <a:r>
              <a:rPr lang="en-US" altLang="en-US" sz="2400">
                <a:latin typeface="Times New Roman" panose="02020603050405020304" pitchFamily="18" charset="0"/>
              </a:rPr>
              <a:t>2.0·10</a:t>
            </a:r>
            <a:r>
              <a:rPr lang="en-US" altLang="en-US" sz="2400" baseline="30000">
                <a:latin typeface="Times New Roman" panose="02020603050405020304" pitchFamily="18" charset="0"/>
              </a:rPr>
              <a:t>5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ĵ&gt;V/m and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-0.10k-hat T.  What is the net force on the electron?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2209800" y="381000"/>
            <a:ext cx="7340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To B or not to B?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It all depends upon your frame of reference.</a:t>
            </a:r>
          </a:p>
        </p:txBody>
      </p:sp>
      <p:pic>
        <p:nvPicPr>
          <p:cNvPr id="5123" name="Picture 5" descr="34_06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828800"/>
            <a:ext cx="4540250" cy="399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7772400" y="1981200"/>
            <a:ext cx="18288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Bill is creating a magnetic field stationary to himself.  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Sharon is running with a charge stationary to herself.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34_06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838200"/>
            <a:ext cx="4540250" cy="399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7162800" y="13716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E’ = E + v x B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1676400" y="1020763"/>
            <a:ext cx="9067800" cy="1184275"/>
            <a:chOff x="96" y="643"/>
            <a:chExt cx="5712" cy="746"/>
          </a:xfrm>
        </p:grpSpPr>
        <p:graphicFrame>
          <p:nvGraphicFramePr>
            <p:cNvPr id="7188" name="Object 2"/>
            <p:cNvGraphicFramePr>
              <a:graphicFrameLocks noChangeAspect="1"/>
            </p:cNvGraphicFramePr>
            <p:nvPr/>
          </p:nvGraphicFramePr>
          <p:xfrm>
            <a:off x="96" y="643"/>
            <a:ext cx="1536" cy="7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2" name="Equation" r:id="rId3" imgW="888614" imgH="431613" progId="Equation.3">
                    <p:embed/>
                  </p:oleObj>
                </mc:Choice>
                <mc:Fallback>
                  <p:oleObj name="Equation" r:id="rId3" imgW="888614" imgH="431613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" y="643"/>
                          <a:ext cx="1536" cy="7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189" name="Group 17"/>
            <p:cNvGrpSpPr>
              <a:grpSpLocks/>
            </p:cNvGrpSpPr>
            <p:nvPr/>
          </p:nvGrpSpPr>
          <p:grpSpPr bwMode="auto">
            <a:xfrm>
              <a:off x="1680" y="720"/>
              <a:ext cx="4128" cy="523"/>
              <a:chOff x="1680" y="720"/>
              <a:chExt cx="4128" cy="523"/>
            </a:xfrm>
          </p:grpSpPr>
          <p:sp>
            <p:nvSpPr>
              <p:cNvPr id="7190" name="Text Box 7"/>
              <p:cNvSpPr txBox="1">
                <a:spLocks noChangeArrowheads="1"/>
              </p:cNvSpPr>
              <p:nvPr/>
            </p:nvSpPr>
            <p:spPr bwMode="auto">
              <a:xfrm>
                <a:off x="1680" y="816"/>
                <a:ext cx="196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3600" b="1">
                    <a:solidFill>
                      <a:schemeClr val="accent2"/>
                    </a:solidFill>
                    <a:latin typeface="Times New Roman" panose="02020603050405020304" pitchFamily="18" charset="0"/>
                  </a:rPr>
                  <a:t>   Gauss’ Law</a:t>
                </a:r>
              </a:p>
            </p:txBody>
          </p:sp>
          <p:sp>
            <p:nvSpPr>
              <p:cNvPr id="7191" name="Text Box 8"/>
              <p:cNvSpPr txBox="1">
                <a:spLocks noChangeArrowheads="1"/>
              </p:cNvSpPr>
              <p:nvPr/>
            </p:nvSpPr>
            <p:spPr bwMode="auto">
              <a:xfrm>
                <a:off x="3744" y="720"/>
                <a:ext cx="2064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2400">
                    <a:latin typeface="Times New Roman" panose="02020603050405020304" pitchFamily="18" charset="0"/>
                  </a:rPr>
                  <a:t>Relates net electric flux to net charge enclosed</a:t>
                </a:r>
              </a:p>
            </p:txBody>
          </p:sp>
        </p:grp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1676400" y="2209800"/>
            <a:ext cx="9067800" cy="1200150"/>
            <a:chOff x="96" y="1392"/>
            <a:chExt cx="5712" cy="756"/>
          </a:xfrm>
        </p:grpSpPr>
        <p:graphicFrame>
          <p:nvGraphicFramePr>
            <p:cNvPr id="7184" name="Object 3"/>
            <p:cNvGraphicFramePr>
              <a:graphicFrameLocks noChangeAspect="1"/>
            </p:cNvGraphicFramePr>
            <p:nvPr/>
          </p:nvGraphicFramePr>
          <p:xfrm>
            <a:off x="96" y="1494"/>
            <a:ext cx="1229" cy="5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3" name="Equation" r:id="rId5" imgW="710891" imgH="304668" progId="Equation.3">
                    <p:embed/>
                  </p:oleObj>
                </mc:Choice>
                <mc:Fallback>
                  <p:oleObj name="Equation" r:id="rId5" imgW="710891" imgH="304668" progId="Equation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" y="1494"/>
                          <a:ext cx="1229" cy="5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185" name="Group 18"/>
            <p:cNvGrpSpPr>
              <a:grpSpLocks/>
            </p:cNvGrpSpPr>
            <p:nvPr/>
          </p:nvGrpSpPr>
          <p:grpSpPr bwMode="auto">
            <a:xfrm>
              <a:off x="1680" y="1392"/>
              <a:ext cx="4128" cy="756"/>
              <a:chOff x="1680" y="1392"/>
              <a:chExt cx="4128" cy="756"/>
            </a:xfrm>
          </p:grpSpPr>
          <p:sp>
            <p:nvSpPr>
              <p:cNvPr id="7186" name="Text Box 9"/>
              <p:cNvSpPr txBox="1">
                <a:spLocks noChangeArrowheads="1"/>
              </p:cNvSpPr>
              <p:nvPr/>
            </p:nvSpPr>
            <p:spPr bwMode="auto">
              <a:xfrm>
                <a:off x="1680" y="1488"/>
                <a:ext cx="196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3600" b="1">
                    <a:solidFill>
                      <a:schemeClr val="accent2"/>
                    </a:solidFill>
                    <a:latin typeface="Times New Roman" panose="02020603050405020304" pitchFamily="18" charset="0"/>
                  </a:rPr>
                  <a:t>   Gauss’ Law</a:t>
                </a:r>
              </a:p>
            </p:txBody>
          </p:sp>
          <p:sp>
            <p:nvSpPr>
              <p:cNvPr id="7187" name="Text Box 10"/>
              <p:cNvSpPr txBox="1">
                <a:spLocks noChangeArrowheads="1"/>
              </p:cNvSpPr>
              <p:nvPr/>
            </p:nvSpPr>
            <p:spPr bwMode="auto">
              <a:xfrm>
                <a:off x="3744" y="1392"/>
                <a:ext cx="2064" cy="7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2400">
                    <a:latin typeface="Times New Roman" panose="02020603050405020304" pitchFamily="18" charset="0"/>
                  </a:rPr>
                  <a:t>Relates net magnetic flux to net “magnetic charge” enclosed</a:t>
                </a:r>
              </a:p>
            </p:txBody>
          </p:sp>
        </p:grpSp>
      </p:grp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1639888" y="3470275"/>
            <a:ext cx="8875712" cy="1681163"/>
            <a:chOff x="73" y="2186"/>
            <a:chExt cx="5591" cy="1059"/>
          </a:xfrm>
        </p:grpSpPr>
        <p:graphicFrame>
          <p:nvGraphicFramePr>
            <p:cNvPr id="7180" name="Object 4"/>
            <p:cNvGraphicFramePr>
              <a:graphicFrameLocks noChangeAspect="1"/>
            </p:cNvGraphicFramePr>
            <p:nvPr/>
          </p:nvGraphicFramePr>
          <p:xfrm>
            <a:off x="73" y="2186"/>
            <a:ext cx="1799" cy="6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4" name="Equation" r:id="rId7" imgW="1040948" imgH="393529" progId="Equation.3">
                    <p:embed/>
                  </p:oleObj>
                </mc:Choice>
                <mc:Fallback>
                  <p:oleObj name="Equation" r:id="rId7" imgW="1040948" imgH="393529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" y="2186"/>
                          <a:ext cx="1799" cy="6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181" name="Group 21"/>
            <p:cNvGrpSpPr>
              <a:grpSpLocks/>
            </p:cNvGrpSpPr>
            <p:nvPr/>
          </p:nvGrpSpPr>
          <p:grpSpPr bwMode="auto">
            <a:xfrm>
              <a:off x="1872" y="2256"/>
              <a:ext cx="3792" cy="989"/>
              <a:chOff x="1872" y="2256"/>
              <a:chExt cx="3792" cy="989"/>
            </a:xfrm>
          </p:grpSpPr>
          <p:sp>
            <p:nvSpPr>
              <p:cNvPr id="7182" name="Text Box 12"/>
              <p:cNvSpPr txBox="1">
                <a:spLocks noChangeArrowheads="1"/>
              </p:cNvSpPr>
              <p:nvPr/>
            </p:nvSpPr>
            <p:spPr bwMode="auto">
              <a:xfrm>
                <a:off x="1872" y="2352"/>
                <a:ext cx="2112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3600" b="1">
                    <a:solidFill>
                      <a:schemeClr val="accent2"/>
                    </a:solidFill>
                    <a:latin typeface="Times New Roman" panose="02020603050405020304" pitchFamily="18" charset="0"/>
                  </a:rPr>
                  <a:t> Faraday’s Law</a:t>
                </a:r>
              </a:p>
            </p:txBody>
          </p:sp>
          <p:sp>
            <p:nvSpPr>
              <p:cNvPr id="7183" name="Text Box 13"/>
              <p:cNvSpPr txBox="1">
                <a:spLocks noChangeArrowheads="1"/>
              </p:cNvSpPr>
              <p:nvPr/>
            </p:nvSpPr>
            <p:spPr bwMode="auto">
              <a:xfrm>
                <a:off x="3936" y="2256"/>
                <a:ext cx="1728" cy="9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2400">
                    <a:latin typeface="Times New Roman" panose="02020603050405020304" pitchFamily="18" charset="0"/>
                  </a:rPr>
                  <a:t>A changing magnetic flux induces an electric field</a:t>
                </a:r>
              </a:p>
            </p:txBody>
          </p:sp>
        </p:grpSp>
      </p:grpSp>
      <p:grpSp>
        <p:nvGrpSpPr>
          <p:cNvPr id="8" name="Group 30"/>
          <p:cNvGrpSpPr>
            <a:grpSpLocks/>
          </p:cNvGrpSpPr>
          <p:nvPr/>
        </p:nvGrpSpPr>
        <p:grpSpPr bwMode="auto">
          <a:xfrm>
            <a:off x="1619250" y="4862513"/>
            <a:ext cx="9277350" cy="2008187"/>
            <a:chOff x="60" y="3063"/>
            <a:chExt cx="5844" cy="1265"/>
          </a:xfrm>
        </p:grpSpPr>
        <p:graphicFrame>
          <p:nvGraphicFramePr>
            <p:cNvPr id="7176" name="Object 6"/>
            <p:cNvGraphicFramePr>
              <a:graphicFrameLocks noChangeAspect="1"/>
            </p:cNvGraphicFramePr>
            <p:nvPr/>
          </p:nvGraphicFramePr>
          <p:xfrm>
            <a:off x="60" y="3063"/>
            <a:ext cx="2964" cy="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5" name="Equation" r:id="rId9" imgW="1714500" imgH="393700" progId="Equation.3">
                    <p:embed/>
                  </p:oleObj>
                </mc:Choice>
                <mc:Fallback>
                  <p:oleObj name="Equation" r:id="rId9" imgW="1714500" imgH="39370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" y="3063"/>
                          <a:ext cx="2964" cy="6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177" name="Group 29"/>
            <p:cNvGrpSpPr>
              <a:grpSpLocks/>
            </p:cNvGrpSpPr>
            <p:nvPr/>
          </p:nvGrpSpPr>
          <p:grpSpPr bwMode="auto">
            <a:xfrm>
              <a:off x="2928" y="3216"/>
              <a:ext cx="2976" cy="1112"/>
              <a:chOff x="2928" y="3216"/>
              <a:chExt cx="2976" cy="1112"/>
            </a:xfrm>
          </p:grpSpPr>
          <p:sp>
            <p:nvSpPr>
              <p:cNvPr id="7178" name="Text Box 14"/>
              <p:cNvSpPr txBox="1">
                <a:spLocks noChangeArrowheads="1"/>
              </p:cNvSpPr>
              <p:nvPr/>
            </p:nvSpPr>
            <p:spPr bwMode="auto">
              <a:xfrm>
                <a:off x="2928" y="3216"/>
                <a:ext cx="2976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3600" b="1">
                    <a:solidFill>
                      <a:schemeClr val="accent2"/>
                    </a:solidFill>
                    <a:latin typeface="Times New Roman" panose="02020603050405020304" pitchFamily="18" charset="0"/>
                  </a:rPr>
                  <a:t>Ampere-Maxwell Law</a:t>
                </a:r>
              </a:p>
            </p:txBody>
          </p:sp>
          <p:sp>
            <p:nvSpPr>
              <p:cNvPr id="7179" name="Text Box 15"/>
              <p:cNvSpPr txBox="1">
                <a:spLocks noChangeArrowheads="1"/>
              </p:cNvSpPr>
              <p:nvPr/>
            </p:nvSpPr>
            <p:spPr bwMode="auto">
              <a:xfrm>
                <a:off x="2976" y="3572"/>
                <a:ext cx="2736" cy="7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2400">
                    <a:latin typeface="Times New Roman" panose="02020603050405020304" pitchFamily="18" charset="0"/>
                  </a:rPr>
                  <a:t>A changing electric flux induces a magnetic field (as does an electric current)</a:t>
                </a:r>
              </a:p>
            </p:txBody>
          </p:sp>
        </p:grpSp>
      </p:grpSp>
      <p:sp>
        <p:nvSpPr>
          <p:cNvPr id="7174" name="Text Box 16"/>
          <p:cNvSpPr txBox="1">
            <a:spLocks noChangeArrowheads="1"/>
          </p:cNvSpPr>
          <p:nvPr/>
        </p:nvSpPr>
        <p:spPr bwMode="auto">
          <a:xfrm>
            <a:off x="1676400" y="152400"/>
            <a:ext cx="6629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4400">
                <a:latin typeface="Times New Roman" panose="02020603050405020304" pitchFamily="18" charset="0"/>
              </a:rPr>
              <a:t>What we’ve done so far:</a:t>
            </a:r>
          </a:p>
        </p:txBody>
      </p:sp>
      <p:graphicFrame>
        <p:nvGraphicFramePr>
          <p:cNvPr id="2075" name="Object 27"/>
          <p:cNvGraphicFramePr>
            <a:graphicFrameLocks noChangeAspect="1"/>
          </p:cNvGraphicFramePr>
          <p:nvPr/>
        </p:nvGraphicFramePr>
        <p:xfrm>
          <a:off x="1905000" y="3505200"/>
          <a:ext cx="233362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11" imgW="850531" imgH="393529" progId="Equation.3">
                  <p:embed/>
                </p:oleObj>
              </mc:Choice>
              <mc:Fallback>
                <p:oleObj name="Equation" r:id="rId11" imgW="850531" imgH="393529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05200"/>
                        <a:ext cx="2333625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286000" y="1371600"/>
          <a:ext cx="2855913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4" imgW="1040948" imgH="393529" progId="Equation.3">
                  <p:embed/>
                </p:oleObj>
              </mc:Choice>
              <mc:Fallback>
                <p:oleObj name="Equation" r:id="rId4" imgW="1040948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371600"/>
                        <a:ext cx="2855913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905000" y="152400"/>
            <a:ext cx="7543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Let’s try messing around a bit with Faraday’s Law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5105400" y="1066800"/>
            <a:ext cx="5029200" cy="3733800"/>
            <a:chOff x="2256" y="672"/>
            <a:chExt cx="3168" cy="2352"/>
          </a:xfrm>
        </p:grpSpPr>
        <p:sp>
          <p:nvSpPr>
            <p:cNvPr id="8206" name="Line 4"/>
            <p:cNvSpPr>
              <a:spLocks noChangeShapeType="1"/>
            </p:cNvSpPr>
            <p:nvPr/>
          </p:nvSpPr>
          <p:spPr bwMode="auto">
            <a:xfrm>
              <a:off x="2928" y="864"/>
              <a:ext cx="0" cy="1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7" name="Line 5"/>
            <p:cNvSpPr>
              <a:spLocks noChangeShapeType="1"/>
            </p:cNvSpPr>
            <p:nvPr/>
          </p:nvSpPr>
          <p:spPr bwMode="auto">
            <a:xfrm>
              <a:off x="2928" y="2160"/>
              <a:ext cx="20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Line 6"/>
            <p:cNvSpPr>
              <a:spLocks noChangeShapeType="1"/>
            </p:cNvSpPr>
            <p:nvPr/>
          </p:nvSpPr>
          <p:spPr bwMode="auto">
            <a:xfrm flipH="1">
              <a:off x="2400" y="2160"/>
              <a:ext cx="528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Line 7"/>
            <p:cNvSpPr>
              <a:spLocks noChangeShapeType="1"/>
            </p:cNvSpPr>
            <p:nvPr/>
          </p:nvSpPr>
          <p:spPr bwMode="auto">
            <a:xfrm flipV="1">
              <a:off x="3600" y="1440"/>
              <a:ext cx="0" cy="72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Line 8"/>
            <p:cNvSpPr>
              <a:spLocks noChangeShapeType="1"/>
            </p:cNvSpPr>
            <p:nvPr/>
          </p:nvSpPr>
          <p:spPr bwMode="auto">
            <a:xfrm flipV="1">
              <a:off x="4320" y="1296"/>
              <a:ext cx="0" cy="864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1" name="Line 9"/>
            <p:cNvSpPr>
              <a:spLocks noChangeShapeType="1"/>
            </p:cNvSpPr>
            <p:nvPr/>
          </p:nvSpPr>
          <p:spPr bwMode="auto">
            <a:xfrm flipH="1">
              <a:off x="3648" y="2160"/>
              <a:ext cx="336" cy="384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Text Box 11"/>
            <p:cNvSpPr txBox="1">
              <a:spLocks noChangeArrowheads="1"/>
            </p:cNvSpPr>
            <p:nvPr/>
          </p:nvSpPr>
          <p:spPr bwMode="auto">
            <a:xfrm>
              <a:off x="4992" y="1968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8213" name="Text Box 12"/>
            <p:cNvSpPr txBox="1">
              <a:spLocks noChangeArrowheads="1"/>
            </p:cNvSpPr>
            <p:nvPr/>
          </p:nvSpPr>
          <p:spPr bwMode="auto">
            <a:xfrm>
              <a:off x="2928" y="672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8214" name="Text Box 13"/>
            <p:cNvSpPr txBox="1">
              <a:spLocks noChangeArrowheads="1"/>
            </p:cNvSpPr>
            <p:nvPr/>
          </p:nvSpPr>
          <p:spPr bwMode="auto">
            <a:xfrm>
              <a:off x="2256" y="2688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z</a:t>
              </a:r>
            </a:p>
          </p:txBody>
        </p:sp>
        <p:graphicFrame>
          <p:nvGraphicFramePr>
            <p:cNvPr id="8215" name="Object 15"/>
            <p:cNvGraphicFramePr>
              <a:graphicFrameLocks noChangeAspect="1"/>
            </p:cNvGraphicFramePr>
            <p:nvPr/>
          </p:nvGraphicFramePr>
          <p:xfrm>
            <a:off x="3408" y="1056"/>
            <a:ext cx="308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21" name="Equation" r:id="rId6" imgW="152334" imgH="190417" progId="Equation.3">
                    <p:embed/>
                  </p:oleObj>
                </mc:Choice>
                <mc:Fallback>
                  <p:oleObj name="Equation" r:id="rId6" imgW="152334" imgH="190417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" y="1056"/>
                          <a:ext cx="308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16" name="Object 17"/>
            <p:cNvGraphicFramePr>
              <a:graphicFrameLocks noChangeAspect="1"/>
            </p:cNvGraphicFramePr>
            <p:nvPr/>
          </p:nvGraphicFramePr>
          <p:xfrm>
            <a:off x="4113" y="900"/>
            <a:ext cx="975" cy="4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22" name="Equation" r:id="rId8" imgW="482391" imgH="203112" progId="Equation.3">
                    <p:embed/>
                  </p:oleObj>
                </mc:Choice>
                <mc:Fallback>
                  <p:oleObj name="Equation" r:id="rId8" imgW="482391" imgH="203112" progId="Equation.3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13" y="900"/>
                          <a:ext cx="975" cy="4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17" name="Object 18"/>
            <p:cNvGraphicFramePr>
              <a:graphicFrameLocks noChangeAspect="1"/>
            </p:cNvGraphicFramePr>
            <p:nvPr/>
          </p:nvGraphicFramePr>
          <p:xfrm>
            <a:off x="3504" y="2496"/>
            <a:ext cx="308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23" name="Equation" r:id="rId10" imgW="152334" imgH="190417" progId="Equation.3">
                    <p:embed/>
                  </p:oleObj>
                </mc:Choice>
                <mc:Fallback>
                  <p:oleObj name="Equation" r:id="rId10" imgW="152334" imgH="190417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4" y="2496"/>
                          <a:ext cx="308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18" name="Line 19"/>
            <p:cNvSpPr>
              <a:spLocks noChangeShapeType="1"/>
            </p:cNvSpPr>
            <p:nvPr/>
          </p:nvSpPr>
          <p:spPr bwMode="auto">
            <a:xfrm flipH="1">
              <a:off x="4320" y="2160"/>
              <a:ext cx="432" cy="528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8219" name="Object 20"/>
            <p:cNvGraphicFramePr>
              <a:graphicFrameLocks noChangeAspect="1"/>
            </p:cNvGraphicFramePr>
            <p:nvPr/>
          </p:nvGraphicFramePr>
          <p:xfrm>
            <a:off x="4138" y="2615"/>
            <a:ext cx="950" cy="4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24" name="Equation" r:id="rId12" imgW="469696" imgH="203112" progId="Equation.3">
                    <p:embed/>
                  </p:oleObj>
                </mc:Choice>
                <mc:Fallback>
                  <p:oleObj name="Equation" r:id="rId12" imgW="469696" imgH="203112" progId="Equation.3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38" y="2615"/>
                          <a:ext cx="950" cy="4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7239000" y="1752600"/>
            <a:ext cx="1143000" cy="19812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7772400" y="609600"/>
            <a:ext cx="990600" cy="990600"/>
            <a:chOff x="3936" y="384"/>
            <a:chExt cx="624" cy="624"/>
          </a:xfrm>
        </p:grpSpPr>
        <p:sp>
          <p:nvSpPr>
            <p:cNvPr id="8204" name="Arc 22"/>
            <p:cNvSpPr>
              <a:spLocks/>
            </p:cNvSpPr>
            <p:nvPr/>
          </p:nvSpPr>
          <p:spPr bwMode="auto">
            <a:xfrm rot="10800000" flipV="1">
              <a:off x="3936" y="576"/>
              <a:ext cx="288" cy="43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" name="Text Box 23"/>
            <p:cNvSpPr txBox="1">
              <a:spLocks noChangeArrowheads="1"/>
            </p:cNvSpPr>
            <p:nvPr/>
          </p:nvSpPr>
          <p:spPr bwMode="auto">
            <a:xfrm>
              <a:off x="4176" y="384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dx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6064250" y="2819400"/>
            <a:ext cx="1022350" cy="1295400"/>
            <a:chOff x="2860" y="1776"/>
            <a:chExt cx="932" cy="816"/>
          </a:xfrm>
        </p:grpSpPr>
        <p:sp>
          <p:nvSpPr>
            <p:cNvPr id="8202" name="Arc 25"/>
            <p:cNvSpPr>
              <a:spLocks/>
            </p:cNvSpPr>
            <p:nvPr/>
          </p:nvSpPr>
          <p:spPr bwMode="auto">
            <a:xfrm flipH="1">
              <a:off x="3072" y="1776"/>
              <a:ext cx="720" cy="7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" name="Text Box 26"/>
            <p:cNvSpPr txBox="1">
              <a:spLocks noChangeArrowheads="1"/>
            </p:cNvSpPr>
            <p:nvPr/>
          </p:nvSpPr>
          <p:spPr bwMode="auto">
            <a:xfrm>
              <a:off x="2860" y="2304"/>
              <a:ext cx="3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h</a:t>
              </a:r>
            </a:p>
          </p:txBody>
        </p:sp>
      </p:grpSp>
      <p:graphicFrame>
        <p:nvGraphicFramePr>
          <p:cNvPr id="3100" name="Object 28"/>
          <p:cNvGraphicFramePr>
            <a:graphicFrameLocks noChangeAspect="1"/>
          </p:cNvGraphicFramePr>
          <p:nvPr/>
        </p:nvGraphicFramePr>
        <p:xfrm>
          <a:off x="2971800" y="5410200"/>
          <a:ext cx="5432425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14" imgW="1981200" imgH="304800" progId="Equation.3">
                  <p:embed/>
                </p:oleObj>
              </mc:Choice>
              <mc:Fallback>
                <p:oleObj name="Equation" r:id="rId14" imgW="1981200" imgH="3048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410200"/>
                        <a:ext cx="5432425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1981200" y="4114800"/>
            <a:ext cx="2819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Let’s calculate the left had side of this equation.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3" grpId="0" animBg="1"/>
      <p:bldP spid="310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1905000" y="152400"/>
            <a:ext cx="7543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Let’s try messing around a bit with Faraday’s Law</a:t>
            </a:r>
          </a:p>
        </p:txBody>
      </p:sp>
      <p:sp>
        <p:nvSpPr>
          <p:cNvPr id="9219" name="Line 4"/>
          <p:cNvSpPr>
            <a:spLocks noChangeShapeType="1"/>
          </p:cNvSpPr>
          <p:nvPr/>
        </p:nvSpPr>
        <p:spPr bwMode="auto">
          <a:xfrm>
            <a:off x="6172200" y="13716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0" name="Line 5"/>
          <p:cNvSpPr>
            <a:spLocks noChangeShapeType="1"/>
          </p:cNvSpPr>
          <p:nvPr/>
        </p:nvSpPr>
        <p:spPr bwMode="auto">
          <a:xfrm>
            <a:off x="6172200" y="3429000"/>
            <a:ext cx="327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Line 6"/>
          <p:cNvSpPr>
            <a:spLocks noChangeShapeType="1"/>
          </p:cNvSpPr>
          <p:nvPr/>
        </p:nvSpPr>
        <p:spPr bwMode="auto">
          <a:xfrm flipH="1">
            <a:off x="5334000" y="3429000"/>
            <a:ext cx="838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Line 7"/>
          <p:cNvSpPr>
            <a:spLocks noChangeShapeType="1"/>
          </p:cNvSpPr>
          <p:nvPr/>
        </p:nvSpPr>
        <p:spPr bwMode="auto">
          <a:xfrm flipV="1">
            <a:off x="7239000" y="2286000"/>
            <a:ext cx="0" cy="11430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Line 8"/>
          <p:cNvSpPr>
            <a:spLocks noChangeShapeType="1"/>
          </p:cNvSpPr>
          <p:nvPr/>
        </p:nvSpPr>
        <p:spPr bwMode="auto">
          <a:xfrm flipV="1">
            <a:off x="8382000" y="2057400"/>
            <a:ext cx="0" cy="13716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Text Box 10"/>
          <p:cNvSpPr txBox="1">
            <a:spLocks noChangeArrowheads="1"/>
          </p:cNvSpPr>
          <p:nvPr/>
        </p:nvSpPr>
        <p:spPr bwMode="auto">
          <a:xfrm>
            <a:off x="9448800" y="31242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9225" name="Text Box 11"/>
          <p:cNvSpPr txBox="1">
            <a:spLocks noChangeArrowheads="1"/>
          </p:cNvSpPr>
          <p:nvPr/>
        </p:nvSpPr>
        <p:spPr bwMode="auto">
          <a:xfrm>
            <a:off x="6172200" y="1066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9226" name="Text Box 12"/>
          <p:cNvSpPr txBox="1">
            <a:spLocks noChangeArrowheads="1"/>
          </p:cNvSpPr>
          <p:nvPr/>
        </p:nvSpPr>
        <p:spPr bwMode="auto">
          <a:xfrm>
            <a:off x="5105400" y="42672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z</a:t>
            </a:r>
          </a:p>
        </p:txBody>
      </p:sp>
      <p:graphicFrame>
        <p:nvGraphicFramePr>
          <p:cNvPr id="9227" name="Object 13"/>
          <p:cNvGraphicFramePr>
            <a:graphicFrameLocks noChangeAspect="1"/>
          </p:cNvGraphicFramePr>
          <p:nvPr/>
        </p:nvGraphicFramePr>
        <p:xfrm>
          <a:off x="6934200" y="1676400"/>
          <a:ext cx="488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4" imgW="152334" imgH="190417" progId="Equation.3">
                  <p:embed/>
                </p:oleObj>
              </mc:Choice>
              <mc:Fallback>
                <p:oleObj name="Equation" r:id="rId4" imgW="152334" imgH="190417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676400"/>
                        <a:ext cx="4889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4"/>
          <p:cNvGraphicFramePr>
            <a:graphicFrameLocks noChangeAspect="1"/>
          </p:cNvGraphicFramePr>
          <p:nvPr/>
        </p:nvGraphicFramePr>
        <p:xfrm>
          <a:off x="8053388" y="1428750"/>
          <a:ext cx="1547812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6" imgW="482391" imgH="203112" progId="Equation.3">
                  <p:embed/>
                </p:oleObj>
              </mc:Choice>
              <mc:Fallback>
                <p:oleObj name="Equation" r:id="rId6" imgW="482391" imgH="203112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3388" y="1428750"/>
                        <a:ext cx="1547812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5"/>
          <p:cNvGraphicFramePr>
            <a:graphicFrameLocks noChangeAspect="1"/>
          </p:cNvGraphicFramePr>
          <p:nvPr/>
        </p:nvGraphicFramePr>
        <p:xfrm>
          <a:off x="7086600" y="3962400"/>
          <a:ext cx="488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8" imgW="152334" imgH="190417" progId="Equation.3">
                  <p:embed/>
                </p:oleObj>
              </mc:Choice>
              <mc:Fallback>
                <p:oleObj name="Equation" r:id="rId8" imgW="152334" imgH="190417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962400"/>
                        <a:ext cx="4889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0" name="Line 16"/>
          <p:cNvSpPr>
            <a:spLocks noChangeShapeType="1"/>
          </p:cNvSpPr>
          <p:nvPr/>
        </p:nvSpPr>
        <p:spPr bwMode="auto">
          <a:xfrm flipH="1">
            <a:off x="8382000" y="3429000"/>
            <a:ext cx="685800" cy="8382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9231" name="Object 17"/>
          <p:cNvGraphicFramePr>
            <a:graphicFrameLocks noChangeAspect="1"/>
          </p:cNvGraphicFramePr>
          <p:nvPr/>
        </p:nvGraphicFramePr>
        <p:xfrm>
          <a:off x="8093075" y="4151313"/>
          <a:ext cx="1508125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10" imgW="469696" imgH="203112" progId="Equation.3">
                  <p:embed/>
                </p:oleObj>
              </mc:Choice>
              <mc:Fallback>
                <p:oleObj name="Equation" r:id="rId10" imgW="469696" imgH="203112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3075" y="4151313"/>
                        <a:ext cx="1508125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2" name="Rectangle 18"/>
          <p:cNvSpPr>
            <a:spLocks noChangeArrowheads="1"/>
          </p:cNvSpPr>
          <p:nvPr/>
        </p:nvSpPr>
        <p:spPr bwMode="auto">
          <a:xfrm>
            <a:off x="7239000" y="1752600"/>
            <a:ext cx="1143000" cy="19812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9233" name="Arc 19"/>
          <p:cNvSpPr>
            <a:spLocks/>
          </p:cNvSpPr>
          <p:nvPr/>
        </p:nvSpPr>
        <p:spPr bwMode="auto">
          <a:xfrm rot="10800000" flipV="1">
            <a:off x="7772400" y="914400"/>
            <a:ext cx="457200" cy="6858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Text Box 20"/>
          <p:cNvSpPr txBox="1">
            <a:spLocks noChangeArrowheads="1"/>
          </p:cNvSpPr>
          <p:nvPr/>
        </p:nvSpPr>
        <p:spPr bwMode="auto">
          <a:xfrm>
            <a:off x="8153400" y="6096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dx</a:t>
            </a:r>
          </a:p>
        </p:txBody>
      </p:sp>
      <p:sp>
        <p:nvSpPr>
          <p:cNvPr id="9235" name="Arc 21"/>
          <p:cNvSpPr>
            <a:spLocks/>
          </p:cNvSpPr>
          <p:nvPr/>
        </p:nvSpPr>
        <p:spPr bwMode="auto">
          <a:xfrm flipH="1">
            <a:off x="6400800" y="2819400"/>
            <a:ext cx="838200" cy="11430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Text Box 22"/>
          <p:cNvSpPr txBox="1">
            <a:spLocks noChangeArrowheads="1"/>
          </p:cNvSpPr>
          <p:nvPr/>
        </p:nvSpPr>
        <p:spPr bwMode="auto">
          <a:xfrm>
            <a:off x="6064250" y="36576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h</a:t>
            </a:r>
          </a:p>
        </p:txBody>
      </p:sp>
      <p:sp>
        <p:nvSpPr>
          <p:cNvPr id="9237" name="Text Box 25"/>
          <p:cNvSpPr txBox="1">
            <a:spLocks noChangeArrowheads="1"/>
          </p:cNvSpPr>
          <p:nvPr/>
        </p:nvSpPr>
        <p:spPr bwMode="auto">
          <a:xfrm>
            <a:off x="1905000" y="3048000"/>
            <a:ext cx="3124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Now, let’s work on the right side of the equation. </a:t>
            </a:r>
          </a:p>
        </p:txBody>
      </p:sp>
      <p:graphicFrame>
        <p:nvGraphicFramePr>
          <p:cNvPr id="9238" name="Object 26"/>
          <p:cNvGraphicFramePr>
            <a:graphicFrameLocks noChangeAspect="1"/>
          </p:cNvGraphicFramePr>
          <p:nvPr/>
        </p:nvGraphicFramePr>
        <p:xfrm>
          <a:off x="1981200" y="1447800"/>
          <a:ext cx="2855913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12" imgW="1040948" imgH="393529" progId="Equation.3">
                  <p:embed/>
                </p:oleObj>
              </mc:Choice>
              <mc:Fallback>
                <p:oleObj name="Equation" r:id="rId12" imgW="1040948" imgH="393529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47800"/>
                        <a:ext cx="2855913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3" name="Object 27"/>
          <p:cNvGraphicFramePr>
            <a:graphicFrameLocks noChangeAspect="1"/>
          </p:cNvGraphicFramePr>
          <p:nvPr/>
        </p:nvGraphicFramePr>
        <p:xfrm>
          <a:off x="2324100" y="4495800"/>
          <a:ext cx="1984375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14" imgW="723586" imgH="215806" progId="Equation.3">
                  <p:embed/>
                </p:oleObj>
              </mc:Choice>
              <mc:Fallback>
                <p:oleObj name="Equation" r:id="rId14" imgW="723586" imgH="215806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4100" y="4495800"/>
                        <a:ext cx="1984375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4" name="Object 28"/>
          <p:cNvGraphicFramePr>
            <a:graphicFrameLocks noChangeAspect="1"/>
          </p:cNvGraphicFramePr>
          <p:nvPr/>
        </p:nvGraphicFramePr>
        <p:xfrm>
          <a:off x="2286000" y="5105400"/>
          <a:ext cx="2895600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16" imgW="939392" imgH="393529" progId="Equation.3">
                  <p:embed/>
                </p:oleObj>
              </mc:Choice>
              <mc:Fallback>
                <p:oleObj name="Equation" r:id="rId16" imgW="939392" imgH="393529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105400"/>
                        <a:ext cx="2895600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1" name="Line 9"/>
          <p:cNvSpPr>
            <a:spLocks noChangeShapeType="1"/>
          </p:cNvSpPr>
          <p:nvPr/>
        </p:nvSpPr>
        <p:spPr bwMode="auto">
          <a:xfrm flipH="1">
            <a:off x="7315200" y="3429000"/>
            <a:ext cx="533400" cy="6096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133600" y="2209800"/>
          <a:ext cx="3048000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4" imgW="888614" imgH="304668" progId="Equation.3">
                  <p:embed/>
                </p:oleObj>
              </mc:Choice>
              <mc:Fallback>
                <p:oleObj name="Equation" r:id="rId4" imgW="888614" imgH="304668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09800"/>
                        <a:ext cx="3048000" cy="1046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6324600" y="2209800"/>
          <a:ext cx="2895600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6" imgW="939392" imgH="393529" progId="Equation.3">
                  <p:embed/>
                </p:oleObj>
              </mc:Choice>
              <mc:Fallback>
                <p:oleObj name="Equation" r:id="rId6" imgW="939392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209800"/>
                        <a:ext cx="2895600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581400" y="228600"/>
          <a:ext cx="4419600" cy="167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8" imgW="1040948" imgH="393529" progId="Equation.3">
                  <p:embed/>
                </p:oleObj>
              </mc:Choice>
              <mc:Fallback>
                <p:oleObj name="Equation" r:id="rId8" imgW="1040948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28600"/>
                        <a:ext cx="4419600" cy="167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886200" y="3429000"/>
          <a:ext cx="3935413" cy="156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10" imgW="990170" imgH="393529" progId="Equation.3">
                  <p:embed/>
                </p:oleObj>
              </mc:Choice>
              <mc:Fallback>
                <p:oleObj name="Equation" r:id="rId10" imgW="990170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429000"/>
                        <a:ext cx="3935413" cy="156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4572000" y="4953000"/>
          <a:ext cx="2825750" cy="156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12" imgW="710891" imgH="393529" progId="Equation.3">
                  <p:embed/>
                </p:oleObj>
              </mc:Choice>
              <mc:Fallback>
                <p:oleObj name="Equation" r:id="rId12" imgW="710891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953000"/>
                        <a:ext cx="2825750" cy="156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4419600" y="4876800"/>
            <a:ext cx="3733800" cy="1563688"/>
            <a:chOff x="1776" y="3168"/>
            <a:chExt cx="2352" cy="985"/>
          </a:xfrm>
        </p:grpSpPr>
        <p:sp>
          <p:nvSpPr>
            <p:cNvPr id="10248" name="Rectangle 9"/>
            <p:cNvSpPr>
              <a:spLocks noChangeArrowheads="1"/>
            </p:cNvSpPr>
            <p:nvPr/>
          </p:nvSpPr>
          <p:spPr bwMode="auto">
            <a:xfrm>
              <a:off x="1776" y="3216"/>
              <a:ext cx="2352" cy="9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249" name="Object 8"/>
            <p:cNvGraphicFramePr>
              <a:graphicFrameLocks noChangeAspect="1"/>
            </p:cNvGraphicFramePr>
            <p:nvPr/>
          </p:nvGraphicFramePr>
          <p:xfrm>
            <a:off x="2112" y="3168"/>
            <a:ext cx="1780" cy="9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5" name="Equation" r:id="rId14" imgW="710891" imgH="393529" progId="Equation.3">
                    <p:embed/>
                  </p:oleObj>
                </mc:Choice>
                <mc:Fallback>
                  <p:oleObj name="Equation" r:id="rId14" imgW="710891" imgH="393529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12" y="3168"/>
                          <a:ext cx="1780" cy="9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736</Words>
  <Application>Microsoft Office PowerPoint</Application>
  <PresentationFormat>Widescreen</PresentationFormat>
  <Paragraphs>91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Calibri</vt:lpstr>
      <vt:lpstr>Arial</vt:lpstr>
      <vt:lpstr>Calibri Light</vt:lpstr>
      <vt:lpstr>Times New Roman</vt:lpstr>
      <vt:lpstr>Symbol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LBCC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S. Mulder</dc:creator>
  <cp:lastModifiedBy>Greg S. Mulder</cp:lastModifiedBy>
  <cp:revision>2</cp:revision>
  <dcterms:created xsi:type="dcterms:W3CDTF">2015-06-06T23:12:26Z</dcterms:created>
  <dcterms:modified xsi:type="dcterms:W3CDTF">2017-04-02T19:19:03Z</dcterms:modified>
</cp:coreProperties>
</file>