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9" r:id="rId2"/>
    <p:sldId id="256" r:id="rId3"/>
    <p:sldId id="257" r:id="rId4"/>
    <p:sldId id="258" r:id="rId5"/>
    <p:sldId id="259" r:id="rId6"/>
    <p:sldId id="272" r:id="rId7"/>
    <p:sldId id="260" r:id="rId8"/>
    <p:sldId id="261" r:id="rId9"/>
    <p:sldId id="265" r:id="rId10"/>
    <p:sldId id="266" r:id="rId11"/>
    <p:sldId id="267" r:id="rId12"/>
    <p:sldId id="280" r:id="rId13"/>
    <p:sldId id="262" r:id="rId14"/>
    <p:sldId id="263" r:id="rId15"/>
    <p:sldId id="264" r:id="rId16"/>
    <p:sldId id="268" r:id="rId17"/>
    <p:sldId id="273" r:id="rId18"/>
    <p:sldId id="269" r:id="rId19"/>
    <p:sldId id="275" r:id="rId20"/>
    <p:sldId id="274" r:id="rId21"/>
    <p:sldId id="277" r:id="rId22"/>
    <p:sldId id="276" r:id="rId23"/>
    <p:sldId id="281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image" Target="../media/image1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960084-046D-471E-93F7-DB2FC0A68A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50CEA67-AD26-4843-80F3-B3B579A7EDC3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7CB1BEE-67C2-4F3D-BFD5-959A205348FB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71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368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43EA566-F1D7-4A09-B946-B12B40A484F3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B7DFD8D-8901-493E-B824-F7502EA2FC00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EB7681D-90C5-4677-8E0E-D4645F9CE32A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B10EF3C-885A-4FED-9567-F85CE13CF6C6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BE98534-C381-4C13-ABDD-B1076D5EF6A6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6E5EA0C-67FA-4B3C-8BFF-91E18ABD3D46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911CB9-0514-4AB6-BFA7-DA6C11530943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FBFB3A1-B6F7-459F-A68E-C69D81B98A43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BD5352C-D2ED-4EF8-9C06-9B322D9C7BEB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F335370-4240-4170-8901-7AA12DC969BA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9" name="Rectangle 6"/>
          <p:cNvSpPr>
            <a:spLocks noRo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2868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F140FA-E902-4AF3-ABBC-3B30EF58F586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A3611C7-8E4C-472F-B2B8-740AC1235518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6ADD717-FD6F-441F-92DF-D7DE322D4481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3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297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1785CF2-1554-40D7-B490-8D7AF1B0783E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8E05AE1-2231-45B0-8068-49E34CC165AD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04623DF-6FDF-4D79-AFB6-66C1FAB12BE2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FAB4AA0-5D6A-4EF2-9612-0CE832CFC342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0B3D382-977D-4897-ABFE-FE153FCEF865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3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3482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F7D37ED-31E9-4383-B9C5-FB0E8BABFF4D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7" name="Rectangle 6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3584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064415-F293-4C3D-A732-5C5B377B39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77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E1205-98B3-4D91-B315-DBFEF66072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438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7FEE9-BB3F-474E-85FC-BE1E5D8EBE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9979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FF9545-6AB6-4695-B45F-0FC7D12617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99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E85656-9D56-43ED-B5A8-E69153FE7A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32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B20A50-A160-40B4-BB5F-1010AEC023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70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60AB84-8F9C-4C60-8BFB-5D23D1F16C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001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C299DE-4A4A-4474-BE7F-4208F024F8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4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48453-6E01-40DA-8BEC-2BF3488699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425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233F3F-4587-47E7-811D-1FF6BE293A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90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74983B-AA16-4CDC-B32A-5A6B08BAF4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757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5717DC-32BF-4E85-B8A9-147FCDCC9D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82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4C98534-6960-44C0-9383-1E03AD1856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0.bin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1.png"/><Relationship Id="rId4" Type="http://schemas.openxmlformats.org/officeDocument/2006/relationships/audio" Target="../media/audio1.wav"/><Relationship Id="rId9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685800" y="457200"/>
            <a:ext cx="46265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/>
              <a:t>Chapter 34—Ray Optics</a:t>
            </a:r>
          </a:p>
        </p:txBody>
      </p:sp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1371600" y="1143000"/>
            <a:ext cx="4724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Items covered in this chapter: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altLang="en-US" sz="2400" dirty="0"/>
              <a:t>Reflections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altLang="en-US" sz="2400" dirty="0"/>
              <a:t>Refraction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altLang="en-US" sz="2400" dirty="0"/>
              <a:t>Color Dispersion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altLang="en-US" sz="2400" dirty="0"/>
              <a:t>Thin Lenses </a:t>
            </a:r>
          </a:p>
        </p:txBody>
      </p:sp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685800" y="4267200"/>
            <a:ext cx="6172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New equations: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/>
              <a:t>n</a:t>
            </a:r>
            <a:r>
              <a:rPr lang="en-US" altLang="en-US" sz="2400" baseline="-25000"/>
              <a:t>1</a:t>
            </a:r>
            <a:r>
              <a:rPr lang="en-US" altLang="en-US" sz="2400"/>
              <a:t>sin</a:t>
            </a:r>
            <a:r>
              <a:rPr lang="en-US" altLang="en-US" sz="2400">
                <a:sym typeface="Symbol" panose="05050102010706020507" pitchFamily="18" charset="2"/>
              </a:rPr>
              <a:t></a:t>
            </a:r>
            <a:r>
              <a:rPr lang="en-US" altLang="en-US" sz="2400" baseline="-25000">
                <a:sym typeface="Symbol" panose="05050102010706020507" pitchFamily="18" charset="2"/>
              </a:rPr>
              <a:t>1</a:t>
            </a:r>
            <a:r>
              <a:rPr lang="en-US" altLang="en-US" sz="2400">
                <a:sym typeface="Symbol" panose="05050102010706020507" pitchFamily="18" charset="2"/>
              </a:rPr>
              <a:t> = n</a:t>
            </a:r>
            <a:r>
              <a:rPr lang="en-US" altLang="en-US" sz="2400" baseline="-25000">
                <a:sym typeface="Symbol" panose="05050102010706020507" pitchFamily="18" charset="2"/>
              </a:rPr>
              <a:t>2</a:t>
            </a:r>
            <a:r>
              <a:rPr lang="en-US" altLang="en-US" sz="2400">
                <a:sym typeface="Symbol" panose="05050102010706020507" pitchFamily="18" charset="2"/>
              </a:rPr>
              <a:t>sin</a:t>
            </a:r>
            <a:r>
              <a:rPr lang="en-US" altLang="en-US" sz="2400" baseline="-25000">
                <a:sym typeface="Symbol" panose="05050102010706020507" pitchFamily="18" charset="2"/>
              </a:rPr>
              <a:t>2  </a:t>
            </a:r>
            <a:r>
              <a:rPr lang="en-US" altLang="en-US" sz="2400">
                <a:sym typeface="Symbol" panose="05050102010706020507" pitchFamily="18" charset="2"/>
              </a:rPr>
              <a:t>(Snell’s Law for refraction)</a:t>
            </a:r>
            <a:endParaRPr lang="en-US" altLang="en-US" sz="2400" baseline="-25000">
              <a:sym typeface="Symbol" panose="05050102010706020507" pitchFamily="18" charset="2"/>
            </a:endParaRP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51855"/>
              </p:ext>
            </p:extLst>
          </p:nvPr>
        </p:nvGraphicFramePr>
        <p:xfrm>
          <a:off x="685800" y="5489575"/>
          <a:ext cx="121920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672840" imgH="419040" progId="Equation.3">
                  <p:embed/>
                </p:oleObj>
              </mc:Choice>
              <mc:Fallback>
                <p:oleObj name="Equation" r:id="rId3" imgW="672840" imgH="419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489575"/>
                        <a:ext cx="1219200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2209800" y="5503863"/>
            <a:ext cx="30444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ym typeface="Symbol" panose="05050102010706020507" pitchFamily="18" charset="2"/>
              </a:rPr>
              <a:t>(Thin Lens Equation)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763588" y="382588"/>
            <a:ext cx="4951412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i="1" u="sng">
                <a:latin typeface="Times New Roman" panose="02020603050405020304" pitchFamily="18" charset="0"/>
              </a:rPr>
              <a:t>Refraction                    </a:t>
            </a:r>
            <a:endParaRPr lang="en-US" altLang="en-US" sz="3200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5127" name="Rectangle 5"/>
          <p:cNvSpPr>
            <a:spLocks noChangeArrowheads="1"/>
          </p:cNvSpPr>
          <p:nvPr/>
        </p:nvSpPr>
        <p:spPr bwMode="auto">
          <a:xfrm>
            <a:off x="1449388" y="914400"/>
            <a:ext cx="3616325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latin typeface="Times New Roman" panose="02020603050405020304" pitchFamily="18" charset="0"/>
              </a:rPr>
              <a:t>And we get Snell’s Law</a:t>
            </a:r>
            <a:endParaRPr lang="en-US" altLang="en-US" sz="2400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graphicFrame>
        <p:nvGraphicFramePr>
          <p:cNvPr id="5122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2057400" y="1338263"/>
          <a:ext cx="22860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4" imgW="2286000" imgH="1338120" progId="Equation.2">
                  <p:embed/>
                </p:oleObj>
              </mc:Choice>
              <mc:Fallback>
                <p:oleObj name="Equation" r:id="rId4" imgW="2286000" imgH="1338120" progId="Equation.2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38263"/>
                        <a:ext cx="22860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AutoShape 7"/>
          <p:cNvSpPr>
            <a:spLocks noChangeArrowheads="1"/>
          </p:cNvSpPr>
          <p:nvPr/>
        </p:nvSpPr>
        <p:spPr bwMode="auto">
          <a:xfrm>
            <a:off x="687388" y="4070350"/>
            <a:ext cx="4568825" cy="1262063"/>
          </a:xfrm>
          <a:prstGeom prst="cube">
            <a:avLst>
              <a:gd name="adj" fmla="val 26181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Line 8"/>
          <p:cNvSpPr>
            <a:spLocks noChangeShapeType="1"/>
          </p:cNvSpPr>
          <p:nvPr/>
        </p:nvSpPr>
        <p:spPr bwMode="auto">
          <a:xfrm>
            <a:off x="1868488" y="3863975"/>
            <a:ext cx="874712" cy="5175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9"/>
          <p:cNvSpPr>
            <a:spLocks noChangeShapeType="1"/>
          </p:cNvSpPr>
          <p:nvPr/>
        </p:nvSpPr>
        <p:spPr bwMode="auto">
          <a:xfrm flipH="1">
            <a:off x="2730500" y="3367088"/>
            <a:ext cx="26988" cy="1878012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0"/>
          <p:cNvSpPr>
            <a:spLocks noChangeShapeType="1"/>
          </p:cNvSpPr>
          <p:nvPr/>
        </p:nvSpPr>
        <p:spPr bwMode="auto">
          <a:xfrm>
            <a:off x="2770188" y="4446588"/>
            <a:ext cx="481012" cy="7096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Rectangle 11"/>
          <p:cNvSpPr>
            <a:spLocks noChangeArrowheads="1"/>
          </p:cNvSpPr>
          <p:nvPr/>
        </p:nvSpPr>
        <p:spPr bwMode="auto">
          <a:xfrm>
            <a:off x="2287588" y="3582988"/>
            <a:ext cx="4413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Symbol" panose="05050102010706020507" pitchFamily="18" charset="2"/>
              </a:rPr>
              <a:t></a:t>
            </a:r>
            <a:r>
              <a:rPr lang="en-US" altLang="en-US" sz="2400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133" name="Rectangle 12"/>
          <p:cNvSpPr>
            <a:spLocks noChangeArrowheads="1"/>
          </p:cNvSpPr>
          <p:nvPr/>
        </p:nvSpPr>
        <p:spPr bwMode="auto">
          <a:xfrm>
            <a:off x="2681288" y="4802188"/>
            <a:ext cx="4413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Symbol" panose="05050102010706020507" pitchFamily="18" charset="2"/>
              </a:rPr>
              <a:t></a:t>
            </a:r>
            <a:r>
              <a:rPr lang="en-US" altLang="en-US" sz="2400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134" name="Rectangle 13"/>
          <p:cNvSpPr>
            <a:spLocks noChangeArrowheads="1"/>
          </p:cNvSpPr>
          <p:nvPr/>
        </p:nvSpPr>
        <p:spPr bwMode="auto">
          <a:xfrm>
            <a:off x="5564188" y="687388"/>
            <a:ext cx="3181350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Where v</a:t>
            </a:r>
            <a:r>
              <a:rPr lang="en-US" altLang="en-US" sz="2400" baseline="-25000">
                <a:latin typeface="Times New Roman" panose="02020603050405020304" pitchFamily="18" charset="0"/>
              </a:rPr>
              <a:t>1 </a:t>
            </a:r>
            <a:r>
              <a:rPr lang="en-US" altLang="en-US" sz="2400">
                <a:latin typeface="Times New Roman" panose="02020603050405020304" pitchFamily="18" charset="0"/>
              </a:rPr>
              <a:t>is the velocity</a:t>
            </a:r>
          </a:p>
          <a:p>
            <a:r>
              <a:rPr lang="en-US" altLang="en-US" sz="2400">
                <a:latin typeface="Times New Roman" panose="02020603050405020304" pitchFamily="18" charset="0"/>
              </a:rPr>
              <a:t>of light in medium</a:t>
            </a:r>
            <a:r>
              <a:rPr lang="en-US" altLang="en-US" sz="2400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>
                <a:latin typeface="Times New Roman" panose="02020603050405020304" pitchFamily="18" charset="0"/>
              </a:rPr>
              <a:t> and</a:t>
            </a:r>
          </a:p>
          <a:p>
            <a:r>
              <a:rPr lang="en-US" altLang="en-US" sz="2400">
                <a:latin typeface="Times New Roman" panose="02020603050405020304" pitchFamily="18" charset="0"/>
              </a:rPr>
              <a:t>v</a:t>
            </a:r>
            <a:r>
              <a:rPr lang="en-US" altLang="en-US" sz="2400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 is the velocity of light</a:t>
            </a:r>
          </a:p>
          <a:p>
            <a:r>
              <a:rPr lang="en-US" altLang="en-US" sz="2400">
                <a:latin typeface="Times New Roman" panose="02020603050405020304" pitchFamily="18" charset="0"/>
              </a:rPr>
              <a:t>in medium</a:t>
            </a:r>
            <a:r>
              <a:rPr lang="en-US" altLang="en-US" sz="2400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.</a:t>
            </a: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r>
              <a:rPr lang="en-US" altLang="en-US" sz="2800" i="1">
                <a:latin typeface="Times New Roman" panose="02020603050405020304" pitchFamily="18" charset="0"/>
              </a:rPr>
              <a:t>Now</a:t>
            </a:r>
            <a:r>
              <a:rPr lang="en-US" altLang="en-US" sz="2400">
                <a:latin typeface="Times New Roman" panose="02020603050405020304" pitchFamily="18" charset="0"/>
              </a:rPr>
              <a:t>, the speed of light in a vacuum is</a:t>
            </a:r>
          </a:p>
          <a:p>
            <a:r>
              <a:rPr lang="en-US" altLang="en-US" sz="2400">
                <a:latin typeface="Times New Roman" panose="02020603050405020304" pitchFamily="18" charset="0"/>
              </a:rPr>
              <a:t>3*10</a:t>
            </a:r>
            <a:r>
              <a:rPr lang="en-US" altLang="en-US" sz="2400" baseline="30000">
                <a:latin typeface="Times New Roman" panose="02020603050405020304" pitchFamily="18" charset="0"/>
              </a:rPr>
              <a:t>8</a:t>
            </a:r>
            <a:r>
              <a:rPr lang="en-US" altLang="en-US" sz="2400">
                <a:latin typeface="Times New Roman" panose="02020603050405020304" pitchFamily="18" charset="0"/>
              </a:rPr>
              <a:t> m/s.  We don’t like dealing with such large numbers, so we give materials numbers in a range we can deal with… </a:t>
            </a:r>
          </a:p>
        </p:txBody>
      </p:sp>
      <p:sp>
        <p:nvSpPr>
          <p:cNvPr id="5135" name="Rectangle 14"/>
          <p:cNvSpPr>
            <a:spLocks noChangeArrowheads="1"/>
          </p:cNvSpPr>
          <p:nvPr/>
        </p:nvSpPr>
        <p:spPr bwMode="auto">
          <a:xfrm>
            <a:off x="442913" y="5935663"/>
            <a:ext cx="6715125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latin typeface="Times New Roman" panose="02020603050405020304" pitchFamily="18" charset="0"/>
              </a:rPr>
              <a:t>We define the </a:t>
            </a:r>
            <a:r>
              <a:rPr lang="en-US" altLang="en-US" sz="2800" b="1" i="1">
                <a:latin typeface="Times New Roman" panose="02020603050405020304" pitchFamily="18" charset="0"/>
              </a:rPr>
              <a:t>Index of Refraction</a:t>
            </a:r>
            <a:r>
              <a:rPr lang="en-US" altLang="en-US" sz="2800">
                <a:latin typeface="Times New Roman" panose="02020603050405020304" pitchFamily="18" charset="0"/>
              </a:rPr>
              <a:t> as:       n =</a:t>
            </a:r>
          </a:p>
        </p:txBody>
      </p:sp>
      <p:graphicFrame>
        <p:nvGraphicFramePr>
          <p:cNvPr id="5123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7162800" y="5562600"/>
          <a:ext cx="447675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6" imgW="446040" imgH="1230120" progId="Equation.2">
                  <p:embed/>
                </p:oleObj>
              </mc:Choice>
              <mc:Fallback>
                <p:oleObj name="Equation" r:id="rId6" imgW="446040" imgH="1230120" progId="Equation.2">
                  <p:embed/>
                  <p:pic>
                    <p:nvPicPr>
                      <p:cNvPr id="0" name="Object 15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5562600"/>
                        <a:ext cx="447675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6" name="Rectangle 15"/>
          <p:cNvSpPr>
            <a:spLocks noChangeArrowheads="1"/>
          </p:cNvSpPr>
          <p:nvPr/>
        </p:nvSpPr>
        <p:spPr bwMode="auto">
          <a:xfrm>
            <a:off x="1600200" y="2667000"/>
            <a:ext cx="2824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latin typeface="Times New Roman" panose="02020603050405020304" pitchFamily="18" charset="0"/>
              </a:rPr>
              <a:t>n</a:t>
            </a:r>
            <a:r>
              <a:rPr lang="en-US" altLang="en-US" sz="3200" baseline="-25000">
                <a:latin typeface="Times New Roman" panose="02020603050405020304" pitchFamily="18" charset="0"/>
              </a:rPr>
              <a:t>1</a:t>
            </a:r>
            <a:r>
              <a:rPr lang="en-US" altLang="en-US" sz="3200">
                <a:latin typeface="Times New Roman" panose="02020603050405020304" pitchFamily="18" charset="0"/>
              </a:rPr>
              <a:t>sin</a:t>
            </a:r>
            <a:r>
              <a:rPr lang="en-US" altLang="en-US" sz="3200">
                <a:latin typeface="Symbol" panose="05050102010706020507" pitchFamily="18" charset="2"/>
              </a:rPr>
              <a:t></a:t>
            </a:r>
            <a:r>
              <a:rPr lang="en-US" altLang="en-US" sz="3200" baseline="-25000">
                <a:latin typeface="Times New Roman" panose="02020603050405020304" pitchFamily="18" charset="0"/>
              </a:rPr>
              <a:t>1</a:t>
            </a:r>
            <a:r>
              <a:rPr lang="en-US" altLang="en-US" sz="3200">
                <a:latin typeface="Times New Roman" panose="02020603050405020304" pitchFamily="18" charset="0"/>
              </a:rPr>
              <a:t>=n</a:t>
            </a:r>
            <a:r>
              <a:rPr lang="en-US" altLang="en-US" sz="3200" baseline="-25000">
                <a:latin typeface="Times New Roman" panose="02020603050405020304" pitchFamily="18" charset="0"/>
              </a:rPr>
              <a:t>2</a:t>
            </a:r>
            <a:r>
              <a:rPr lang="en-US" altLang="en-US" sz="3200">
                <a:latin typeface="Times New Roman" panose="02020603050405020304" pitchFamily="18" charset="0"/>
              </a:rPr>
              <a:t>sin</a:t>
            </a:r>
            <a:r>
              <a:rPr lang="en-US" altLang="en-US" sz="3200">
                <a:latin typeface="Symbol" panose="05050102010706020507" pitchFamily="18" charset="2"/>
              </a:rPr>
              <a:t></a:t>
            </a:r>
            <a:r>
              <a:rPr lang="en-US" altLang="en-US" sz="3200" baseline="-25000">
                <a:latin typeface="Times New Roman" panose="02020603050405020304" pitchFamily="18" charset="0"/>
              </a:rPr>
              <a:t>2 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30188" y="382588"/>
            <a:ext cx="6931025" cy="599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>
                <a:latin typeface="Times New Roman" panose="02020603050405020304" pitchFamily="18" charset="0"/>
              </a:rPr>
              <a:t>Let’s take a look a closer look at Snell’s Law.</a:t>
            </a:r>
          </a:p>
          <a:p>
            <a:endParaRPr lang="en-US" altLang="en-US" sz="2800">
              <a:latin typeface="Times New Roman" panose="02020603050405020304" pitchFamily="18" charset="0"/>
            </a:endParaRPr>
          </a:p>
          <a:p>
            <a:r>
              <a:rPr lang="en-US" altLang="en-US" sz="2800">
                <a:latin typeface="Times New Roman" panose="02020603050405020304" pitchFamily="18" charset="0"/>
              </a:rPr>
              <a:t>n</a:t>
            </a:r>
            <a:r>
              <a:rPr lang="en-US" altLang="en-US" sz="2800" baseline="-25000">
                <a:latin typeface="Times New Roman" panose="02020603050405020304" pitchFamily="18" charset="0"/>
              </a:rPr>
              <a:t>1</a:t>
            </a:r>
            <a:r>
              <a:rPr lang="en-US" altLang="en-US" sz="2800">
                <a:latin typeface="Times New Roman" panose="02020603050405020304" pitchFamily="18" charset="0"/>
              </a:rPr>
              <a:t>sin</a:t>
            </a:r>
            <a:r>
              <a:rPr lang="en-US" altLang="en-US" sz="2800">
                <a:latin typeface="Symbol" panose="05050102010706020507" pitchFamily="18" charset="2"/>
              </a:rPr>
              <a:t></a:t>
            </a:r>
            <a:r>
              <a:rPr lang="en-US" altLang="en-US" sz="2800" baseline="-25000">
                <a:latin typeface="Times New Roman" panose="02020603050405020304" pitchFamily="18" charset="0"/>
              </a:rPr>
              <a:t>1</a:t>
            </a:r>
            <a:r>
              <a:rPr lang="en-US" altLang="en-US" sz="2800">
                <a:latin typeface="Times New Roman" panose="02020603050405020304" pitchFamily="18" charset="0"/>
              </a:rPr>
              <a:t>=n</a:t>
            </a:r>
            <a:r>
              <a:rPr lang="en-US" altLang="en-US" sz="2800" baseline="-25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sin</a:t>
            </a:r>
            <a:r>
              <a:rPr lang="en-US" altLang="en-US" sz="2800">
                <a:latin typeface="Symbol" panose="05050102010706020507" pitchFamily="18" charset="2"/>
              </a:rPr>
              <a:t></a:t>
            </a:r>
            <a:r>
              <a:rPr lang="en-US" altLang="en-US" sz="2800" baseline="-25000">
                <a:latin typeface="Times New Roman" panose="02020603050405020304" pitchFamily="18" charset="0"/>
              </a:rPr>
              <a:t>2</a:t>
            </a:r>
          </a:p>
          <a:p>
            <a:endParaRPr lang="en-US" altLang="en-US" sz="2400" baseline="-250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r>
              <a:rPr lang="en-US" altLang="en-US" sz="2400">
                <a:latin typeface="Times New Roman" panose="02020603050405020304" pitchFamily="18" charset="0"/>
              </a:rPr>
              <a:t>Let’s try shining a light from the bottom of a swimming pool, up toward the surface.</a:t>
            </a: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r>
              <a:rPr lang="en-US" altLang="en-US" sz="2400">
                <a:latin typeface="Times New Roman" panose="02020603050405020304" pitchFamily="18" charset="0"/>
              </a:rPr>
              <a:t>In this case, n</a:t>
            </a:r>
            <a:r>
              <a:rPr lang="en-US" altLang="en-US" sz="2400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>
                <a:latin typeface="Times New Roman" panose="02020603050405020304" pitchFamily="18" charset="0"/>
              </a:rPr>
              <a:t>=1.33  and n</a:t>
            </a:r>
            <a:r>
              <a:rPr lang="en-US" altLang="en-US" sz="2400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=1.00</a:t>
            </a: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r>
              <a:rPr lang="en-US" altLang="en-US" sz="2400">
                <a:latin typeface="Times New Roman" panose="02020603050405020304" pitchFamily="18" charset="0"/>
              </a:rPr>
              <a:t>Thus, we have that sin</a:t>
            </a:r>
            <a:r>
              <a:rPr lang="en-US" altLang="en-US" sz="2400">
                <a:latin typeface="Symbol" panose="05050102010706020507" pitchFamily="18" charset="2"/>
              </a:rPr>
              <a:t></a:t>
            </a:r>
            <a:r>
              <a:rPr lang="en-US" altLang="en-US" sz="2400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=1.33sin</a:t>
            </a:r>
            <a:r>
              <a:rPr lang="en-US" altLang="en-US" sz="2400">
                <a:latin typeface="Symbol" panose="05050102010706020507" pitchFamily="18" charset="2"/>
              </a:rPr>
              <a:t></a:t>
            </a:r>
            <a:r>
              <a:rPr lang="en-US" altLang="en-US" sz="2400" baseline="-25000">
                <a:latin typeface="Times New Roman" panose="02020603050405020304" pitchFamily="18" charset="0"/>
              </a:rPr>
              <a:t>1</a:t>
            </a:r>
            <a:endParaRPr lang="en-US" altLang="en-US" sz="2400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219200" y="3276600"/>
            <a:ext cx="5791200" cy="13716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2" name="Freeform 6"/>
          <p:cNvSpPr>
            <a:spLocks/>
          </p:cNvSpPr>
          <p:nvPr/>
        </p:nvSpPr>
        <p:spPr bwMode="auto">
          <a:xfrm>
            <a:off x="2057400" y="4267200"/>
            <a:ext cx="611188" cy="230188"/>
          </a:xfrm>
          <a:custGeom>
            <a:avLst/>
            <a:gdLst>
              <a:gd name="T0" fmla="*/ 0 w 385"/>
              <a:gd name="T1" fmla="*/ 0 h 145"/>
              <a:gd name="T2" fmla="*/ 2147483647 w 385"/>
              <a:gd name="T3" fmla="*/ 2147483647 h 145"/>
              <a:gd name="T4" fmla="*/ 2147483647 w 385"/>
              <a:gd name="T5" fmla="*/ 0 h 145"/>
              <a:gd name="T6" fmla="*/ 0 60000 65536"/>
              <a:gd name="T7" fmla="*/ 0 60000 65536"/>
              <a:gd name="T8" fmla="*/ 0 60000 65536"/>
              <a:gd name="T9" fmla="*/ 0 w 385"/>
              <a:gd name="T10" fmla="*/ 0 h 145"/>
              <a:gd name="T11" fmla="*/ 385 w 385"/>
              <a:gd name="T12" fmla="*/ 145 h 1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5" h="145">
                <a:moveTo>
                  <a:pt x="0" y="0"/>
                </a:moveTo>
                <a:lnTo>
                  <a:pt x="144" y="144"/>
                </a:lnTo>
                <a:lnTo>
                  <a:pt x="384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2668588" y="4116388"/>
            <a:ext cx="149225" cy="1492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4" name="Freeform 8"/>
          <p:cNvSpPr>
            <a:spLocks/>
          </p:cNvSpPr>
          <p:nvPr/>
        </p:nvSpPr>
        <p:spPr bwMode="auto">
          <a:xfrm>
            <a:off x="2439988" y="4384675"/>
            <a:ext cx="296862" cy="44450"/>
          </a:xfrm>
          <a:custGeom>
            <a:avLst/>
            <a:gdLst>
              <a:gd name="T0" fmla="*/ 0 w 187"/>
              <a:gd name="T1" fmla="*/ 2147483647 h 28"/>
              <a:gd name="T2" fmla="*/ 2147483647 w 187"/>
              <a:gd name="T3" fmla="*/ 2147483647 h 28"/>
              <a:gd name="T4" fmla="*/ 2147483647 w 187"/>
              <a:gd name="T5" fmla="*/ 2147483647 h 28"/>
              <a:gd name="T6" fmla="*/ 2147483647 w 187"/>
              <a:gd name="T7" fmla="*/ 2147483647 h 28"/>
              <a:gd name="T8" fmla="*/ 2147483647 w 187"/>
              <a:gd name="T9" fmla="*/ 2147483647 h 28"/>
              <a:gd name="T10" fmla="*/ 2147483647 w 187"/>
              <a:gd name="T11" fmla="*/ 2147483647 h 28"/>
              <a:gd name="T12" fmla="*/ 2147483647 w 187"/>
              <a:gd name="T13" fmla="*/ 2147483647 h 28"/>
              <a:gd name="T14" fmla="*/ 2147483647 w 187"/>
              <a:gd name="T15" fmla="*/ 2147483647 h 28"/>
              <a:gd name="T16" fmla="*/ 2147483647 w 187"/>
              <a:gd name="T17" fmla="*/ 2147483647 h 28"/>
              <a:gd name="T18" fmla="*/ 2147483647 w 187"/>
              <a:gd name="T19" fmla="*/ 2147483647 h 28"/>
              <a:gd name="T20" fmla="*/ 2147483647 w 187"/>
              <a:gd name="T21" fmla="*/ 2147483647 h 28"/>
              <a:gd name="T22" fmla="*/ 2147483647 w 187"/>
              <a:gd name="T23" fmla="*/ 2147483647 h 28"/>
              <a:gd name="T24" fmla="*/ 2147483647 w 187"/>
              <a:gd name="T25" fmla="*/ 0 h 28"/>
              <a:gd name="T26" fmla="*/ 2147483647 w 187"/>
              <a:gd name="T27" fmla="*/ 0 h 28"/>
              <a:gd name="T28" fmla="*/ 2147483647 w 187"/>
              <a:gd name="T29" fmla="*/ 0 h 28"/>
              <a:gd name="T30" fmla="*/ 2147483647 w 187"/>
              <a:gd name="T31" fmla="*/ 0 h 28"/>
              <a:gd name="T32" fmla="*/ 2147483647 w 187"/>
              <a:gd name="T33" fmla="*/ 2147483647 h 28"/>
              <a:gd name="T34" fmla="*/ 2147483647 w 187"/>
              <a:gd name="T35" fmla="*/ 2147483647 h 28"/>
              <a:gd name="T36" fmla="*/ 2147483647 w 187"/>
              <a:gd name="T37" fmla="*/ 2147483647 h 28"/>
              <a:gd name="T38" fmla="*/ 2147483647 w 187"/>
              <a:gd name="T39" fmla="*/ 2147483647 h 2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7"/>
              <a:gd name="T61" fmla="*/ 0 h 28"/>
              <a:gd name="T62" fmla="*/ 187 w 187"/>
              <a:gd name="T63" fmla="*/ 28 h 2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7" h="28">
                <a:moveTo>
                  <a:pt x="0" y="4"/>
                </a:moveTo>
                <a:lnTo>
                  <a:pt x="21" y="18"/>
                </a:lnTo>
                <a:lnTo>
                  <a:pt x="30" y="27"/>
                </a:lnTo>
                <a:lnTo>
                  <a:pt x="39" y="27"/>
                </a:lnTo>
                <a:lnTo>
                  <a:pt x="45" y="27"/>
                </a:lnTo>
                <a:lnTo>
                  <a:pt x="57" y="27"/>
                </a:lnTo>
                <a:lnTo>
                  <a:pt x="69" y="22"/>
                </a:lnTo>
                <a:lnTo>
                  <a:pt x="87" y="22"/>
                </a:lnTo>
                <a:lnTo>
                  <a:pt x="126" y="13"/>
                </a:lnTo>
                <a:lnTo>
                  <a:pt x="144" y="9"/>
                </a:lnTo>
                <a:lnTo>
                  <a:pt x="162" y="9"/>
                </a:lnTo>
                <a:lnTo>
                  <a:pt x="174" y="4"/>
                </a:lnTo>
                <a:lnTo>
                  <a:pt x="183" y="0"/>
                </a:lnTo>
                <a:lnTo>
                  <a:pt x="186" y="0"/>
                </a:lnTo>
                <a:lnTo>
                  <a:pt x="183" y="0"/>
                </a:lnTo>
                <a:lnTo>
                  <a:pt x="174" y="0"/>
                </a:lnTo>
                <a:lnTo>
                  <a:pt x="153" y="4"/>
                </a:lnTo>
                <a:lnTo>
                  <a:pt x="123" y="9"/>
                </a:lnTo>
                <a:lnTo>
                  <a:pt x="102" y="9"/>
                </a:lnTo>
                <a:lnTo>
                  <a:pt x="81" y="13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3011488" y="3316288"/>
            <a:ext cx="1293812" cy="1065212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4419600" y="3055938"/>
            <a:ext cx="0" cy="823912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472113" y="3319463"/>
            <a:ext cx="11398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n</a:t>
            </a:r>
            <a:r>
              <a:rPr lang="en-US" altLang="en-US" sz="2400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>
                <a:latin typeface="Times New Roman" panose="02020603050405020304" pitchFamily="18" charset="0"/>
              </a:rPr>
              <a:t>=1.33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5487988" y="2786063"/>
            <a:ext cx="11398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n</a:t>
            </a:r>
            <a:r>
              <a:rPr lang="en-US" altLang="en-US" sz="2400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=1.00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2514600" y="6172200"/>
            <a:ext cx="5880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http://www.phy.ntnu.edu.tw/ntnujava/viewtopic.php?t=66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ligh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188" y="3352800"/>
            <a:ext cx="98901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0" y="1828800"/>
          <a:ext cx="84613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Clip" r:id="rId6" imgW="2478240" imgH="4461120" progId="MS_ClipArt_Gallery.2">
                  <p:embed/>
                </p:oleObj>
              </mc:Choice>
              <mc:Fallback>
                <p:oleObj name="Clip" r:id="rId6" imgW="2478240" imgH="446112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28800"/>
                        <a:ext cx="84613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4038600" y="1143000"/>
            <a:ext cx="609600" cy="4425950"/>
            <a:chOff x="2399" y="673"/>
            <a:chExt cx="577" cy="2788"/>
          </a:xfrm>
        </p:grpSpPr>
        <p:sp>
          <p:nvSpPr>
            <p:cNvPr id="6169" name="Arc 5"/>
            <p:cNvSpPr>
              <a:spLocks/>
            </p:cNvSpPr>
            <p:nvPr/>
          </p:nvSpPr>
          <p:spPr bwMode="auto">
            <a:xfrm>
              <a:off x="2688" y="673"/>
              <a:ext cx="288" cy="2784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0 h 43200"/>
                <a:gd name="T4" fmla="*/ 0 w 21600"/>
                <a:gd name="T5" fmla="*/ 0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00"/>
                    <a:pt x="11974" y="43158"/>
                    <a:pt x="74" y="43199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00"/>
                    <a:pt x="11974" y="43158"/>
                    <a:pt x="74" y="43199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0" name="Arc 6"/>
            <p:cNvSpPr>
              <a:spLocks/>
            </p:cNvSpPr>
            <p:nvPr/>
          </p:nvSpPr>
          <p:spPr bwMode="auto">
            <a:xfrm flipH="1">
              <a:off x="2399" y="677"/>
              <a:ext cx="297" cy="2784"/>
            </a:xfrm>
            <a:custGeom>
              <a:avLst/>
              <a:gdLst>
                <a:gd name="T0" fmla="*/ 0 w 22272"/>
                <a:gd name="T1" fmla="*/ 0 h 43200"/>
                <a:gd name="T2" fmla="*/ 0 w 22272"/>
                <a:gd name="T3" fmla="*/ 0 h 43200"/>
                <a:gd name="T4" fmla="*/ 0 w 22272"/>
                <a:gd name="T5" fmla="*/ 0 h 43200"/>
                <a:gd name="T6" fmla="*/ 0 60000 65536"/>
                <a:gd name="T7" fmla="*/ 0 60000 65536"/>
                <a:gd name="T8" fmla="*/ 0 60000 65536"/>
                <a:gd name="T9" fmla="*/ 0 w 22272"/>
                <a:gd name="T10" fmla="*/ 0 h 43200"/>
                <a:gd name="T11" fmla="*/ 22272 w 2227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72" h="43200" fill="none" extrusionOk="0">
                  <a:moveTo>
                    <a:pt x="671" y="0"/>
                  </a:moveTo>
                  <a:cubicBezTo>
                    <a:pt x="12601" y="0"/>
                    <a:pt x="22272" y="9670"/>
                    <a:pt x="22272" y="21600"/>
                  </a:cubicBezTo>
                  <a:cubicBezTo>
                    <a:pt x="22272" y="33529"/>
                    <a:pt x="12601" y="43200"/>
                    <a:pt x="672" y="43200"/>
                  </a:cubicBezTo>
                  <a:cubicBezTo>
                    <a:pt x="447" y="43200"/>
                    <a:pt x="223" y="43196"/>
                    <a:pt x="0" y="43189"/>
                  </a:cubicBezTo>
                </a:path>
                <a:path w="22272" h="43200" stroke="0" extrusionOk="0">
                  <a:moveTo>
                    <a:pt x="671" y="0"/>
                  </a:moveTo>
                  <a:cubicBezTo>
                    <a:pt x="12601" y="0"/>
                    <a:pt x="22272" y="9670"/>
                    <a:pt x="22272" y="21600"/>
                  </a:cubicBezTo>
                  <a:cubicBezTo>
                    <a:pt x="22272" y="33529"/>
                    <a:pt x="12601" y="43200"/>
                    <a:pt x="672" y="43200"/>
                  </a:cubicBezTo>
                  <a:cubicBezTo>
                    <a:pt x="447" y="43200"/>
                    <a:pt x="223" y="43196"/>
                    <a:pt x="0" y="43189"/>
                  </a:cubicBezTo>
                  <a:lnTo>
                    <a:pt x="672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149" name="Line 7"/>
          <p:cNvSpPr>
            <a:spLocks noChangeShapeType="1"/>
          </p:cNvSpPr>
          <p:nvPr/>
        </p:nvSpPr>
        <p:spPr bwMode="auto">
          <a:xfrm>
            <a:off x="381000" y="18288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Line 8"/>
          <p:cNvSpPr>
            <a:spLocks noChangeShapeType="1"/>
          </p:cNvSpPr>
          <p:nvPr/>
        </p:nvSpPr>
        <p:spPr bwMode="auto">
          <a:xfrm>
            <a:off x="381000" y="1828800"/>
            <a:ext cx="3962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Line 9"/>
          <p:cNvSpPr>
            <a:spLocks noChangeShapeType="1"/>
          </p:cNvSpPr>
          <p:nvPr/>
        </p:nvSpPr>
        <p:spPr bwMode="auto">
          <a:xfrm>
            <a:off x="381000" y="1828800"/>
            <a:ext cx="39624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10"/>
          <p:cNvSpPr>
            <a:spLocks noChangeShapeType="1"/>
          </p:cNvSpPr>
          <p:nvPr/>
        </p:nvSpPr>
        <p:spPr bwMode="auto">
          <a:xfrm>
            <a:off x="0" y="3352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Oval 11"/>
          <p:cNvSpPr>
            <a:spLocks noChangeArrowheads="1"/>
          </p:cNvSpPr>
          <p:nvPr/>
        </p:nvSpPr>
        <p:spPr bwMode="auto">
          <a:xfrm>
            <a:off x="22098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4" name="Line 12"/>
          <p:cNvSpPr>
            <a:spLocks noChangeShapeType="1"/>
          </p:cNvSpPr>
          <p:nvPr/>
        </p:nvSpPr>
        <p:spPr bwMode="auto">
          <a:xfrm>
            <a:off x="4343400" y="228600"/>
            <a:ext cx="0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rot="10800000">
            <a:off x="4341813" y="4951413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rot="10800000">
            <a:off x="4343400" y="3352800"/>
            <a:ext cx="3960813" cy="1598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rot="10800000">
            <a:off x="4343400" y="1828800"/>
            <a:ext cx="39624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Oval 16"/>
          <p:cNvSpPr>
            <a:spLocks noChangeArrowheads="1"/>
          </p:cNvSpPr>
          <p:nvPr/>
        </p:nvSpPr>
        <p:spPr bwMode="auto">
          <a:xfrm>
            <a:off x="62484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9" name="Line 17"/>
          <p:cNvSpPr>
            <a:spLocks noChangeShapeType="1"/>
          </p:cNvSpPr>
          <p:nvPr/>
        </p:nvSpPr>
        <p:spPr bwMode="auto">
          <a:xfrm>
            <a:off x="304800" y="5791200"/>
            <a:ext cx="403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Text Box 18"/>
          <p:cNvSpPr txBox="1">
            <a:spLocks noChangeArrowheads="1"/>
          </p:cNvSpPr>
          <p:nvPr/>
        </p:nvSpPr>
        <p:spPr bwMode="auto">
          <a:xfrm>
            <a:off x="1981200" y="5334000"/>
            <a:ext cx="38100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o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343400" y="5410200"/>
            <a:ext cx="4038600" cy="641350"/>
            <a:chOff x="2736" y="3408"/>
            <a:chExt cx="2544" cy="404"/>
          </a:xfrm>
        </p:grpSpPr>
        <p:sp>
          <p:nvSpPr>
            <p:cNvPr id="6167" name="Line 20"/>
            <p:cNvSpPr>
              <a:spLocks noChangeShapeType="1"/>
            </p:cNvSpPr>
            <p:nvPr/>
          </p:nvSpPr>
          <p:spPr bwMode="auto">
            <a:xfrm>
              <a:off x="2736" y="3648"/>
              <a:ext cx="25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Text Box 21"/>
            <p:cNvSpPr txBox="1">
              <a:spLocks noChangeArrowheads="1"/>
            </p:cNvSpPr>
            <p:nvPr/>
          </p:nvSpPr>
          <p:spPr bwMode="auto">
            <a:xfrm>
              <a:off x="3984" y="3408"/>
              <a:ext cx="24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600">
                  <a:latin typeface="Times New Roman" panose="02020603050405020304" pitchFamily="18" charset="0"/>
                </a:rPr>
                <a:t>i</a:t>
              </a:r>
            </a:p>
          </p:txBody>
        </p:sp>
      </p:grpSp>
      <p:sp>
        <p:nvSpPr>
          <p:cNvPr id="6162" name="Text Box 22"/>
          <p:cNvSpPr txBox="1">
            <a:spLocks noChangeArrowheads="1"/>
          </p:cNvSpPr>
          <p:nvPr/>
        </p:nvSpPr>
        <p:spPr bwMode="auto">
          <a:xfrm>
            <a:off x="6172200" y="26670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6163" name="Text Box 23"/>
          <p:cNvSpPr txBox="1">
            <a:spLocks noChangeArrowheads="1"/>
          </p:cNvSpPr>
          <p:nvPr/>
        </p:nvSpPr>
        <p:spPr bwMode="auto">
          <a:xfrm>
            <a:off x="2133600" y="26670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6164" name="Rectangle 26"/>
          <p:cNvSpPr>
            <a:spLocks noChangeArrowheads="1"/>
          </p:cNvSpPr>
          <p:nvPr/>
        </p:nvSpPr>
        <p:spPr bwMode="auto">
          <a:xfrm>
            <a:off x="2209800" y="6491288"/>
            <a:ext cx="5270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http://www.phys.hawaii.edu/~teb/optics/java/clens/</a:t>
            </a:r>
          </a:p>
        </p:txBody>
      </p:sp>
      <p:sp>
        <p:nvSpPr>
          <p:cNvPr id="6165" name="TextBox 24"/>
          <p:cNvSpPr txBox="1">
            <a:spLocks noChangeArrowheads="1"/>
          </p:cNvSpPr>
          <p:nvPr/>
        </p:nvSpPr>
        <p:spPr bwMode="auto">
          <a:xfrm>
            <a:off x="381000" y="228600"/>
            <a:ext cx="8153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Thin Lens:  A lens is considered thin when its thickness is small compared to all the other distances involved.</a:t>
            </a:r>
          </a:p>
        </p:txBody>
      </p:sp>
      <p:sp>
        <p:nvSpPr>
          <p:cNvPr id="6166" name="TextBox 25"/>
          <p:cNvSpPr txBox="1">
            <a:spLocks noChangeArrowheads="1"/>
          </p:cNvSpPr>
          <p:nvPr/>
        </p:nvSpPr>
        <p:spPr bwMode="auto">
          <a:xfrm>
            <a:off x="4953000" y="1066800"/>
            <a:ext cx="2895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Two types of thin lenses: </a:t>
            </a:r>
          </a:p>
          <a:p>
            <a:pPr eaLnBrk="1" hangingPunct="1"/>
            <a:r>
              <a:rPr lang="en-US" altLang="en-US"/>
              <a:t>Convex   and   Concave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28600" y="457200"/>
            <a:ext cx="7467600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Spherical Mirrors (Concave):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Ray Tracing Method: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Ray 1:</a:t>
            </a:r>
            <a:r>
              <a:rPr lang="en-US" altLang="en-US" sz="2400">
                <a:latin typeface="Times New Roman" panose="02020603050405020304" pitchFamily="18" charset="0"/>
              </a:rPr>
              <a:t>  This ray is initially parallel to the principal axis.  It passes through the focal point F after reflection from the mirror.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Ray 2: </a:t>
            </a:r>
            <a:r>
              <a:rPr lang="en-US" altLang="en-US" sz="2400">
                <a:latin typeface="Times New Roman" panose="02020603050405020304" pitchFamily="18" charset="0"/>
              </a:rPr>
              <a:t> This ray passes through the focal point F and is reflected back parallel to the principal axis.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Ray 3: </a:t>
            </a:r>
            <a:r>
              <a:rPr lang="en-US" altLang="en-US" sz="2400">
                <a:latin typeface="Times New Roman" panose="02020603050405020304" pitchFamily="18" charset="0"/>
              </a:rPr>
              <a:t> This ray travels along a line that passes through the center of curvature C and follows a radius of the spherical mirror.  (i.e. it reflects back on itself)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04800" y="457200"/>
            <a:ext cx="66294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Spherical Mirrors (Concave):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Mirror Equations: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0"/>
            <a:ext cx="7543800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Focal length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	f is + for a concave mirror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	f is – for a convex mirror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Object distance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	o is + if the object is in front of the mirror (real)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	o is – if the object is behind the mirror (virtual)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Image distance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	i is + if image is in front of the mirror (real)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	i is – if image is behind the mirror (virtual)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Magnification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	m is + if image is upright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	m is – if image is inverted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ligh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188" y="3352800"/>
            <a:ext cx="98901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0" y="1828800"/>
          <a:ext cx="84613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Clip" r:id="rId6" imgW="2478240" imgH="4461120" progId="MS_ClipArt_Gallery.2">
                  <p:embed/>
                </p:oleObj>
              </mc:Choice>
              <mc:Fallback>
                <p:oleObj name="Clip" r:id="rId6" imgW="2478240" imgH="446112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28800"/>
                        <a:ext cx="84613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4038600" y="1143000"/>
            <a:ext cx="609600" cy="4425950"/>
            <a:chOff x="2399" y="673"/>
            <a:chExt cx="577" cy="2788"/>
          </a:xfrm>
        </p:grpSpPr>
        <p:sp>
          <p:nvSpPr>
            <p:cNvPr id="7191" name="Arc 5"/>
            <p:cNvSpPr>
              <a:spLocks/>
            </p:cNvSpPr>
            <p:nvPr/>
          </p:nvSpPr>
          <p:spPr bwMode="auto">
            <a:xfrm>
              <a:off x="2688" y="673"/>
              <a:ext cx="288" cy="2784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0 h 43200"/>
                <a:gd name="T4" fmla="*/ 0 w 21600"/>
                <a:gd name="T5" fmla="*/ 0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00"/>
                    <a:pt x="11974" y="43158"/>
                    <a:pt x="74" y="43199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00"/>
                    <a:pt x="11974" y="43158"/>
                    <a:pt x="74" y="43199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2" name="Arc 6"/>
            <p:cNvSpPr>
              <a:spLocks/>
            </p:cNvSpPr>
            <p:nvPr/>
          </p:nvSpPr>
          <p:spPr bwMode="auto">
            <a:xfrm flipH="1">
              <a:off x="2399" y="677"/>
              <a:ext cx="297" cy="2784"/>
            </a:xfrm>
            <a:custGeom>
              <a:avLst/>
              <a:gdLst>
                <a:gd name="T0" fmla="*/ 0 w 22272"/>
                <a:gd name="T1" fmla="*/ 0 h 43200"/>
                <a:gd name="T2" fmla="*/ 0 w 22272"/>
                <a:gd name="T3" fmla="*/ 0 h 43200"/>
                <a:gd name="T4" fmla="*/ 0 w 22272"/>
                <a:gd name="T5" fmla="*/ 0 h 43200"/>
                <a:gd name="T6" fmla="*/ 0 60000 65536"/>
                <a:gd name="T7" fmla="*/ 0 60000 65536"/>
                <a:gd name="T8" fmla="*/ 0 60000 65536"/>
                <a:gd name="T9" fmla="*/ 0 w 22272"/>
                <a:gd name="T10" fmla="*/ 0 h 43200"/>
                <a:gd name="T11" fmla="*/ 22272 w 2227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72" h="43200" fill="none" extrusionOk="0">
                  <a:moveTo>
                    <a:pt x="671" y="0"/>
                  </a:moveTo>
                  <a:cubicBezTo>
                    <a:pt x="12601" y="0"/>
                    <a:pt x="22272" y="9670"/>
                    <a:pt x="22272" y="21600"/>
                  </a:cubicBezTo>
                  <a:cubicBezTo>
                    <a:pt x="22272" y="33529"/>
                    <a:pt x="12601" y="43200"/>
                    <a:pt x="672" y="43200"/>
                  </a:cubicBezTo>
                  <a:cubicBezTo>
                    <a:pt x="447" y="43200"/>
                    <a:pt x="223" y="43196"/>
                    <a:pt x="0" y="43189"/>
                  </a:cubicBezTo>
                </a:path>
                <a:path w="22272" h="43200" stroke="0" extrusionOk="0">
                  <a:moveTo>
                    <a:pt x="671" y="0"/>
                  </a:moveTo>
                  <a:cubicBezTo>
                    <a:pt x="12601" y="0"/>
                    <a:pt x="22272" y="9670"/>
                    <a:pt x="22272" y="21600"/>
                  </a:cubicBezTo>
                  <a:cubicBezTo>
                    <a:pt x="22272" y="33529"/>
                    <a:pt x="12601" y="43200"/>
                    <a:pt x="672" y="43200"/>
                  </a:cubicBezTo>
                  <a:cubicBezTo>
                    <a:pt x="447" y="43200"/>
                    <a:pt x="223" y="43196"/>
                    <a:pt x="0" y="43189"/>
                  </a:cubicBezTo>
                  <a:lnTo>
                    <a:pt x="672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173" name="Line 7"/>
          <p:cNvSpPr>
            <a:spLocks noChangeShapeType="1"/>
          </p:cNvSpPr>
          <p:nvPr/>
        </p:nvSpPr>
        <p:spPr bwMode="auto">
          <a:xfrm>
            <a:off x="381000" y="18288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>
            <a:off x="381000" y="1828800"/>
            <a:ext cx="3962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>
            <a:off x="381000" y="1828800"/>
            <a:ext cx="39624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>
            <a:off x="0" y="3352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Oval 11"/>
          <p:cNvSpPr>
            <a:spLocks noChangeArrowheads="1"/>
          </p:cNvSpPr>
          <p:nvPr/>
        </p:nvSpPr>
        <p:spPr bwMode="auto">
          <a:xfrm>
            <a:off x="22098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>
            <a:off x="4343400" y="228600"/>
            <a:ext cx="0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rot="10800000">
            <a:off x="4341813" y="4951413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rot="10800000">
            <a:off x="4343400" y="3352800"/>
            <a:ext cx="3960813" cy="1598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rot="10800000">
            <a:off x="4343400" y="1828800"/>
            <a:ext cx="39624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Oval 16"/>
          <p:cNvSpPr>
            <a:spLocks noChangeArrowheads="1"/>
          </p:cNvSpPr>
          <p:nvPr/>
        </p:nvSpPr>
        <p:spPr bwMode="auto">
          <a:xfrm>
            <a:off x="62484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3" name="Line 17"/>
          <p:cNvSpPr>
            <a:spLocks noChangeShapeType="1"/>
          </p:cNvSpPr>
          <p:nvPr/>
        </p:nvSpPr>
        <p:spPr bwMode="auto">
          <a:xfrm>
            <a:off x="304800" y="5791200"/>
            <a:ext cx="403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1981200" y="5334000"/>
            <a:ext cx="38100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o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343400" y="5410200"/>
            <a:ext cx="4038600" cy="641350"/>
            <a:chOff x="2736" y="3408"/>
            <a:chExt cx="2544" cy="404"/>
          </a:xfrm>
        </p:grpSpPr>
        <p:sp>
          <p:nvSpPr>
            <p:cNvPr id="7189" name="Line 20"/>
            <p:cNvSpPr>
              <a:spLocks noChangeShapeType="1"/>
            </p:cNvSpPr>
            <p:nvPr/>
          </p:nvSpPr>
          <p:spPr bwMode="auto">
            <a:xfrm>
              <a:off x="2736" y="3648"/>
              <a:ext cx="25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Text Box 21"/>
            <p:cNvSpPr txBox="1">
              <a:spLocks noChangeArrowheads="1"/>
            </p:cNvSpPr>
            <p:nvPr/>
          </p:nvSpPr>
          <p:spPr bwMode="auto">
            <a:xfrm>
              <a:off x="3984" y="3408"/>
              <a:ext cx="24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3600">
                  <a:latin typeface="Times New Roman" panose="02020603050405020304" pitchFamily="18" charset="0"/>
                </a:rPr>
                <a:t>i</a:t>
              </a:r>
            </a:p>
          </p:txBody>
        </p:sp>
      </p:grpSp>
      <p:sp>
        <p:nvSpPr>
          <p:cNvPr id="7186" name="Text Box 22"/>
          <p:cNvSpPr txBox="1">
            <a:spLocks noChangeArrowheads="1"/>
          </p:cNvSpPr>
          <p:nvPr/>
        </p:nvSpPr>
        <p:spPr bwMode="auto">
          <a:xfrm>
            <a:off x="6172200" y="26670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7187" name="Text Box 23"/>
          <p:cNvSpPr txBox="1">
            <a:spLocks noChangeArrowheads="1"/>
          </p:cNvSpPr>
          <p:nvPr/>
        </p:nvSpPr>
        <p:spPr bwMode="auto">
          <a:xfrm>
            <a:off x="2133600" y="26670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7188" name="Rectangle 26"/>
          <p:cNvSpPr>
            <a:spLocks noChangeArrowheads="1"/>
          </p:cNvSpPr>
          <p:nvPr/>
        </p:nvSpPr>
        <p:spPr bwMode="auto">
          <a:xfrm>
            <a:off x="2209800" y="6491288"/>
            <a:ext cx="5270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http://www.phys.hawaii.edu/~teb/optics/java/clens/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685800" y="571500"/>
            <a:ext cx="7543800" cy="628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0) We look at the light rays coming from the top of the object.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altLang="en-US" sz="2800"/>
              <a:t>Ray 1 goes parallel to the axis of symmetry until you get to the middle of the lens.  At the middle of the lens, you then draw a straight line that goes through the opposite focal point of the lens.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altLang="en-US" sz="2800"/>
              <a:t>Ray 2 goes straight through the middle of the lens and is not distorted.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altLang="en-US" sz="2800"/>
              <a:t>Ray 3 goes through the near focus, until it gets to the middle of the lens.  From the middle of the lens, the ray continues in a direction parallel to the axis of symmetry.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438400" y="1828800"/>
          <a:ext cx="84613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Clip" r:id="rId5" imgW="2478240" imgH="4461120" progId="MS_ClipArt_Gallery.2">
                  <p:embed/>
                </p:oleObj>
              </mc:Choice>
              <mc:Fallback>
                <p:oleObj name="Clip" r:id="rId5" imgW="2478240" imgH="446112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28800"/>
                        <a:ext cx="84613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276600" y="2514600"/>
          <a:ext cx="50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Clip" r:id="rId7" imgW="2478240" imgH="4461120" progId="MS_ClipArt_Gallery.2">
                  <p:embed/>
                </p:oleObj>
              </mc:Choice>
              <mc:Fallback>
                <p:oleObj name="Clip" r:id="rId7" imgW="2478240" imgH="446112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14600"/>
                        <a:ext cx="50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4038600" y="1143000"/>
            <a:ext cx="609600" cy="4425950"/>
            <a:chOff x="2399" y="673"/>
            <a:chExt cx="577" cy="2788"/>
          </a:xfrm>
        </p:grpSpPr>
        <p:sp>
          <p:nvSpPr>
            <p:cNvPr id="8218" name="Arc 5"/>
            <p:cNvSpPr>
              <a:spLocks/>
            </p:cNvSpPr>
            <p:nvPr/>
          </p:nvSpPr>
          <p:spPr bwMode="auto">
            <a:xfrm>
              <a:off x="2688" y="673"/>
              <a:ext cx="288" cy="2784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0 h 43200"/>
                <a:gd name="T4" fmla="*/ 0 w 21600"/>
                <a:gd name="T5" fmla="*/ 0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00"/>
                    <a:pt x="11974" y="43158"/>
                    <a:pt x="74" y="43199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00"/>
                    <a:pt x="11974" y="43158"/>
                    <a:pt x="74" y="43199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9" name="Arc 6"/>
            <p:cNvSpPr>
              <a:spLocks/>
            </p:cNvSpPr>
            <p:nvPr/>
          </p:nvSpPr>
          <p:spPr bwMode="auto">
            <a:xfrm flipH="1">
              <a:off x="2399" y="677"/>
              <a:ext cx="297" cy="2784"/>
            </a:xfrm>
            <a:custGeom>
              <a:avLst/>
              <a:gdLst>
                <a:gd name="T0" fmla="*/ 0 w 22272"/>
                <a:gd name="T1" fmla="*/ 0 h 43200"/>
                <a:gd name="T2" fmla="*/ 0 w 22272"/>
                <a:gd name="T3" fmla="*/ 0 h 43200"/>
                <a:gd name="T4" fmla="*/ 0 w 22272"/>
                <a:gd name="T5" fmla="*/ 0 h 43200"/>
                <a:gd name="T6" fmla="*/ 0 60000 65536"/>
                <a:gd name="T7" fmla="*/ 0 60000 65536"/>
                <a:gd name="T8" fmla="*/ 0 60000 65536"/>
                <a:gd name="T9" fmla="*/ 0 w 22272"/>
                <a:gd name="T10" fmla="*/ 0 h 43200"/>
                <a:gd name="T11" fmla="*/ 22272 w 2227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72" h="43200" fill="none" extrusionOk="0">
                  <a:moveTo>
                    <a:pt x="671" y="0"/>
                  </a:moveTo>
                  <a:cubicBezTo>
                    <a:pt x="12601" y="0"/>
                    <a:pt x="22272" y="9670"/>
                    <a:pt x="22272" y="21600"/>
                  </a:cubicBezTo>
                  <a:cubicBezTo>
                    <a:pt x="22272" y="33529"/>
                    <a:pt x="12601" y="43200"/>
                    <a:pt x="672" y="43200"/>
                  </a:cubicBezTo>
                  <a:cubicBezTo>
                    <a:pt x="447" y="43200"/>
                    <a:pt x="223" y="43196"/>
                    <a:pt x="0" y="43189"/>
                  </a:cubicBezTo>
                </a:path>
                <a:path w="22272" h="43200" stroke="0" extrusionOk="0">
                  <a:moveTo>
                    <a:pt x="671" y="0"/>
                  </a:moveTo>
                  <a:cubicBezTo>
                    <a:pt x="12601" y="0"/>
                    <a:pt x="22272" y="9670"/>
                    <a:pt x="22272" y="21600"/>
                  </a:cubicBezTo>
                  <a:cubicBezTo>
                    <a:pt x="22272" y="33529"/>
                    <a:pt x="12601" y="43200"/>
                    <a:pt x="672" y="43200"/>
                  </a:cubicBezTo>
                  <a:cubicBezTo>
                    <a:pt x="447" y="43200"/>
                    <a:pt x="223" y="43196"/>
                    <a:pt x="0" y="43189"/>
                  </a:cubicBezTo>
                  <a:lnTo>
                    <a:pt x="672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197" name="Line 7"/>
          <p:cNvSpPr>
            <a:spLocks noChangeShapeType="1"/>
          </p:cNvSpPr>
          <p:nvPr/>
        </p:nvSpPr>
        <p:spPr bwMode="auto">
          <a:xfrm>
            <a:off x="0" y="3352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8"/>
          <p:cNvSpPr>
            <a:spLocks noChangeArrowheads="1"/>
          </p:cNvSpPr>
          <p:nvPr/>
        </p:nvSpPr>
        <p:spPr bwMode="auto">
          <a:xfrm>
            <a:off x="22098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9" name="Line 9"/>
          <p:cNvSpPr>
            <a:spLocks noChangeShapeType="1"/>
          </p:cNvSpPr>
          <p:nvPr/>
        </p:nvSpPr>
        <p:spPr bwMode="auto">
          <a:xfrm>
            <a:off x="4343400" y="228600"/>
            <a:ext cx="0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Oval 10"/>
          <p:cNvSpPr>
            <a:spLocks noChangeArrowheads="1"/>
          </p:cNvSpPr>
          <p:nvPr/>
        </p:nvSpPr>
        <p:spPr bwMode="auto">
          <a:xfrm>
            <a:off x="62484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1" name="Line 11"/>
          <p:cNvSpPr>
            <a:spLocks noChangeShapeType="1"/>
          </p:cNvSpPr>
          <p:nvPr/>
        </p:nvSpPr>
        <p:spPr bwMode="auto">
          <a:xfrm>
            <a:off x="304800" y="5791200"/>
            <a:ext cx="403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1981200" y="5334000"/>
            <a:ext cx="38100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8203" name="Line 13"/>
          <p:cNvSpPr>
            <a:spLocks noChangeShapeType="1"/>
          </p:cNvSpPr>
          <p:nvPr/>
        </p:nvSpPr>
        <p:spPr bwMode="auto">
          <a:xfrm>
            <a:off x="4343400" y="5791200"/>
            <a:ext cx="403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Text Box 14"/>
          <p:cNvSpPr txBox="1">
            <a:spLocks noChangeArrowheads="1"/>
          </p:cNvSpPr>
          <p:nvPr/>
        </p:nvSpPr>
        <p:spPr bwMode="auto">
          <a:xfrm>
            <a:off x="6324600" y="5410200"/>
            <a:ext cx="38100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8205" name="Text Box 15"/>
          <p:cNvSpPr txBox="1">
            <a:spLocks noChangeArrowheads="1"/>
          </p:cNvSpPr>
          <p:nvPr/>
        </p:nvSpPr>
        <p:spPr bwMode="auto">
          <a:xfrm>
            <a:off x="6172200" y="26670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8206" name="Text Box 16"/>
          <p:cNvSpPr txBox="1">
            <a:spLocks noChangeArrowheads="1"/>
          </p:cNvSpPr>
          <p:nvPr/>
        </p:nvSpPr>
        <p:spPr bwMode="auto">
          <a:xfrm>
            <a:off x="2133600" y="26670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3505200" y="2514600"/>
            <a:ext cx="26670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505200" y="2514600"/>
            <a:ext cx="4343400" cy="1524000"/>
            <a:chOff x="2208" y="1584"/>
            <a:chExt cx="2736" cy="960"/>
          </a:xfrm>
        </p:grpSpPr>
        <p:sp>
          <p:nvSpPr>
            <p:cNvPr id="8216" name="Line 19"/>
            <p:cNvSpPr>
              <a:spLocks noChangeShapeType="1"/>
            </p:cNvSpPr>
            <p:nvPr/>
          </p:nvSpPr>
          <p:spPr bwMode="auto">
            <a:xfrm>
              <a:off x="2208" y="1584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" name="Line 20"/>
            <p:cNvSpPr>
              <a:spLocks noChangeShapeType="1"/>
            </p:cNvSpPr>
            <p:nvPr/>
          </p:nvSpPr>
          <p:spPr bwMode="auto">
            <a:xfrm>
              <a:off x="2736" y="1584"/>
              <a:ext cx="2208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286000" y="1905000"/>
            <a:ext cx="5943600" cy="1447800"/>
            <a:chOff x="1440" y="1200"/>
            <a:chExt cx="3744" cy="912"/>
          </a:xfrm>
        </p:grpSpPr>
        <p:sp>
          <p:nvSpPr>
            <p:cNvPr id="8214" name="Line 22"/>
            <p:cNvSpPr>
              <a:spLocks noChangeShapeType="1"/>
            </p:cNvSpPr>
            <p:nvPr/>
          </p:nvSpPr>
          <p:spPr bwMode="auto">
            <a:xfrm flipH="1">
              <a:off x="1440" y="1200"/>
              <a:ext cx="1296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" name="Line 23"/>
            <p:cNvSpPr>
              <a:spLocks noChangeShapeType="1"/>
            </p:cNvSpPr>
            <p:nvPr/>
          </p:nvSpPr>
          <p:spPr bwMode="auto">
            <a:xfrm>
              <a:off x="2736" y="1200"/>
              <a:ext cx="24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28" name="Line 24"/>
          <p:cNvSpPr>
            <a:spLocks noChangeShapeType="1"/>
          </p:cNvSpPr>
          <p:nvPr/>
        </p:nvSpPr>
        <p:spPr bwMode="auto">
          <a:xfrm flipH="1">
            <a:off x="2743200" y="1905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 flipH="1" flipV="1">
            <a:off x="2743200" y="1905000"/>
            <a:ext cx="15240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 flipH="1" flipV="1">
            <a:off x="2743200" y="19050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228600" y="228600"/>
            <a:ext cx="8077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Formation of a virtual image through a converging lens.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1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ligh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188" y="3352800"/>
            <a:ext cx="98901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0" y="1828800"/>
          <a:ext cx="84613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Clip" r:id="rId6" imgW="2478240" imgH="4461120" progId="MS_ClipArt_Gallery.2">
                  <p:embed/>
                </p:oleObj>
              </mc:Choice>
              <mc:Fallback>
                <p:oleObj name="Clip" r:id="rId6" imgW="2478240" imgH="446112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28800"/>
                        <a:ext cx="84613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21" name="Group 4"/>
          <p:cNvGrpSpPr>
            <a:grpSpLocks/>
          </p:cNvGrpSpPr>
          <p:nvPr/>
        </p:nvGrpSpPr>
        <p:grpSpPr bwMode="auto">
          <a:xfrm>
            <a:off x="4038600" y="1143000"/>
            <a:ext cx="609600" cy="4425950"/>
            <a:chOff x="2399" y="673"/>
            <a:chExt cx="577" cy="2788"/>
          </a:xfrm>
        </p:grpSpPr>
        <p:sp>
          <p:nvSpPr>
            <p:cNvPr id="9239" name="Arc 5"/>
            <p:cNvSpPr>
              <a:spLocks/>
            </p:cNvSpPr>
            <p:nvPr/>
          </p:nvSpPr>
          <p:spPr bwMode="auto">
            <a:xfrm>
              <a:off x="2688" y="673"/>
              <a:ext cx="288" cy="2784"/>
            </a:xfrm>
            <a:custGeom>
              <a:avLst/>
              <a:gdLst>
                <a:gd name="T0" fmla="*/ 0 w 21600"/>
                <a:gd name="T1" fmla="*/ 0 h 43200"/>
                <a:gd name="T2" fmla="*/ 0 w 21600"/>
                <a:gd name="T3" fmla="*/ 0 h 43200"/>
                <a:gd name="T4" fmla="*/ 0 w 21600"/>
                <a:gd name="T5" fmla="*/ 0 h 43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200"/>
                <a:gd name="T11" fmla="*/ 21600 w 216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00"/>
                    <a:pt x="11974" y="43158"/>
                    <a:pt x="74" y="43199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00"/>
                    <a:pt x="11974" y="43158"/>
                    <a:pt x="74" y="43199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0" name="Arc 6"/>
            <p:cNvSpPr>
              <a:spLocks/>
            </p:cNvSpPr>
            <p:nvPr/>
          </p:nvSpPr>
          <p:spPr bwMode="auto">
            <a:xfrm flipH="1">
              <a:off x="2399" y="677"/>
              <a:ext cx="297" cy="2784"/>
            </a:xfrm>
            <a:custGeom>
              <a:avLst/>
              <a:gdLst>
                <a:gd name="T0" fmla="*/ 0 w 22272"/>
                <a:gd name="T1" fmla="*/ 0 h 43200"/>
                <a:gd name="T2" fmla="*/ 0 w 22272"/>
                <a:gd name="T3" fmla="*/ 0 h 43200"/>
                <a:gd name="T4" fmla="*/ 0 w 22272"/>
                <a:gd name="T5" fmla="*/ 0 h 43200"/>
                <a:gd name="T6" fmla="*/ 0 60000 65536"/>
                <a:gd name="T7" fmla="*/ 0 60000 65536"/>
                <a:gd name="T8" fmla="*/ 0 60000 65536"/>
                <a:gd name="T9" fmla="*/ 0 w 22272"/>
                <a:gd name="T10" fmla="*/ 0 h 43200"/>
                <a:gd name="T11" fmla="*/ 22272 w 2227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72" h="43200" fill="none" extrusionOk="0">
                  <a:moveTo>
                    <a:pt x="671" y="0"/>
                  </a:moveTo>
                  <a:cubicBezTo>
                    <a:pt x="12601" y="0"/>
                    <a:pt x="22272" y="9670"/>
                    <a:pt x="22272" y="21600"/>
                  </a:cubicBezTo>
                  <a:cubicBezTo>
                    <a:pt x="22272" y="33529"/>
                    <a:pt x="12601" y="43200"/>
                    <a:pt x="672" y="43200"/>
                  </a:cubicBezTo>
                  <a:cubicBezTo>
                    <a:pt x="447" y="43200"/>
                    <a:pt x="223" y="43196"/>
                    <a:pt x="0" y="43189"/>
                  </a:cubicBezTo>
                </a:path>
                <a:path w="22272" h="43200" stroke="0" extrusionOk="0">
                  <a:moveTo>
                    <a:pt x="671" y="0"/>
                  </a:moveTo>
                  <a:cubicBezTo>
                    <a:pt x="12601" y="0"/>
                    <a:pt x="22272" y="9670"/>
                    <a:pt x="22272" y="21600"/>
                  </a:cubicBezTo>
                  <a:cubicBezTo>
                    <a:pt x="22272" y="33529"/>
                    <a:pt x="12601" y="43200"/>
                    <a:pt x="672" y="43200"/>
                  </a:cubicBezTo>
                  <a:cubicBezTo>
                    <a:pt x="447" y="43200"/>
                    <a:pt x="223" y="43196"/>
                    <a:pt x="0" y="43189"/>
                  </a:cubicBezTo>
                  <a:lnTo>
                    <a:pt x="672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9222" name="Line 7"/>
          <p:cNvSpPr>
            <a:spLocks noChangeShapeType="1"/>
          </p:cNvSpPr>
          <p:nvPr/>
        </p:nvSpPr>
        <p:spPr bwMode="auto">
          <a:xfrm>
            <a:off x="381000" y="18288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Line 8"/>
          <p:cNvSpPr>
            <a:spLocks noChangeShapeType="1"/>
          </p:cNvSpPr>
          <p:nvPr/>
        </p:nvSpPr>
        <p:spPr bwMode="auto">
          <a:xfrm>
            <a:off x="381000" y="1828800"/>
            <a:ext cx="3962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Line 9"/>
          <p:cNvSpPr>
            <a:spLocks noChangeShapeType="1"/>
          </p:cNvSpPr>
          <p:nvPr/>
        </p:nvSpPr>
        <p:spPr bwMode="auto">
          <a:xfrm>
            <a:off x="381000" y="1828800"/>
            <a:ext cx="39624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Line 10"/>
          <p:cNvSpPr>
            <a:spLocks noChangeShapeType="1"/>
          </p:cNvSpPr>
          <p:nvPr/>
        </p:nvSpPr>
        <p:spPr bwMode="auto">
          <a:xfrm>
            <a:off x="0" y="3352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Oval 11"/>
          <p:cNvSpPr>
            <a:spLocks noChangeArrowheads="1"/>
          </p:cNvSpPr>
          <p:nvPr/>
        </p:nvSpPr>
        <p:spPr bwMode="auto">
          <a:xfrm>
            <a:off x="22098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7" name="Line 12"/>
          <p:cNvSpPr>
            <a:spLocks noChangeShapeType="1"/>
          </p:cNvSpPr>
          <p:nvPr/>
        </p:nvSpPr>
        <p:spPr bwMode="auto">
          <a:xfrm>
            <a:off x="4343400" y="228600"/>
            <a:ext cx="0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 rot="10800000">
            <a:off x="4341813" y="4951413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rot="10800000">
            <a:off x="4343400" y="3352800"/>
            <a:ext cx="3960813" cy="1598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rot="10800000">
            <a:off x="4343400" y="1828800"/>
            <a:ext cx="39624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Oval 16"/>
          <p:cNvSpPr>
            <a:spLocks noChangeArrowheads="1"/>
          </p:cNvSpPr>
          <p:nvPr/>
        </p:nvSpPr>
        <p:spPr bwMode="auto">
          <a:xfrm>
            <a:off x="62484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2" name="Line 17"/>
          <p:cNvSpPr>
            <a:spLocks noChangeShapeType="1"/>
          </p:cNvSpPr>
          <p:nvPr/>
        </p:nvSpPr>
        <p:spPr bwMode="auto">
          <a:xfrm>
            <a:off x="304800" y="5791200"/>
            <a:ext cx="403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Text Box 18"/>
          <p:cNvSpPr txBox="1">
            <a:spLocks noChangeArrowheads="1"/>
          </p:cNvSpPr>
          <p:nvPr/>
        </p:nvSpPr>
        <p:spPr bwMode="auto">
          <a:xfrm>
            <a:off x="2057400" y="5410200"/>
            <a:ext cx="38100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9234" name="Line 20"/>
          <p:cNvSpPr>
            <a:spLocks noChangeShapeType="1"/>
          </p:cNvSpPr>
          <p:nvPr/>
        </p:nvSpPr>
        <p:spPr bwMode="auto">
          <a:xfrm>
            <a:off x="4343400" y="5791200"/>
            <a:ext cx="403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Text Box 21"/>
          <p:cNvSpPr txBox="1">
            <a:spLocks noChangeArrowheads="1"/>
          </p:cNvSpPr>
          <p:nvPr/>
        </p:nvSpPr>
        <p:spPr bwMode="auto">
          <a:xfrm>
            <a:off x="6324600" y="5410200"/>
            <a:ext cx="68580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s’</a:t>
            </a:r>
          </a:p>
        </p:txBody>
      </p:sp>
      <p:sp>
        <p:nvSpPr>
          <p:cNvPr id="9236" name="Text Box 22"/>
          <p:cNvSpPr txBox="1">
            <a:spLocks noChangeArrowheads="1"/>
          </p:cNvSpPr>
          <p:nvPr/>
        </p:nvSpPr>
        <p:spPr bwMode="auto">
          <a:xfrm>
            <a:off x="6172200" y="26670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9237" name="Text Box 23"/>
          <p:cNvSpPr txBox="1">
            <a:spLocks noChangeArrowheads="1"/>
          </p:cNvSpPr>
          <p:nvPr/>
        </p:nvSpPr>
        <p:spPr bwMode="auto">
          <a:xfrm>
            <a:off x="2133600" y="26670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9238" name="Text Box 24"/>
          <p:cNvSpPr txBox="1">
            <a:spLocks noChangeArrowheads="1"/>
          </p:cNvSpPr>
          <p:nvPr/>
        </p:nvSpPr>
        <p:spPr bwMode="auto">
          <a:xfrm>
            <a:off x="381000" y="381000"/>
            <a:ext cx="502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The Thin Lens Equation:</a:t>
            </a:r>
          </a:p>
        </p:txBody>
      </p:sp>
      <p:graphicFrame>
        <p:nvGraphicFramePr>
          <p:cNvPr id="9219" name="Object 25"/>
          <p:cNvGraphicFramePr>
            <a:graphicFrameLocks noChangeAspect="1"/>
          </p:cNvGraphicFramePr>
          <p:nvPr/>
        </p:nvGraphicFramePr>
        <p:xfrm>
          <a:off x="5181600" y="304800"/>
          <a:ext cx="3505200" cy="218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8" imgW="672840" imgH="419040" progId="Equation.3">
                  <p:embed/>
                </p:oleObj>
              </mc:Choice>
              <mc:Fallback>
                <p:oleObj name="Equation" r:id="rId8" imgW="672840" imgH="41904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4800"/>
                        <a:ext cx="3505200" cy="218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81000" y="381000"/>
            <a:ext cx="746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Chapter 34—Ray Optics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981200" y="1143000"/>
            <a:ext cx="563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The ray (or particle) model of light.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609600" y="2133600"/>
            <a:ext cx="74676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Light rays travel in straight lines with a speed of v = c/n.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Light rays can cross.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A light ray travels forever unless it interacts with matter.  A light ray then reflects and/or refracts.  Within a material light can be either scattered or absorbed.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An </a:t>
            </a:r>
            <a:r>
              <a:rPr lang="en-US" altLang="en-US" sz="2000" b="1"/>
              <a:t>object</a:t>
            </a:r>
            <a:r>
              <a:rPr lang="en-US" altLang="en-US" sz="2000"/>
              <a:t> is a </a:t>
            </a:r>
            <a:r>
              <a:rPr lang="en-US" altLang="en-US" sz="2000" b="1"/>
              <a:t>source</a:t>
            </a:r>
            <a:r>
              <a:rPr lang="en-US" altLang="en-US" sz="2000"/>
              <a:t> of light rays (even if it’s not).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The eye sees by focusing a diverging bundle of rays.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000"/>
          </a:p>
        </p:txBody>
      </p:sp>
      <p:pic>
        <p:nvPicPr>
          <p:cNvPr id="14341" name="Picture 8" descr="Artist's idea of how the eye looks, with labels pointing to the cornea, iris, lens, retina, fovia, and optic nerv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953000"/>
            <a:ext cx="237966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457200" y="685800"/>
            <a:ext cx="929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Note what happens when the object is far away:</a:t>
            </a:r>
          </a:p>
        </p:txBody>
      </p:sp>
      <p:graphicFrame>
        <p:nvGraphicFramePr>
          <p:cNvPr id="10242" name="Object 8"/>
          <p:cNvGraphicFramePr>
            <a:graphicFrameLocks noChangeAspect="1"/>
          </p:cNvGraphicFramePr>
          <p:nvPr>
            <p:ph/>
          </p:nvPr>
        </p:nvGraphicFramePr>
        <p:xfrm>
          <a:off x="1524000" y="1295400"/>
          <a:ext cx="3505200" cy="218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4" imgW="672840" imgH="419040" progId="Equation.3">
                  <p:embed/>
                </p:oleObj>
              </mc:Choice>
              <mc:Fallback>
                <p:oleObj name="Equation" r:id="rId4" imgW="672840" imgH="419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5400"/>
                        <a:ext cx="3505200" cy="218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7" descr="Artist's idea of how a myopic eye looks, with light passing through the lens but falling short of the retina.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1143000"/>
            <a:ext cx="5181600" cy="3540125"/>
          </a:xfr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63246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For a telescope, due to diffraction, the best angular resolution that can be seen by the telescope is:</a:t>
            </a:r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>
            <p:ph/>
          </p:nvPr>
        </p:nvGraphicFramePr>
        <p:xfrm>
          <a:off x="5181600" y="3048000"/>
          <a:ext cx="2209800" cy="131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4" imgW="660240" imgH="393480" progId="Equation.3">
                  <p:embed/>
                </p:oleObj>
              </mc:Choice>
              <mc:Fallback>
                <p:oleObj name="Equation" r:id="rId4" imgW="6602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48000"/>
                        <a:ext cx="2209800" cy="131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ontent Placeholder 1"/>
          <p:cNvSpPr>
            <a:spLocks noGrp="1"/>
          </p:cNvSpPr>
          <p:nvPr>
            <p:ph/>
          </p:nvPr>
        </p:nvSpPr>
        <p:spPr>
          <a:xfrm>
            <a:off x="0" y="274638"/>
            <a:ext cx="9144000" cy="5851525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/>
              <a:t>Topics in </a:t>
            </a:r>
            <a:r>
              <a:rPr lang="en-US" altLang="en-US" b="1" dirty="0" err="1"/>
              <a:t>Chp</a:t>
            </a:r>
            <a:r>
              <a:rPr lang="en-US" altLang="en-US" b="1" dirty="0"/>
              <a:t> 34 that will be in the exam:</a:t>
            </a:r>
          </a:p>
          <a:p>
            <a:pPr>
              <a:buFontTx/>
              <a:buNone/>
            </a:pPr>
            <a:r>
              <a:rPr lang="en-US" altLang="en-US" dirty="0"/>
              <a:t>	Remembered that the index of refraction is defined n = c/v  </a:t>
            </a:r>
          </a:p>
          <a:p>
            <a:pPr>
              <a:buFontTx/>
              <a:buNone/>
            </a:pPr>
            <a:r>
              <a:rPr lang="en-US" altLang="en-US" dirty="0"/>
              <a:t>	Snell’s Law:  n</a:t>
            </a:r>
            <a:r>
              <a:rPr lang="en-US" altLang="en-US" baseline="-25000" dirty="0"/>
              <a:t>1</a:t>
            </a:r>
            <a:r>
              <a:rPr lang="en-US" altLang="en-US" dirty="0"/>
              <a:t>sin</a:t>
            </a:r>
            <a:r>
              <a:rPr lang="en-US" altLang="en-US" dirty="0">
                <a:sym typeface="Symbol" panose="05050102010706020507" pitchFamily="18" charset="2"/>
              </a:rPr>
              <a:t></a:t>
            </a:r>
            <a:r>
              <a:rPr lang="en-US" altLang="en-US" baseline="-25000" dirty="0">
                <a:sym typeface="Symbol" panose="05050102010706020507" pitchFamily="18" charset="2"/>
              </a:rPr>
              <a:t>1</a:t>
            </a:r>
            <a:r>
              <a:rPr lang="en-US" altLang="en-US" dirty="0">
                <a:sym typeface="Symbol" panose="05050102010706020507" pitchFamily="18" charset="2"/>
              </a:rPr>
              <a:t> = </a:t>
            </a:r>
            <a:r>
              <a:rPr lang="en-US" altLang="en-US" dirty="0"/>
              <a:t>n</a:t>
            </a:r>
            <a:r>
              <a:rPr lang="en-US" altLang="en-US" baseline="-25000" dirty="0"/>
              <a:t>2</a:t>
            </a:r>
            <a:r>
              <a:rPr lang="en-US" altLang="en-US" dirty="0"/>
              <a:t>sin</a:t>
            </a:r>
            <a:r>
              <a:rPr lang="en-US" altLang="en-US" dirty="0">
                <a:sym typeface="Symbol" panose="05050102010706020507" pitchFamily="18" charset="2"/>
              </a:rPr>
              <a:t></a:t>
            </a:r>
            <a:r>
              <a:rPr lang="en-US" altLang="en-US" baseline="-25000" dirty="0">
                <a:sym typeface="Symbol" panose="05050102010706020507" pitchFamily="18" charset="2"/>
              </a:rPr>
              <a:t>2</a:t>
            </a:r>
          </a:p>
          <a:p>
            <a:pPr>
              <a:buFontTx/>
              <a:buNone/>
            </a:pPr>
            <a:r>
              <a:rPr lang="en-US" altLang="en-US" dirty="0">
                <a:sym typeface="Symbol" panose="05050102010706020507" pitchFamily="18" charset="2"/>
              </a:rPr>
              <a:t>	Ray Tracing</a:t>
            </a:r>
            <a:r>
              <a:rPr lang="en-US" altLang="en-US" baseline="30000" dirty="0">
                <a:sym typeface="Symbol" panose="05050102010706020507" pitchFamily="18" charset="2"/>
              </a:rPr>
              <a:t> </a:t>
            </a:r>
            <a:r>
              <a:rPr lang="en-US" altLang="en-US" dirty="0">
                <a:sym typeface="Symbol" panose="05050102010706020507" pitchFamily="18" charset="2"/>
              </a:rPr>
              <a:t>Converging and Diverging Lenses</a:t>
            </a:r>
          </a:p>
          <a:p>
            <a:pPr>
              <a:buFontTx/>
              <a:buNone/>
            </a:pPr>
            <a:r>
              <a:rPr lang="en-US" altLang="en-US" dirty="0">
                <a:sym typeface="Symbol" panose="05050102010706020507" pitchFamily="18" charset="2"/>
              </a:rPr>
              <a:t>	We used the Thin-Lens Equation to calculate the position of the image and the magnification.</a:t>
            </a:r>
          </a:p>
          <a:p>
            <a:pPr>
              <a:buFontTx/>
              <a:buNone/>
            </a:pPr>
            <a:endParaRPr lang="en-US" altLang="en-US" dirty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altLang="en-US" dirty="0">
                <a:sym typeface="Symbol" panose="05050102010706020507" pitchFamily="18" charset="2"/>
              </a:rPr>
              <a:t>Maybe you’ll need to be able to use the “spherical lens equation” or “lens maker equation”.</a:t>
            </a:r>
            <a:endParaRPr lang="en-US" altLang="en-US" dirty="0"/>
          </a:p>
        </p:txBody>
      </p:sp>
      <p:graphicFrame>
        <p:nvGraphicFramePr>
          <p:cNvPr id="12290" name="Object 8"/>
          <p:cNvGraphicFramePr>
            <a:graphicFrameLocks noChangeAspect="1"/>
          </p:cNvGraphicFramePr>
          <p:nvPr/>
        </p:nvGraphicFramePr>
        <p:xfrm>
          <a:off x="5715000" y="4038600"/>
          <a:ext cx="15240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672840" imgH="419040" progId="Equation.3">
                  <p:embed/>
                </p:oleObj>
              </mc:Choice>
              <mc:Fallback>
                <p:oleObj name="Equation" r:id="rId3" imgW="672840" imgH="419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038600"/>
                        <a:ext cx="15240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5"/>
          <p:cNvGraphicFramePr>
            <a:graphicFrameLocks noChangeAspect="1"/>
          </p:cNvGraphicFramePr>
          <p:nvPr/>
        </p:nvGraphicFramePr>
        <p:xfrm>
          <a:off x="2895600" y="5715000"/>
          <a:ext cx="2271713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5" imgW="1002960" imgH="393480" progId="Equation.3">
                  <p:embed/>
                </p:oleObj>
              </mc:Choice>
              <mc:Fallback>
                <p:oleObj name="Equation" r:id="rId5" imgW="100296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715000"/>
                        <a:ext cx="2271713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6"/>
          <p:cNvGraphicFramePr>
            <a:graphicFrameLocks noChangeAspect="1"/>
          </p:cNvGraphicFramePr>
          <p:nvPr/>
        </p:nvGraphicFramePr>
        <p:xfrm>
          <a:off x="5489575" y="5610225"/>
          <a:ext cx="2874963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7" imgW="1269720" imgH="419040" progId="Equation.3">
                  <p:embed/>
                </p:oleObj>
              </mc:Choice>
              <mc:Fallback>
                <p:oleObj name="Equation" r:id="rId7" imgW="1269720" imgH="419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575" y="5610225"/>
                        <a:ext cx="2874963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4343400" y="4122738"/>
            <a:ext cx="0" cy="2119312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969963" y="449263"/>
            <a:ext cx="4878387" cy="314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i="1" u="sng">
                <a:latin typeface="Times New Roman" panose="02020603050405020304" pitchFamily="18" charset="0"/>
              </a:rPr>
              <a:t>Reflection                    </a:t>
            </a:r>
            <a:endParaRPr lang="en-US" altLang="en-US" sz="3200">
              <a:latin typeface="Times New Roman" panose="02020603050405020304" pitchFamily="18" charset="0"/>
            </a:endParaRPr>
          </a:p>
          <a:p>
            <a:endParaRPr lang="en-US" altLang="en-US" sz="3200">
              <a:latin typeface="Times New Roman" panose="02020603050405020304" pitchFamily="18" charset="0"/>
            </a:endParaRPr>
          </a:p>
          <a:p>
            <a:r>
              <a:rPr lang="en-US" altLang="en-US" sz="3200">
                <a:latin typeface="Times New Roman" panose="02020603050405020304" pitchFamily="18" charset="0"/>
              </a:rPr>
              <a:t>Some definitions:</a:t>
            </a:r>
          </a:p>
          <a:p>
            <a:r>
              <a:rPr lang="en-US" altLang="en-US" sz="3200">
                <a:latin typeface="Times New Roman" panose="02020603050405020304" pitchFamily="18" charset="0"/>
              </a:rPr>
              <a:t>	Normal Line</a:t>
            </a:r>
          </a:p>
          <a:p>
            <a:r>
              <a:rPr lang="en-US" altLang="en-US" sz="3200">
                <a:latin typeface="Times New Roman" panose="02020603050405020304" pitchFamily="18" charset="0"/>
              </a:rPr>
              <a:t>	Angle of Incidence  </a:t>
            </a:r>
            <a:r>
              <a:rPr lang="en-US" altLang="en-US" sz="3200">
                <a:latin typeface="Symbol" panose="05050102010706020507" pitchFamily="18" charset="2"/>
              </a:rPr>
              <a:t></a:t>
            </a:r>
            <a:r>
              <a:rPr lang="en-US" altLang="en-US" sz="3200" baseline="-25000">
                <a:latin typeface="Times New Roman" panose="02020603050405020304" pitchFamily="18" charset="0"/>
              </a:rPr>
              <a:t>i</a:t>
            </a:r>
          </a:p>
          <a:p>
            <a:r>
              <a:rPr lang="en-US" altLang="en-US" sz="3200">
                <a:latin typeface="Times New Roman" panose="02020603050405020304" pitchFamily="18" charset="0"/>
              </a:rPr>
              <a:t>	Angle of Reflection </a:t>
            </a:r>
            <a:r>
              <a:rPr lang="en-US" altLang="en-US" sz="3200">
                <a:latin typeface="Symbol" panose="05050102010706020507" pitchFamily="18" charset="2"/>
              </a:rPr>
              <a:t></a:t>
            </a:r>
            <a:r>
              <a:rPr lang="en-US" altLang="en-US" sz="3200" baseline="-250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449388" y="5259388"/>
            <a:ext cx="6016625" cy="454025"/>
          </a:xfrm>
          <a:prstGeom prst="cube">
            <a:avLst>
              <a:gd name="adj" fmla="val 7915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4343400" y="3970338"/>
            <a:ext cx="0" cy="1433512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2903538" y="4275138"/>
            <a:ext cx="1433512" cy="1052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4414838" y="4275138"/>
            <a:ext cx="1458912" cy="1052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Arc 10"/>
          <p:cNvSpPr>
            <a:spLocks/>
          </p:cNvSpPr>
          <p:nvPr/>
        </p:nvSpPr>
        <p:spPr bwMode="auto">
          <a:xfrm rot="-5340000">
            <a:off x="4114007" y="4810919"/>
            <a:ext cx="69850" cy="369887"/>
          </a:xfrm>
          <a:custGeom>
            <a:avLst/>
            <a:gdLst>
              <a:gd name="T0" fmla="*/ 0 w 21600"/>
              <a:gd name="T1" fmla="*/ 0 h 43149"/>
              <a:gd name="T2" fmla="*/ 526229 w 21600"/>
              <a:gd name="T3" fmla="*/ 1997384756 h 43149"/>
              <a:gd name="T4" fmla="*/ 0 w 21600"/>
              <a:gd name="T5" fmla="*/ 999873026 h 43149"/>
              <a:gd name="T6" fmla="*/ 0 60000 65536"/>
              <a:gd name="T7" fmla="*/ 0 60000 65536"/>
              <a:gd name="T8" fmla="*/ 0 60000 65536"/>
              <a:gd name="T9" fmla="*/ 0 w 21600"/>
              <a:gd name="T10" fmla="*/ 0 h 43149"/>
              <a:gd name="T11" fmla="*/ 21600 w 21600"/>
              <a:gd name="T12" fmla="*/ 43149 h 431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31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51"/>
                  <a:pt x="12812" y="42366"/>
                  <a:pt x="1487" y="43148"/>
                </a:cubicBezTo>
              </a:path>
              <a:path w="21600" h="431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51"/>
                  <a:pt x="12812" y="42366"/>
                  <a:pt x="1487" y="43148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3652838" y="4338638"/>
            <a:ext cx="449262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latin typeface="Symbol" panose="05050102010706020507" pitchFamily="18" charset="2"/>
              </a:rPr>
              <a:t></a:t>
            </a:r>
            <a:r>
              <a:rPr lang="en-US" altLang="en-US" sz="3200" baseline="-25000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15372" name="Arc 12"/>
          <p:cNvSpPr>
            <a:spLocks/>
          </p:cNvSpPr>
          <p:nvPr/>
        </p:nvSpPr>
        <p:spPr bwMode="auto">
          <a:xfrm rot="-5340000">
            <a:off x="4571207" y="4809331"/>
            <a:ext cx="69850" cy="369887"/>
          </a:xfrm>
          <a:custGeom>
            <a:avLst/>
            <a:gdLst>
              <a:gd name="T0" fmla="*/ 0 w 21600"/>
              <a:gd name="T1" fmla="*/ 0 h 43149"/>
              <a:gd name="T2" fmla="*/ 526229 w 21600"/>
              <a:gd name="T3" fmla="*/ 1997384756 h 43149"/>
              <a:gd name="T4" fmla="*/ 0 w 21600"/>
              <a:gd name="T5" fmla="*/ 999873026 h 43149"/>
              <a:gd name="T6" fmla="*/ 0 60000 65536"/>
              <a:gd name="T7" fmla="*/ 0 60000 65536"/>
              <a:gd name="T8" fmla="*/ 0 60000 65536"/>
              <a:gd name="T9" fmla="*/ 0 w 21600"/>
              <a:gd name="T10" fmla="*/ 0 h 43149"/>
              <a:gd name="T11" fmla="*/ 21600 w 21600"/>
              <a:gd name="T12" fmla="*/ 43149 h 431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314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51"/>
                  <a:pt x="12812" y="42366"/>
                  <a:pt x="1487" y="43148"/>
                </a:cubicBezTo>
              </a:path>
              <a:path w="21600" h="4314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51"/>
                  <a:pt x="12812" y="42366"/>
                  <a:pt x="1487" y="43148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4616450" y="4368800"/>
            <a:ext cx="46355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latin typeface="Symbol" panose="05050102010706020507" pitchFamily="18" charset="2"/>
              </a:rPr>
              <a:t></a:t>
            </a:r>
            <a:r>
              <a:rPr lang="en-US" altLang="en-US" sz="3200" baseline="-250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5374" name="TextBox 13"/>
          <p:cNvSpPr txBox="1">
            <a:spLocks noChangeArrowheads="1"/>
          </p:cNvSpPr>
          <p:nvPr/>
        </p:nvSpPr>
        <p:spPr bwMode="auto">
          <a:xfrm>
            <a:off x="3429000" y="6259513"/>
            <a:ext cx="2971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For reflection </a:t>
            </a:r>
            <a:r>
              <a:rPr lang="en-US" altLang="en-US">
                <a:latin typeface="Symbol" panose="05050102010706020507" pitchFamily="18" charset="2"/>
              </a:rPr>
              <a:t></a:t>
            </a:r>
            <a:r>
              <a:rPr lang="en-US" altLang="en-US" baseline="-25000">
                <a:latin typeface="Times New Roman" panose="02020603050405020304" pitchFamily="18" charset="0"/>
              </a:rPr>
              <a:t>r </a:t>
            </a:r>
            <a:r>
              <a:rPr lang="en-US" altLang="en-US">
                <a:latin typeface="Symbol" panose="05050102010706020507" pitchFamily="18" charset="2"/>
              </a:rPr>
              <a:t>= </a:t>
            </a:r>
            <a:r>
              <a:rPr lang="en-US" altLang="en-US" baseline="-25000">
                <a:latin typeface="Times New Roman" panose="02020603050405020304" pitchFamily="18" charset="0"/>
              </a:rPr>
              <a:t>i</a:t>
            </a:r>
            <a:endParaRPr lang="en-US" altLang="en-US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6388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4584700" cy="427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757238" y="376238"/>
            <a:ext cx="4878387" cy="119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i="1" u="sng">
                <a:latin typeface="Times New Roman" panose="02020603050405020304" pitchFamily="18" charset="0"/>
              </a:rPr>
              <a:t>Reflection                    </a:t>
            </a:r>
            <a:endParaRPr lang="en-US" altLang="en-US" sz="3200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833438" y="5862638"/>
            <a:ext cx="21732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Mt. Washington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918200" y="2686050"/>
            <a:ext cx="261620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>
                <a:latin typeface="Times New Roman" panose="02020603050405020304" pitchFamily="18" charset="0"/>
              </a:rPr>
              <a:t>Regular or Specular</a:t>
            </a:r>
          </a:p>
          <a:p>
            <a:pPr algn="ctr"/>
            <a:r>
              <a:rPr lang="en-US" altLang="en-US" sz="2400">
                <a:latin typeface="Times New Roman" panose="02020603050405020304" pitchFamily="18" charset="0"/>
              </a:rPr>
              <a:t>Reflection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5846763" y="1255713"/>
            <a:ext cx="25796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>
                <a:latin typeface="Times New Roman" panose="02020603050405020304" pitchFamily="18" charset="0"/>
              </a:rPr>
              <a:t>Irregular or Diffuse</a:t>
            </a:r>
          </a:p>
          <a:p>
            <a:pPr algn="ctr"/>
            <a:r>
              <a:rPr lang="en-US" altLang="en-US" sz="2400">
                <a:latin typeface="Times New Roman" panose="02020603050405020304" pitchFamily="18" charset="0"/>
              </a:rPr>
              <a:t>Reflection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6734175" y="2193925"/>
            <a:ext cx="5969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Vs.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867400" y="4343400"/>
            <a:ext cx="2590800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Generally, one gets diffuse reflection when irregularities in the reflecting surface are larger than the wavelength of visible light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4495800" y="381000"/>
            <a:ext cx="152400" cy="6248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752600" y="2362200"/>
          <a:ext cx="84613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Clip" r:id="rId5" imgW="2478240" imgH="4461120" progId="MS_ClipArt_Gallery.2">
                  <p:embed/>
                </p:oleObj>
              </mc:Choice>
              <mc:Fallback>
                <p:oleObj name="Clip" r:id="rId5" imgW="2478240" imgH="446112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362200"/>
                        <a:ext cx="84613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Line 4"/>
          <p:cNvSpPr>
            <a:spLocks noChangeShapeType="1"/>
          </p:cNvSpPr>
          <p:nvPr/>
        </p:nvSpPr>
        <p:spPr bwMode="auto">
          <a:xfrm flipV="1">
            <a:off x="2590800" y="21336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 flipV="1">
            <a:off x="2514600" y="2667000"/>
            <a:ext cx="1981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Line 6"/>
          <p:cNvSpPr>
            <a:spLocks noChangeShapeType="1"/>
          </p:cNvSpPr>
          <p:nvPr/>
        </p:nvSpPr>
        <p:spPr bwMode="auto">
          <a:xfrm>
            <a:off x="2438400" y="3124200"/>
            <a:ext cx="2057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>
            <a:off x="2362200" y="3352800"/>
            <a:ext cx="2133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8"/>
          <p:cNvSpPr>
            <a:spLocks noChangeShapeType="1"/>
          </p:cNvSpPr>
          <p:nvPr/>
        </p:nvSpPr>
        <p:spPr bwMode="auto">
          <a:xfrm flipH="1" flipV="1">
            <a:off x="1981200" y="914400"/>
            <a:ext cx="2514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Line 9"/>
          <p:cNvSpPr>
            <a:spLocks noChangeShapeType="1"/>
          </p:cNvSpPr>
          <p:nvPr/>
        </p:nvSpPr>
        <p:spPr bwMode="auto">
          <a:xfrm flipH="1">
            <a:off x="2362200" y="4343400"/>
            <a:ext cx="2133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Line 10"/>
          <p:cNvSpPr>
            <a:spLocks noChangeShapeType="1"/>
          </p:cNvSpPr>
          <p:nvPr/>
        </p:nvSpPr>
        <p:spPr bwMode="auto">
          <a:xfrm flipH="1">
            <a:off x="2438400" y="3657600"/>
            <a:ext cx="2057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Line 11"/>
          <p:cNvSpPr>
            <a:spLocks noChangeShapeType="1"/>
          </p:cNvSpPr>
          <p:nvPr/>
        </p:nvSpPr>
        <p:spPr bwMode="auto">
          <a:xfrm flipH="1" flipV="1">
            <a:off x="1828800" y="1600200"/>
            <a:ext cx="2667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 flipV="1">
            <a:off x="4648200" y="2133600"/>
            <a:ext cx="19050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 flipV="1">
            <a:off x="4648200" y="2667000"/>
            <a:ext cx="182880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4648200" y="3276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4648200" y="3505200"/>
            <a:ext cx="182880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6553200" y="2362200"/>
          <a:ext cx="84613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Clip" r:id="rId7" imgW="2478240" imgH="4461120" progId="MS_ClipArt_Gallery.2">
                  <p:embed/>
                </p:oleObj>
              </mc:Choice>
              <mc:Fallback>
                <p:oleObj name="Clip" r:id="rId7" imgW="2478240" imgH="4461120" progId="MS_ClipArt_Gallery.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362200"/>
                        <a:ext cx="846138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5" name="Text Box 18"/>
          <p:cNvSpPr txBox="1">
            <a:spLocks noChangeArrowheads="1"/>
          </p:cNvSpPr>
          <p:nvPr/>
        </p:nvSpPr>
        <p:spPr bwMode="auto">
          <a:xfrm>
            <a:off x="1752600" y="5105400"/>
            <a:ext cx="8382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S</a:t>
            </a:r>
            <a:r>
              <a:rPr lang="en-US" altLang="en-US" sz="3600" baseline="-250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2066" name="Text Box 20"/>
          <p:cNvSpPr txBox="1">
            <a:spLocks noChangeArrowheads="1"/>
          </p:cNvSpPr>
          <p:nvPr/>
        </p:nvSpPr>
        <p:spPr bwMode="auto">
          <a:xfrm>
            <a:off x="6019800" y="5029200"/>
            <a:ext cx="9144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S</a:t>
            </a:r>
            <a:r>
              <a:rPr lang="en-US" altLang="en-US" sz="3600" baseline="-25000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2067" name="Text Box 21"/>
          <p:cNvSpPr txBox="1">
            <a:spLocks noChangeArrowheads="1"/>
          </p:cNvSpPr>
          <p:nvPr/>
        </p:nvSpPr>
        <p:spPr bwMode="auto">
          <a:xfrm>
            <a:off x="381000" y="61722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o = object distance</a:t>
            </a:r>
          </a:p>
        </p:txBody>
      </p:sp>
      <p:sp>
        <p:nvSpPr>
          <p:cNvPr id="2068" name="Text Box 22"/>
          <p:cNvSpPr txBox="1">
            <a:spLocks noChangeArrowheads="1"/>
          </p:cNvSpPr>
          <p:nvPr/>
        </p:nvSpPr>
        <p:spPr bwMode="auto">
          <a:xfrm>
            <a:off x="0" y="3810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More definitions:</a:t>
            </a:r>
          </a:p>
        </p:txBody>
      </p:sp>
      <p:sp>
        <p:nvSpPr>
          <p:cNvPr id="2069" name="Text Box 23"/>
          <p:cNvSpPr txBox="1">
            <a:spLocks noChangeArrowheads="1"/>
          </p:cNvSpPr>
          <p:nvPr/>
        </p:nvSpPr>
        <p:spPr bwMode="auto">
          <a:xfrm>
            <a:off x="5334000" y="60960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 = image distance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10800000">
            <a:off x="1752600" y="5791200"/>
            <a:ext cx="2667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4572000" y="5791200"/>
            <a:ext cx="2667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1"/>
          <p:cNvSpPr txBox="1">
            <a:spLocks noChangeArrowheads="1"/>
          </p:cNvSpPr>
          <p:nvPr/>
        </p:nvSpPr>
        <p:spPr bwMode="auto">
          <a:xfrm>
            <a:off x="381000" y="381000"/>
            <a:ext cx="723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Sample Reflection Problem</a:t>
            </a:r>
          </a:p>
        </p:txBody>
      </p:sp>
      <p:sp>
        <p:nvSpPr>
          <p:cNvPr id="17411" name="Text Box 12"/>
          <p:cNvSpPr txBox="1">
            <a:spLocks noChangeArrowheads="1"/>
          </p:cNvSpPr>
          <p:nvPr/>
        </p:nvSpPr>
        <p:spPr bwMode="auto">
          <a:xfrm>
            <a:off x="762000" y="1143000"/>
            <a:ext cx="5486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You have a height of </a:t>
            </a:r>
            <a:r>
              <a:rPr lang="en-US" altLang="en-US" sz="2400" b="1"/>
              <a:t>h</a:t>
            </a:r>
            <a:r>
              <a:rPr lang="en-US" altLang="en-US" sz="2400"/>
              <a:t>.  What is the shortest mirror on the wall in which you can see your full image?  Also:  where must the top of the mirror be hung?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2819400" y="3962400"/>
            <a:ext cx="6553200" cy="2819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2895600" y="4800600"/>
            <a:ext cx="13716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800">
                <a:latin typeface="Times New Roman" panose="02020603050405020304" pitchFamily="18" charset="0"/>
              </a:rPr>
              <a:t>n</a:t>
            </a:r>
            <a:r>
              <a:rPr lang="en-US" altLang="en-US" sz="4800" baseline="-25000">
                <a:latin typeface="Times New Roman" panose="02020603050405020304" pitchFamily="18" charset="0"/>
              </a:rPr>
              <a:t>2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2895600" y="3048000"/>
            <a:ext cx="13716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800">
                <a:latin typeface="Times New Roman" panose="02020603050405020304" pitchFamily="18" charset="0"/>
              </a:rPr>
              <a:t>n</a:t>
            </a:r>
            <a:r>
              <a:rPr lang="en-US" altLang="en-US" sz="4800" baseline="-25000">
                <a:latin typeface="Times New Roman" panose="02020603050405020304" pitchFamily="18" charset="0"/>
              </a:rPr>
              <a:t>1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3581400" y="4343400"/>
            <a:ext cx="50292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>
            <a:off x="3581400" y="4724400"/>
            <a:ext cx="50292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3581400" y="5105400"/>
            <a:ext cx="50292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Line 8"/>
          <p:cNvSpPr>
            <a:spLocks noChangeShapeType="1"/>
          </p:cNvSpPr>
          <p:nvPr/>
        </p:nvSpPr>
        <p:spPr bwMode="auto">
          <a:xfrm>
            <a:off x="3581400" y="5486400"/>
            <a:ext cx="50292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Line 9"/>
          <p:cNvSpPr>
            <a:spLocks noChangeShapeType="1"/>
          </p:cNvSpPr>
          <p:nvPr/>
        </p:nvSpPr>
        <p:spPr bwMode="auto">
          <a:xfrm>
            <a:off x="3581400" y="5867400"/>
            <a:ext cx="50292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Line 10"/>
          <p:cNvSpPr>
            <a:spLocks noChangeShapeType="1"/>
          </p:cNvSpPr>
          <p:nvPr/>
        </p:nvSpPr>
        <p:spPr bwMode="auto">
          <a:xfrm>
            <a:off x="3581400" y="838200"/>
            <a:ext cx="502920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Line 11"/>
          <p:cNvSpPr>
            <a:spLocks noChangeShapeType="1"/>
          </p:cNvSpPr>
          <p:nvPr/>
        </p:nvSpPr>
        <p:spPr bwMode="auto">
          <a:xfrm>
            <a:off x="3581400" y="1447800"/>
            <a:ext cx="502920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Line 12"/>
          <p:cNvSpPr>
            <a:spLocks noChangeShapeType="1"/>
          </p:cNvSpPr>
          <p:nvPr/>
        </p:nvSpPr>
        <p:spPr bwMode="auto">
          <a:xfrm>
            <a:off x="3581400" y="2057400"/>
            <a:ext cx="502920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Line 13"/>
          <p:cNvSpPr>
            <a:spLocks noChangeShapeType="1"/>
          </p:cNvSpPr>
          <p:nvPr/>
        </p:nvSpPr>
        <p:spPr bwMode="auto">
          <a:xfrm>
            <a:off x="3581400" y="2667000"/>
            <a:ext cx="502920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Line 14"/>
          <p:cNvSpPr>
            <a:spLocks noChangeShapeType="1"/>
          </p:cNvSpPr>
          <p:nvPr/>
        </p:nvSpPr>
        <p:spPr bwMode="auto">
          <a:xfrm>
            <a:off x="3581400" y="3276600"/>
            <a:ext cx="5029200" cy="0"/>
          </a:xfrm>
          <a:prstGeom prst="line">
            <a:avLst/>
          </a:prstGeom>
          <a:noFill/>
          <a:ln w="38100">
            <a:solidFill>
              <a:srgbClr val="99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Line 15"/>
          <p:cNvSpPr>
            <a:spLocks noChangeShapeType="1"/>
          </p:cNvSpPr>
          <p:nvPr/>
        </p:nvSpPr>
        <p:spPr bwMode="auto">
          <a:xfrm>
            <a:off x="5867400" y="533400"/>
            <a:ext cx="0" cy="3352800"/>
          </a:xfrm>
          <a:prstGeom prst="line">
            <a:avLst/>
          </a:prstGeom>
          <a:noFill/>
          <a:ln w="76200">
            <a:solidFill>
              <a:srgbClr val="99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Line 16"/>
          <p:cNvSpPr>
            <a:spLocks noChangeShapeType="1"/>
          </p:cNvSpPr>
          <p:nvPr/>
        </p:nvSpPr>
        <p:spPr bwMode="auto">
          <a:xfrm>
            <a:off x="5867400" y="4038600"/>
            <a:ext cx="0" cy="23622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Line 17"/>
          <p:cNvSpPr>
            <a:spLocks noChangeShapeType="1"/>
          </p:cNvSpPr>
          <p:nvPr/>
        </p:nvSpPr>
        <p:spPr bwMode="auto">
          <a:xfrm>
            <a:off x="7620000" y="13716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Line 18"/>
          <p:cNvSpPr>
            <a:spLocks noChangeShapeType="1"/>
          </p:cNvSpPr>
          <p:nvPr/>
        </p:nvSpPr>
        <p:spPr bwMode="auto">
          <a:xfrm>
            <a:off x="7620000" y="4724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Text Box 19"/>
          <p:cNvSpPr txBox="1">
            <a:spLocks noChangeArrowheads="1"/>
          </p:cNvSpPr>
          <p:nvPr/>
        </p:nvSpPr>
        <p:spPr bwMode="auto">
          <a:xfrm>
            <a:off x="7696200" y="141605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altLang="en-US" sz="3600" baseline="-250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093" name="Text Box 20"/>
          <p:cNvSpPr txBox="1">
            <a:spLocks noChangeArrowheads="1"/>
          </p:cNvSpPr>
          <p:nvPr/>
        </p:nvSpPr>
        <p:spPr bwMode="auto">
          <a:xfrm>
            <a:off x="7696200" y="4648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altLang="en-US" sz="2400" b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094" name="Rectangle 21"/>
          <p:cNvSpPr>
            <a:spLocks noChangeArrowheads="1"/>
          </p:cNvSpPr>
          <p:nvPr/>
        </p:nvSpPr>
        <p:spPr bwMode="auto">
          <a:xfrm>
            <a:off x="0" y="0"/>
            <a:ext cx="4570413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i="1" u="sng">
                <a:latin typeface="Times New Roman" panose="02020603050405020304" pitchFamily="18" charset="0"/>
              </a:rPr>
              <a:t>Refraction                 </a:t>
            </a:r>
            <a:endParaRPr lang="en-US" altLang="en-US" sz="3200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z="3200">
              <a:latin typeface="Times New Roman" panose="02020603050405020304" pitchFamily="18" charset="0"/>
            </a:endParaRPr>
          </a:p>
        </p:txBody>
      </p:sp>
      <p:graphicFrame>
        <p:nvGraphicFramePr>
          <p:cNvPr id="3074" name="Object 22"/>
          <p:cNvGraphicFramePr>
            <a:graphicFrameLocks noChangeAspect="1"/>
          </p:cNvGraphicFramePr>
          <p:nvPr/>
        </p:nvGraphicFramePr>
        <p:xfrm>
          <a:off x="304800" y="1828800"/>
          <a:ext cx="20574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4" imgW="380880" imgH="393480" progId="Equation.2">
                  <p:embed/>
                </p:oleObj>
              </mc:Choice>
              <mc:Fallback>
                <p:oleObj name="Equation" r:id="rId4" imgW="380880" imgH="393480" progId="Equation.2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828800"/>
                        <a:ext cx="2057400" cy="1524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0" y="1143000"/>
            <a:ext cx="342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Index of Refraction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152400" y="3733800"/>
            <a:ext cx="24384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c = speed of light in a vacuum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v = speed of light in the material in question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73914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It turns out that the index of refraction of a substance is slightly different depending upon the frequency of light passing through a substance.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819400" y="2438400"/>
          <a:ext cx="5410200" cy="360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Clip" r:id="rId5" imgW="5973120" imgH="3816000" progId="MS_ClipArt_Gallery.2">
                  <p:embed/>
                </p:oleObj>
              </mc:Choice>
              <mc:Fallback>
                <p:oleObj name="Clip" r:id="rId5" imgW="5973120" imgH="38160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38400"/>
                        <a:ext cx="5410200" cy="360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763588" y="382588"/>
            <a:ext cx="4951412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i="1" u="sng">
                <a:latin typeface="Times New Roman" panose="02020603050405020304" pitchFamily="18" charset="0"/>
              </a:rPr>
              <a:t>Refraction                    </a:t>
            </a:r>
            <a:endParaRPr lang="en-US" altLang="en-US" sz="3200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1601788" y="2668588"/>
            <a:ext cx="5407025" cy="2435225"/>
          </a:xfrm>
          <a:prstGeom prst="cube">
            <a:avLst>
              <a:gd name="adj" fmla="val 26181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2173288" y="1487488"/>
            <a:ext cx="1751012" cy="1827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3962400" y="1766888"/>
            <a:ext cx="0" cy="3021012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3989388" y="3379788"/>
            <a:ext cx="557212" cy="15478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3354388" y="2058988"/>
            <a:ext cx="5254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latin typeface="Symbol" panose="05050102010706020507" pitchFamily="18" charset="2"/>
              </a:rPr>
              <a:t></a:t>
            </a:r>
            <a:r>
              <a:rPr lang="en-US" altLang="en-US" sz="3200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3968750" y="4192588"/>
            <a:ext cx="52546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latin typeface="Symbol" panose="05050102010706020507" pitchFamily="18" charset="2"/>
              </a:rPr>
              <a:t></a:t>
            </a:r>
            <a:r>
              <a:rPr lang="en-US" altLang="en-US" sz="3200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598488" y="5411788"/>
            <a:ext cx="770572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From experience, we know that when light travels from one medium to another, it’s path is bent.  For example, we know that water “bends light”.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803</Words>
  <Application>Microsoft Office PowerPoint</Application>
  <PresentationFormat>On-screen Show (4:3)</PresentationFormat>
  <Paragraphs>164</Paragraphs>
  <Slides>23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Symbol</vt:lpstr>
      <vt:lpstr>Times New Roman</vt:lpstr>
      <vt:lpstr>Default Design</vt:lpstr>
      <vt:lpstr>Microsoft Equation 3.0</vt:lpstr>
      <vt:lpstr>Microsoft Clip Gallery</vt:lpstr>
      <vt:lpstr>Microsoft Equation 2.0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Mulder</dc:creator>
  <cp:lastModifiedBy>Greg S. Mulder</cp:lastModifiedBy>
  <cp:revision>35</cp:revision>
  <dcterms:created xsi:type="dcterms:W3CDTF">2005-02-28T18:14:42Z</dcterms:created>
  <dcterms:modified xsi:type="dcterms:W3CDTF">2017-03-06T02:45:14Z</dcterms:modified>
</cp:coreProperties>
</file>