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5" r:id="rId2"/>
    <p:sldId id="264" r:id="rId3"/>
    <p:sldId id="257" r:id="rId4"/>
    <p:sldId id="258" r:id="rId5"/>
    <p:sldId id="266" r:id="rId6"/>
    <p:sldId id="267" r:id="rId7"/>
    <p:sldId id="268" r:id="rId8"/>
    <p:sldId id="259" r:id="rId9"/>
    <p:sldId id="260" r:id="rId10"/>
    <p:sldId id="270" r:id="rId11"/>
    <p:sldId id="269" r:id="rId12"/>
    <p:sldId id="271" r:id="rId13"/>
    <p:sldId id="272" r:id="rId14"/>
    <p:sldId id="261" r:id="rId15"/>
    <p:sldId id="263" r:id="rId16"/>
    <p:sldId id="288" r:id="rId17"/>
    <p:sldId id="262" r:id="rId18"/>
    <p:sldId id="282" r:id="rId19"/>
    <p:sldId id="285" r:id="rId20"/>
    <p:sldId id="283" r:id="rId21"/>
    <p:sldId id="284" r:id="rId22"/>
    <p:sldId id="274" r:id="rId23"/>
    <p:sldId id="275" r:id="rId24"/>
    <p:sldId id="276" r:id="rId25"/>
    <p:sldId id="277" r:id="rId26"/>
    <p:sldId id="289" r:id="rId27"/>
    <p:sldId id="281" r:id="rId28"/>
    <p:sldId id="287" r:id="rId29"/>
    <p:sldId id="25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2" autoAdjust="0"/>
  </p:normalViewPr>
  <p:slideViewPr>
    <p:cSldViewPr>
      <p:cViewPr varScale="1">
        <p:scale>
          <a:sx n="67" d="100"/>
          <a:sy n="6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5D8226-C400-4FC9-8442-93BD508B7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A6452-1A5D-4F53-B341-53EF0A50710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29CB4-4290-4442-9386-C40AA639C1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85544-5D1B-4A8B-979C-7A341C152B0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8EFBF-B941-4922-80E4-F20A9C4DE9C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2224C-1471-4057-A1CD-4189B013768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57CE9A-3DD2-4408-85CF-814808B093C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08B669-E0F8-4DA5-8227-C0B65E1269F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9524EB-A7D5-4EEE-8D9E-7986792E213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C1666-AB9E-4363-AE1F-2D5EE100381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13762-F359-4F77-BF59-2139F3F6DDB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BD8759-13D8-4F15-9C4E-50659B7721E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DCDA3A-4BF1-44E2-A19C-51BA0C75CA5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5738FE-2D02-4DDC-89FB-4886A1CBFE6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669019-CB10-47DE-96EE-8248E711CC8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08A8F-8546-4643-B2E5-8910F85E6EF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902E2-CDB6-443A-9A01-CAC2819372E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D7614-2B01-453D-BD7D-9173BA4CAD9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3A185A-DC92-45DF-8D52-94473AEF999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B7228-2F06-45F8-9940-8711F7D56B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478B5C-4D42-403C-9EB8-C11A37AA2E3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52089-D9F6-4004-AA40-E3AE1313A30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64A99-0627-45F9-85D2-16253DFEAF5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FF0F6-88D6-4A59-90FA-8CFE54700EB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7C39D-7E74-4746-894B-38B33853AF9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98F28-2BE9-4127-9C0B-96D69F7E26B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AFC447-F973-4DE5-85EB-0A8AF706E19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3606-C2F6-4588-9F52-CBBAA0467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6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CECD-A5BB-423F-B9AB-541E1F38E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4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CD3A-3C16-4873-A234-2F32D5905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19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99FB-23A6-44FC-B05E-42E880F9F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20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25577-D466-4299-BDB8-124D58735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1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5FA75-4EB8-47C1-BD57-08943AC63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D6FB-0695-4132-9F1D-D6528EC48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99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AF13-A136-4C57-A570-7CF114A08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FA9A-E85C-417E-BA82-6B1836DA0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6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3790-C344-416F-B370-0E84294B5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16E35-3134-4140-920E-BFB0C2B60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1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41BF-D1D3-4007-99FC-78B5D4C7E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B8A9-6BBB-4849-AD94-98E0B8D91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6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6959E2-645D-4E35-A93C-7C7D83BB0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aR8HmWjHs4&amp;feature=related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762000" y="365125"/>
            <a:ext cx="6477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Chapter 33 – Wave Optics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0" y="1905000"/>
            <a:ext cx="5486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Light Diffraction with: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Double Slits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Diffraction Gratings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Single Slits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Circular Apertures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Huygens Principle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Interferometry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19200" y="11430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Topics that we will cover: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419600" y="6400800"/>
            <a:ext cx="480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Note that this is Chapter 22 in the 3</a:t>
            </a:r>
            <a:r>
              <a:rPr lang="en-US" altLang="en-US" sz="1400" baseline="30000"/>
              <a:t>rd</a:t>
            </a:r>
            <a:r>
              <a:rPr lang="en-US" altLang="en-US" sz="1400"/>
              <a:t> edition of Knight.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09800" y="1295400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http://vsg.quasihome.com/interfer.htm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Quick Quiz Questions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If </a:t>
            </a:r>
          </a:p>
        </p:txBody>
      </p:sp>
      <p:graphicFrame>
        <p:nvGraphicFramePr>
          <p:cNvPr id="23556" name="Object 5"/>
          <p:cNvGraphicFramePr>
            <a:graphicFrameLocks noChangeAspect="1"/>
          </p:cNvGraphicFramePr>
          <p:nvPr>
            <p:ph idx="1"/>
          </p:nvPr>
        </p:nvGraphicFramePr>
        <p:xfrm>
          <a:off x="2057400" y="1676400"/>
          <a:ext cx="1905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4" imgW="710891" imgH="393529" progId="Equation.3">
                  <p:embed/>
                </p:oleObj>
              </mc:Choice>
              <mc:Fallback>
                <p:oleObj name="Equation" r:id="rId4" imgW="71089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905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191000" y="1676400"/>
            <a:ext cx="4343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tells us where the bright lines are, create a formula that will tell us where the dark lines are.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4495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Meanwhile, if you were real industrious, you could find out how bright each bright spot is:</a:t>
            </a: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>
            <p:ph/>
          </p:nvPr>
        </p:nvGraphicFramePr>
        <p:xfrm>
          <a:off x="1447800" y="3124200"/>
          <a:ext cx="60960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4" imgW="1435100" imgH="393700" progId="Equation.3">
                  <p:embed/>
                </p:oleObj>
              </mc:Choice>
              <mc:Fallback>
                <p:oleObj name="Equation" r:id="rId4" imgW="1435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60960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If you shine a green laser (with </a:t>
            </a:r>
            <a:r>
              <a:rPr lang="en-US" altLang="en-US" sz="2800">
                <a:sym typeface="Symbol" panose="05050102010706020507" pitchFamily="18" charset="2"/>
              </a:rPr>
              <a:t>=5000</a:t>
            </a:r>
            <a:r>
              <a:rPr lang="en-US" altLang="en-US" sz="2800">
                <a:cs typeface="Arial" panose="020B0604020202020204" pitchFamily="34" charset="0"/>
                <a:sym typeface="Symbol" panose="05050102010706020507" pitchFamily="18" charset="2"/>
              </a:rPr>
              <a:t>Å) through two slits that are 3m apart how far apart with the first fringe be from the central bright fringe if the double-slit screen is 20cm away from the projection screen?</a:t>
            </a:r>
          </a:p>
        </p:txBody>
      </p:sp>
      <p:graphicFrame>
        <p:nvGraphicFramePr>
          <p:cNvPr id="2765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120900" y="3665538"/>
          <a:ext cx="21463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4" imgW="710891" imgH="393529" progId="Equation.3">
                  <p:embed/>
                </p:oleObj>
              </mc:Choice>
              <mc:Fallback>
                <p:oleObj name="Equation" r:id="rId4" imgW="71089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3665538"/>
                        <a:ext cx="21463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143000" y="5300663"/>
          <a:ext cx="60960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6" imgW="2209800" imgH="419100" progId="Equation.3">
                  <p:embed/>
                </p:oleObj>
              </mc:Choice>
              <mc:Fallback>
                <p:oleObj name="Equation" r:id="rId6" imgW="22098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00663"/>
                        <a:ext cx="60960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3581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Diffraction Gratings work similarly to a double-slit, except this time we can’t use the small angle approximation.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295400" y="3505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295400" y="3886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295400" y="4267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295400" y="4648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1295400" y="5029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1295400" y="5410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1295400" y="57912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06" name="Group 17"/>
          <p:cNvGrpSpPr>
            <a:grpSpLocks/>
          </p:cNvGrpSpPr>
          <p:nvPr/>
        </p:nvGrpSpPr>
        <p:grpSpPr bwMode="auto">
          <a:xfrm>
            <a:off x="914400" y="4572000"/>
            <a:ext cx="304800" cy="457200"/>
            <a:chOff x="576" y="3024"/>
            <a:chExt cx="192" cy="288"/>
          </a:xfrm>
        </p:grpSpPr>
        <p:sp>
          <p:nvSpPr>
            <p:cNvPr id="29731" name="Line 13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14"/>
            <p:cNvSpPr>
              <a:spLocks noChangeShapeType="1"/>
            </p:cNvSpPr>
            <p:nvPr/>
          </p:nvSpPr>
          <p:spPr bwMode="auto">
            <a:xfrm>
              <a:off x="5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15"/>
            <p:cNvSpPr>
              <a:spLocks noChangeShapeType="1"/>
            </p:cNvSpPr>
            <p:nvPr/>
          </p:nvSpPr>
          <p:spPr bwMode="auto">
            <a:xfrm>
              <a:off x="57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457200" y="4495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</a:t>
            </a:r>
          </a:p>
        </p:txBody>
      </p:sp>
      <p:grpSp>
        <p:nvGrpSpPr>
          <p:cNvPr id="29708" name="Group 18"/>
          <p:cNvGrpSpPr>
            <a:grpSpLocks/>
          </p:cNvGrpSpPr>
          <p:nvPr/>
        </p:nvGrpSpPr>
        <p:grpSpPr bwMode="auto">
          <a:xfrm rot="-5400000">
            <a:off x="3695700" y="3924300"/>
            <a:ext cx="304800" cy="4953000"/>
            <a:chOff x="576" y="3024"/>
            <a:chExt cx="192" cy="288"/>
          </a:xfrm>
        </p:grpSpPr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0"/>
            <p:cNvSpPr>
              <a:spLocks noChangeShapeType="1"/>
            </p:cNvSpPr>
            <p:nvPr/>
          </p:nvSpPr>
          <p:spPr bwMode="auto">
            <a:xfrm>
              <a:off x="5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1"/>
            <p:cNvSpPr>
              <a:spLocks noChangeShapeType="1"/>
            </p:cNvSpPr>
            <p:nvPr/>
          </p:nvSpPr>
          <p:spPr bwMode="auto">
            <a:xfrm>
              <a:off x="57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9" name="Text Box 22"/>
          <p:cNvSpPr txBox="1">
            <a:spLocks noChangeArrowheads="1"/>
          </p:cNvSpPr>
          <p:nvPr/>
        </p:nvSpPr>
        <p:spPr bwMode="auto">
          <a:xfrm>
            <a:off x="3352800" y="6248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L</a:t>
            </a:r>
          </a:p>
        </p:txBody>
      </p:sp>
      <p:sp>
        <p:nvSpPr>
          <p:cNvPr id="29710" name="Rectangle 23"/>
          <p:cNvSpPr>
            <a:spLocks noChangeArrowheads="1"/>
          </p:cNvSpPr>
          <p:nvPr/>
        </p:nvSpPr>
        <p:spPr bwMode="auto">
          <a:xfrm>
            <a:off x="6172200" y="3124200"/>
            <a:ext cx="304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1" name="Oval 24"/>
          <p:cNvSpPr>
            <a:spLocks noChangeArrowheads="1"/>
          </p:cNvSpPr>
          <p:nvPr/>
        </p:nvSpPr>
        <p:spPr bwMode="auto">
          <a:xfrm>
            <a:off x="59436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2" name="Oval 25"/>
          <p:cNvSpPr>
            <a:spLocks noChangeArrowheads="1"/>
          </p:cNvSpPr>
          <p:nvPr/>
        </p:nvSpPr>
        <p:spPr bwMode="auto">
          <a:xfrm>
            <a:off x="59436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3" name="Oval 26"/>
          <p:cNvSpPr>
            <a:spLocks noChangeArrowheads="1"/>
          </p:cNvSpPr>
          <p:nvPr/>
        </p:nvSpPr>
        <p:spPr bwMode="auto">
          <a:xfrm>
            <a:off x="59436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4" name="Oval 27"/>
          <p:cNvSpPr>
            <a:spLocks noChangeArrowheads="1"/>
          </p:cNvSpPr>
          <p:nvPr/>
        </p:nvSpPr>
        <p:spPr bwMode="auto">
          <a:xfrm>
            <a:off x="5943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5" name="Oval 28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6" name="Text Box 29"/>
          <p:cNvSpPr txBox="1">
            <a:spLocks noChangeArrowheads="1"/>
          </p:cNvSpPr>
          <p:nvPr/>
        </p:nvSpPr>
        <p:spPr bwMode="auto">
          <a:xfrm>
            <a:off x="4800600" y="5334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dsin</a:t>
            </a:r>
            <a:r>
              <a:rPr lang="en-US" altLang="en-US" sz="3600">
                <a:sym typeface="Symbol" panose="05050102010706020507" pitchFamily="18" charset="2"/>
              </a:rPr>
              <a:t>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r>
              <a:rPr lang="en-US" altLang="en-US" sz="3600">
                <a:sym typeface="Symbol" panose="05050102010706020507" pitchFamily="18" charset="2"/>
              </a:rPr>
              <a:t> = m</a:t>
            </a:r>
          </a:p>
        </p:txBody>
      </p:sp>
      <p:sp>
        <p:nvSpPr>
          <p:cNvPr id="29717" name="Text Box 30"/>
          <p:cNvSpPr txBox="1">
            <a:spLocks noChangeArrowheads="1"/>
          </p:cNvSpPr>
          <p:nvPr/>
        </p:nvSpPr>
        <p:spPr bwMode="auto">
          <a:xfrm>
            <a:off x="4800600" y="12192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y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r>
              <a:rPr lang="en-US" altLang="en-US" sz="3600">
                <a:sym typeface="Symbol" panose="05050102010706020507" pitchFamily="18" charset="2"/>
              </a:rPr>
              <a:t> = Ltan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endParaRPr lang="en-US" altLang="en-US" sz="1800" baseline="-25000">
              <a:sym typeface="Symbol" panose="05050102010706020507" pitchFamily="18" charset="2"/>
            </a:endParaRPr>
          </a:p>
        </p:txBody>
      </p:sp>
      <p:grpSp>
        <p:nvGrpSpPr>
          <p:cNvPr id="29718" name="Group 32"/>
          <p:cNvGrpSpPr>
            <a:grpSpLocks/>
          </p:cNvGrpSpPr>
          <p:nvPr/>
        </p:nvGrpSpPr>
        <p:grpSpPr bwMode="auto">
          <a:xfrm>
            <a:off x="6629400" y="4343400"/>
            <a:ext cx="304800" cy="457200"/>
            <a:chOff x="576" y="3024"/>
            <a:chExt cx="192" cy="288"/>
          </a:xfrm>
        </p:grpSpPr>
        <p:sp>
          <p:nvSpPr>
            <p:cNvPr id="29725" name="Line 33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4"/>
            <p:cNvSpPr>
              <a:spLocks noChangeShapeType="1"/>
            </p:cNvSpPr>
            <p:nvPr/>
          </p:nvSpPr>
          <p:spPr bwMode="auto">
            <a:xfrm>
              <a:off x="5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35"/>
            <p:cNvSpPr>
              <a:spLocks noChangeShapeType="1"/>
            </p:cNvSpPr>
            <p:nvPr/>
          </p:nvSpPr>
          <p:spPr bwMode="auto">
            <a:xfrm>
              <a:off x="57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19" name="Group 36"/>
          <p:cNvGrpSpPr>
            <a:grpSpLocks/>
          </p:cNvGrpSpPr>
          <p:nvPr/>
        </p:nvGrpSpPr>
        <p:grpSpPr bwMode="auto">
          <a:xfrm>
            <a:off x="7467600" y="3505200"/>
            <a:ext cx="381000" cy="1295400"/>
            <a:chOff x="576" y="3024"/>
            <a:chExt cx="192" cy="288"/>
          </a:xfrm>
        </p:grpSpPr>
        <p:sp>
          <p:nvSpPr>
            <p:cNvPr id="29722" name="Line 37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38"/>
            <p:cNvSpPr>
              <a:spLocks noChangeShapeType="1"/>
            </p:cNvSpPr>
            <p:nvPr/>
          </p:nvSpPr>
          <p:spPr bwMode="auto">
            <a:xfrm>
              <a:off x="5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39"/>
            <p:cNvSpPr>
              <a:spLocks noChangeShapeType="1"/>
            </p:cNvSpPr>
            <p:nvPr/>
          </p:nvSpPr>
          <p:spPr bwMode="auto">
            <a:xfrm>
              <a:off x="57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0" name="Text Box 40"/>
          <p:cNvSpPr txBox="1">
            <a:spLocks noChangeArrowheads="1"/>
          </p:cNvSpPr>
          <p:nvPr/>
        </p:nvSpPr>
        <p:spPr bwMode="auto">
          <a:xfrm>
            <a:off x="6858000" y="4327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y</a:t>
            </a:r>
            <a:r>
              <a:rPr lang="en-US" altLang="en-US" sz="2000" baseline="-25000"/>
              <a:t>1</a:t>
            </a: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7772400" y="3962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y</a:t>
            </a:r>
            <a:r>
              <a:rPr lang="en-US" altLang="en-US" sz="2000" baseline="-2500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39624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Light from a sodium lamp passes through a diffraction grating having 1000 slits per mm.  The interference pattern is viewed on a screen 1.000 meters behind the grating.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Two bright yellow fringes are visible 72.88cm and 73.00cm from the central maximum.  What are the wavelengths of these two fringes?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800600" y="5334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dsin</a:t>
            </a:r>
            <a:r>
              <a:rPr lang="en-US" altLang="en-US" sz="3600">
                <a:sym typeface="Symbol" panose="05050102010706020507" pitchFamily="18" charset="2"/>
              </a:rPr>
              <a:t>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r>
              <a:rPr lang="en-US" altLang="en-US" sz="3600">
                <a:sym typeface="Symbol" panose="05050102010706020507" pitchFamily="18" charset="2"/>
              </a:rPr>
              <a:t> = m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800600" y="12192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y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r>
              <a:rPr lang="en-US" altLang="en-US" sz="3600">
                <a:sym typeface="Symbol" panose="05050102010706020507" pitchFamily="18" charset="2"/>
              </a:rPr>
              <a:t> = Ltan</a:t>
            </a:r>
            <a:r>
              <a:rPr lang="en-US" altLang="en-US" sz="3600" baseline="-25000">
                <a:sym typeface="Symbol" panose="05050102010706020507" pitchFamily="18" charset="2"/>
              </a:rPr>
              <a:t>m</a:t>
            </a:r>
            <a:endParaRPr lang="en-US" altLang="en-US" sz="1800" baseline="-25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NaCl-p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9800"/>
            <a:ext cx="52292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382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Sample Problem: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 x-ray source is bounced of a salt crystal.  The x-ray pattern created on a screen a distance L above the crystal looks like this.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is the spacing between x-ray dots on a screen place 1.0 meter away from the top surface of the salt crystal if      a) </a:t>
            </a:r>
            <a:r>
              <a:rPr lang="en-US" altLang="en-US" sz="2400">
                <a:sym typeface="Symbol" panose="05050102010706020507" pitchFamily="18" charset="2"/>
              </a:rPr>
              <a:t>=10nm    b) =.10nm</a:t>
            </a: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V="1">
            <a:off x="1704975" y="35052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V="1">
            <a:off x="1628775" y="3657600"/>
            <a:ext cx="2590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1019175" y="4191000"/>
            <a:ext cx="259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Cl</a:t>
            </a:r>
            <a:r>
              <a:rPr lang="en-US" altLang="en-US" sz="2000" baseline="30000">
                <a:latin typeface="Times New Roman" panose="02020603050405020304" pitchFamily="18" charset="0"/>
              </a:rPr>
              <a:t>-</a:t>
            </a:r>
            <a:r>
              <a:rPr lang="en-US" altLang="en-US" sz="2000">
                <a:latin typeface="Times New Roman" panose="02020603050405020304" pitchFamily="18" charset="0"/>
              </a:rPr>
              <a:t> spacing is 0.4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iffgra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1766888"/>
            <a:ext cx="4076700" cy="2867025"/>
          </a:xfrm>
          <a:noFill/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What if we try to pass multiple colors through a diffraction grating?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4267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For a single slit system: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819400" y="914400"/>
          <a:ext cx="19050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4" imgW="698197" imgH="393529" progId="Equation.3">
                  <p:embed/>
                </p:oleObj>
              </mc:Choice>
              <mc:Fallback>
                <p:oleObj name="Equation" r:id="rId4" imgW="69819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19050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678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Where </a:t>
            </a:r>
            <a:r>
              <a:rPr lang="en-US" altLang="en-US" sz="2400" b="1"/>
              <a:t>y</a:t>
            </a:r>
            <a:r>
              <a:rPr lang="en-US" altLang="en-US" sz="2400" b="1" baseline="-25000"/>
              <a:t>m</a:t>
            </a:r>
            <a:r>
              <a:rPr lang="en-US" altLang="en-US" sz="2400"/>
              <a:t> is the position of the m’th </a:t>
            </a:r>
            <a:r>
              <a:rPr lang="en-US" altLang="en-US" sz="2400" b="1"/>
              <a:t>dark </a:t>
            </a:r>
            <a:r>
              <a:rPr lang="en-US" altLang="en-US" sz="2400"/>
              <a:t>fringe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p</a:t>
            </a:r>
            <a:r>
              <a:rPr lang="en-US" altLang="en-US" sz="2400"/>
              <a:t> = 1,2,3,…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 </a:t>
            </a:r>
            <a:r>
              <a:rPr lang="en-US" altLang="en-US" sz="2400"/>
              <a:t>= the width of a single slit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1000" y="4191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Thus, the width of the central bright spot must be: 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101975" y="4724400"/>
          <a:ext cx="18716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6" imgW="660113" imgH="393529" progId="Equation.3">
                  <p:embed/>
                </p:oleObj>
              </mc:Choice>
              <mc:Fallback>
                <p:oleObj name="Equation" r:id="rId6" imgW="66011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724400"/>
                        <a:ext cx="18716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9200" y="1219200"/>
            <a:ext cx="539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http://www.phys.hawaii.edu/~teb/optics/java/slitdiffr/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Single Slit Diffraction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0" y="6019800"/>
            <a:ext cx="488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http://www.colorado.edu/physics/2000/index.pl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6477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Let’s start with a general question.  If you were to shine a big laser beam through the two slits as shown below, what sort of pattern would you expect on the wall behind the two-slit screen?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5124" name="Picture 6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905000"/>
            <a:ext cx="3790950" cy="348615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2_1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6400800" cy="4695825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Circular Aperture Diffraction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irap2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31938"/>
            <a:ext cx="5791200" cy="3578225"/>
          </a:xfr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371600" y="5486400"/>
          <a:ext cx="1752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5" imgW="685800" imgH="393700" progId="Equation.3">
                  <p:embed/>
                </p:oleObj>
              </mc:Choice>
              <mc:Fallback>
                <p:oleObj name="Equation" r:id="rId5" imgW="685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752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Circular Aperture Diffraction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position of the first dark fringe is: </a:t>
            </a: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581400" y="5562600"/>
          <a:ext cx="5029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7" imgW="2222500" imgH="393700" progId="Equation.3">
                  <p:embed/>
                </p:oleObj>
              </mc:Choice>
              <mc:Fallback>
                <p:oleObj name="Equation" r:id="rId7" imgW="22225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50292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\begin{figure}\epsfysize =3in&#10;\centerline{\epsffile{huygens.eps}}\end{figure}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4337050" cy="5405438"/>
          </a:xfrm>
          <a:noFill/>
        </p:spPr>
      </p:pic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5029200" y="381000"/>
            <a:ext cx="41148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Huygens’ Principle: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/>
              <a:t>Each point on a wave front is the source of a spherical “wavelet” that spreads out at the wave speed.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/>
              <a:t>At a later time, the shape of the wave front is the line tangent to all the wavelets.</a:t>
            </a:r>
          </a:p>
        </p:txBody>
      </p:sp>
      <p:sp>
        <p:nvSpPr>
          <p:cNvPr id="45060" name="Line 9"/>
          <p:cNvSpPr>
            <a:spLocks noChangeShapeType="1"/>
          </p:cNvSpPr>
          <p:nvPr/>
        </p:nvSpPr>
        <p:spPr bwMode="auto">
          <a:xfrm flipV="1">
            <a:off x="381000" y="990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10"/>
          <p:cNvSpPr>
            <a:spLocks noChangeShapeType="1"/>
          </p:cNvSpPr>
          <p:nvPr/>
        </p:nvSpPr>
        <p:spPr bwMode="auto">
          <a:xfrm flipV="1">
            <a:off x="76200" y="990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2057400" y="6019800"/>
            <a:ext cx="509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http://www.walter-fendt.de/ph14e/huygenspr.htm</a:t>
            </a: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2209800" y="4876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Huygens’ Principle for reflection and refraction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diffraction_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14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685800" y="5181600"/>
            <a:ext cx="609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Huygens’ Principle can also nicely explain the wavefront you see when you drop a pebble in a pool of water.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22_12_0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4198938" cy="5334000"/>
          </a:xfrm>
          <a:noFill/>
        </p:spPr>
      </p:pic>
      <p:pic>
        <p:nvPicPr>
          <p:cNvPr id="49155" name="Picture 6" descr="22_12_0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4467225" cy="5410200"/>
          </a:xfrm>
          <a:noFill/>
        </p:spPr>
      </p:pic>
      <p:pic>
        <p:nvPicPr>
          <p:cNvPr id="49156" name="Picture 9" descr="22_12_03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343400"/>
            <a:ext cx="1704975" cy="218757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22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89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22_12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03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67056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Sample Problem 22.43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White light (400-700nm) incident on a 600line/mm diffraction grating produces rainbows of diffracted light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What is the width of the first-order rainbow on a screen 2.0 m behind the grating? </a:t>
            </a:r>
          </a:p>
        </p:txBody>
      </p:sp>
      <p:pic>
        <p:nvPicPr>
          <p:cNvPr id="53251" name="Picture 6" descr="halogen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35814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Interferometery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33400" y="2819400"/>
            <a:ext cx="694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http://www.youtube.com/watch?v=8QUhgYaxWao&amp;feature=related</a:t>
            </a: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533400" y="32766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/>
              </a:rPr>
              <a:t>http://www.youtube.com/watch?v=7aR8HmWjHs4&amp;feature=related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62000" y="365125"/>
            <a:ext cx="6477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Chapter 33 – Wave Optics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0" y="1905000"/>
            <a:ext cx="5486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Light Diffraction with: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Double Slits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Diffraction Gratings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Single Slits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Circular Apertures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Huygens Principle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Interferometry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Topics that we covered: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6477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Chapter 33 – Wave Optics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Optics is the study of Light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2971800" y="2667000"/>
            <a:ext cx="5867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There are two main way to describe light: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Ray Model (or the particle model)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Photon Model (or the wave model)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Interference of Light</a:t>
            </a:r>
          </a:p>
        </p:txBody>
      </p:sp>
      <p:sp>
        <p:nvSpPr>
          <p:cNvPr id="7171" name="Rectangle 23"/>
          <p:cNvSpPr>
            <a:spLocks noChangeArrowheads="1"/>
          </p:cNvSpPr>
          <p:nvPr/>
        </p:nvSpPr>
        <p:spPr bwMode="auto">
          <a:xfrm>
            <a:off x="1676400" y="6019800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http://vsg.quasihome.com/interfer.htm</a:t>
            </a:r>
          </a:p>
        </p:txBody>
      </p:sp>
      <p:pic>
        <p:nvPicPr>
          <p:cNvPr id="7172" name="Picture 25" descr="l_young_interference_fp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22388"/>
            <a:ext cx="5562600" cy="41529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oublesli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1000"/>
            <a:ext cx="5029200" cy="4956175"/>
          </a:xfrm>
          <a:noFill/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57200" y="5638800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slightly different representation of double-slit interference.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young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6019800" cy="4013200"/>
          </a:xfrm>
          <a:noFill/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594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How can we figure out where the bright spots on the screen are?  Well, we’ve already begun to do this when we looked at interference in sound waves.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0" y="457200"/>
            <a:ext cx="3468688" cy="4832350"/>
            <a:chOff x="3360" y="288"/>
            <a:chExt cx="2185" cy="3044"/>
          </a:xfrm>
        </p:grpSpPr>
        <p:grpSp>
          <p:nvGrpSpPr>
            <p:cNvPr id="11269" name="Group 8"/>
            <p:cNvGrpSpPr>
              <a:grpSpLocks/>
            </p:cNvGrpSpPr>
            <p:nvPr/>
          </p:nvGrpSpPr>
          <p:grpSpPr bwMode="auto">
            <a:xfrm>
              <a:off x="3360" y="288"/>
              <a:ext cx="2185" cy="2612"/>
              <a:chOff x="533" y="346"/>
              <a:chExt cx="2185" cy="2612"/>
            </a:xfrm>
          </p:grpSpPr>
          <p:pic>
            <p:nvPicPr>
              <p:cNvPr id="11271" name="Picture 9" descr="21_stt_0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" y="346"/>
                <a:ext cx="2160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2" name="Rectangle 10"/>
              <p:cNvSpPr>
                <a:spLocks noChangeArrowheads="1"/>
              </p:cNvSpPr>
              <p:nvPr/>
            </p:nvSpPr>
            <p:spPr bwMode="auto">
              <a:xfrm>
                <a:off x="533" y="2741"/>
                <a:ext cx="2129" cy="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270" name="Text Box 11"/>
            <p:cNvSpPr txBox="1">
              <a:spLocks noChangeArrowheads="1"/>
            </p:cNvSpPr>
            <p:nvPr/>
          </p:nvSpPr>
          <p:spPr bwMode="auto">
            <a:xfrm>
              <a:off x="4128" y="292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Remember this problem.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267200" y="5181600"/>
            <a:ext cx="5943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needs to happen is that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r = m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457200"/>
            <a:ext cx="3468688" cy="4557713"/>
            <a:chOff x="3360" y="288"/>
            <a:chExt cx="2185" cy="2871"/>
          </a:xfrm>
        </p:grpSpPr>
        <p:grpSp>
          <p:nvGrpSpPr>
            <p:cNvPr id="13327" name="Group 5"/>
            <p:cNvGrpSpPr>
              <a:grpSpLocks/>
            </p:cNvGrpSpPr>
            <p:nvPr/>
          </p:nvGrpSpPr>
          <p:grpSpPr bwMode="auto">
            <a:xfrm>
              <a:off x="3360" y="288"/>
              <a:ext cx="2185" cy="2612"/>
              <a:chOff x="533" y="346"/>
              <a:chExt cx="2185" cy="2612"/>
            </a:xfrm>
          </p:grpSpPr>
          <p:pic>
            <p:nvPicPr>
              <p:cNvPr id="13329" name="Picture 6" descr="21_stt_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" y="346"/>
                <a:ext cx="2160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0" name="Rectangle 7"/>
              <p:cNvSpPr>
                <a:spLocks noChangeArrowheads="1"/>
              </p:cNvSpPr>
              <p:nvPr/>
            </p:nvSpPr>
            <p:spPr bwMode="auto">
              <a:xfrm>
                <a:off x="533" y="2741"/>
                <a:ext cx="2129" cy="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28" name="Text Box 8"/>
            <p:cNvSpPr txBox="1">
              <a:spLocks noChangeArrowheads="1"/>
            </p:cNvSpPr>
            <p:nvPr/>
          </p:nvSpPr>
          <p:spPr bwMode="auto">
            <a:xfrm>
              <a:off x="4128" y="2928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.</a:t>
              </a:r>
            </a:p>
          </p:txBody>
        </p:sp>
      </p:grpSp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990600" y="29718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>
            <a:off x="4724400" y="304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5486400" y="13716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y = Ltan</a:t>
            </a:r>
            <a:r>
              <a:rPr lang="en-US" altLang="en-US" sz="3600"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3319" name="AutoShape 15"/>
          <p:cNvSpPr>
            <a:spLocks/>
          </p:cNvSpPr>
          <p:nvPr/>
        </p:nvSpPr>
        <p:spPr bwMode="auto">
          <a:xfrm>
            <a:off x="4876800" y="457200"/>
            <a:ext cx="609600" cy="2514600"/>
          </a:xfrm>
          <a:prstGeom prst="rightBrace">
            <a:avLst>
              <a:gd name="adj1" fmla="val 343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16"/>
          <p:cNvSpPr>
            <a:spLocks/>
          </p:cNvSpPr>
          <p:nvPr/>
        </p:nvSpPr>
        <p:spPr bwMode="auto">
          <a:xfrm rot="5400000">
            <a:off x="3238500" y="3162300"/>
            <a:ext cx="609600" cy="2362200"/>
          </a:xfrm>
          <a:prstGeom prst="rightBrace">
            <a:avLst>
              <a:gd name="adj1" fmla="val 322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3276600" y="4648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L</a:t>
            </a:r>
          </a:p>
        </p:txBody>
      </p:sp>
      <p:sp>
        <p:nvSpPr>
          <p:cNvPr id="13322" name="Line 18"/>
          <p:cNvSpPr>
            <a:spLocks noChangeShapeType="1"/>
          </p:cNvSpPr>
          <p:nvPr/>
        </p:nvSpPr>
        <p:spPr bwMode="auto">
          <a:xfrm flipV="1">
            <a:off x="2362200" y="533400"/>
            <a:ext cx="2286000" cy="2438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AutoShape 19"/>
          <p:cNvSpPr>
            <a:spLocks/>
          </p:cNvSpPr>
          <p:nvPr/>
        </p:nvSpPr>
        <p:spPr bwMode="auto">
          <a:xfrm>
            <a:off x="1143000" y="23622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609600" y="2667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</a:t>
            </a: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3429000" y="2133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1</a:t>
            </a:r>
          </a:p>
        </p:txBody>
      </p:sp>
      <p:sp>
        <p:nvSpPr>
          <p:cNvPr id="13326" name="Text Box 24"/>
          <p:cNvSpPr txBox="1">
            <a:spLocks noChangeArrowheads="1"/>
          </p:cNvSpPr>
          <p:nvPr/>
        </p:nvSpPr>
        <p:spPr bwMode="auto">
          <a:xfrm>
            <a:off x="2971800" y="990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53000" y="28194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Now, the next step might sound a bit cheesy, but it works.</a:t>
            </a:r>
            <a:endParaRPr lang="en-US" altLang="en-US" sz="2400">
              <a:sym typeface="Symbol" panose="05050102010706020507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457200"/>
            <a:ext cx="3468688" cy="4557713"/>
            <a:chOff x="3360" y="288"/>
            <a:chExt cx="2185" cy="2871"/>
          </a:xfrm>
        </p:grpSpPr>
        <p:grpSp>
          <p:nvGrpSpPr>
            <p:cNvPr id="15375" name="Group 4"/>
            <p:cNvGrpSpPr>
              <a:grpSpLocks/>
            </p:cNvGrpSpPr>
            <p:nvPr/>
          </p:nvGrpSpPr>
          <p:grpSpPr bwMode="auto">
            <a:xfrm>
              <a:off x="3360" y="288"/>
              <a:ext cx="2185" cy="2612"/>
              <a:chOff x="533" y="346"/>
              <a:chExt cx="2185" cy="2612"/>
            </a:xfrm>
          </p:grpSpPr>
          <p:pic>
            <p:nvPicPr>
              <p:cNvPr id="15377" name="Picture 5" descr="21_stt_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" y="346"/>
                <a:ext cx="2160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8" name="Rectangle 6"/>
              <p:cNvSpPr>
                <a:spLocks noChangeArrowheads="1"/>
              </p:cNvSpPr>
              <p:nvPr/>
            </p:nvSpPr>
            <p:spPr bwMode="auto">
              <a:xfrm>
                <a:off x="533" y="2741"/>
                <a:ext cx="2129" cy="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76" name="Text Box 7"/>
            <p:cNvSpPr txBox="1">
              <a:spLocks noChangeArrowheads="1"/>
            </p:cNvSpPr>
            <p:nvPr/>
          </p:nvSpPr>
          <p:spPr bwMode="auto">
            <a:xfrm>
              <a:off x="4128" y="2928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.</a:t>
              </a:r>
            </a:p>
          </p:txBody>
        </p:sp>
      </p:grp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990600" y="2971800"/>
            <a:ext cx="731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4724400" y="304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486400" y="13716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y = Ltan</a:t>
            </a:r>
            <a:r>
              <a:rPr lang="en-US" altLang="en-US" sz="3600"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5367" name="AutoShape 11"/>
          <p:cNvSpPr>
            <a:spLocks/>
          </p:cNvSpPr>
          <p:nvPr/>
        </p:nvSpPr>
        <p:spPr bwMode="auto">
          <a:xfrm>
            <a:off x="4876800" y="457200"/>
            <a:ext cx="609600" cy="2514600"/>
          </a:xfrm>
          <a:prstGeom prst="rightBrace">
            <a:avLst>
              <a:gd name="adj1" fmla="val 343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AutoShape 12"/>
          <p:cNvSpPr>
            <a:spLocks/>
          </p:cNvSpPr>
          <p:nvPr/>
        </p:nvSpPr>
        <p:spPr bwMode="auto">
          <a:xfrm rot="5400000">
            <a:off x="3238500" y="3162300"/>
            <a:ext cx="609600" cy="2362200"/>
          </a:xfrm>
          <a:prstGeom prst="rightBrace">
            <a:avLst>
              <a:gd name="adj1" fmla="val 322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3276600" y="4648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L</a:t>
            </a: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 flipV="1">
            <a:off x="2362200" y="533400"/>
            <a:ext cx="2286000" cy="2438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AutoShape 15"/>
          <p:cNvSpPr>
            <a:spLocks/>
          </p:cNvSpPr>
          <p:nvPr/>
        </p:nvSpPr>
        <p:spPr bwMode="auto">
          <a:xfrm>
            <a:off x="1143000" y="23622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09600" y="2667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</a:t>
            </a: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5029200" y="5697538"/>
            <a:ext cx="3200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panose="05050102010706020507" pitchFamily="18" charset="2"/>
              </a:rPr>
              <a:t>r = dsin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5257800" y="42672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For light, the distance d &lt;&lt; L thus we get: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youngs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6096000" cy="4064000"/>
          </a:xfrm>
          <a:noFill/>
        </p:spPr>
      </p:pic>
      <p:graphicFrame>
        <p:nvGraphicFramePr>
          <p:cNvPr id="17411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6172200" y="5410200"/>
          <a:ext cx="16764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609336" imgH="393529" progId="Equation.3">
                  <p:embed/>
                </p:oleObj>
              </mc:Choice>
              <mc:Fallback>
                <p:oleObj name="Equation" r:id="rId5" imgW="609336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10200"/>
                        <a:ext cx="16764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5638800" y="64912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Where m = 0,1,2,3,…</a:t>
            </a: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5334000" y="3505200"/>
            <a:ext cx="38100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But wait, </a:t>
            </a:r>
            <a:r>
              <a:rPr lang="en-US" altLang="en-US" sz="1800">
                <a:sym typeface="Symbol" panose="05050102010706020507" pitchFamily="18" charset="2"/>
              </a:rPr>
              <a:t> is usually very small in this case, thus we get to use our friend THE SMALL ANGLE APPROXIMATION!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Thus, we get </a:t>
            </a:r>
            <a:r>
              <a:rPr lang="en-US" altLang="en-US">
                <a:sym typeface="Symbol" panose="05050102010706020507" pitchFamily="18" charset="2"/>
              </a:rPr>
              <a:t>m = d or</a:t>
            </a: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5791200" y="609600"/>
            <a:ext cx="289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So, back to the light case, we get: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6096000" y="1600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6" name="Text Box 21"/>
          <p:cNvSpPr txBox="1">
            <a:spLocks noChangeArrowheads="1"/>
          </p:cNvSpPr>
          <p:nvPr/>
        </p:nvSpPr>
        <p:spPr bwMode="auto">
          <a:xfrm>
            <a:off x="5943600" y="1371600"/>
            <a:ext cx="3200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panose="05050102010706020507" pitchFamily="18" charset="2"/>
              </a:rPr>
              <a:t>m = dsin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438400" y="1447800"/>
          <a:ext cx="1435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1435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1752600" y="4572000"/>
          <a:ext cx="1524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6" imgW="647419" imgH="393529" progId="Equation.3">
                  <p:embed/>
                </p:oleObj>
              </mc:Choice>
              <mc:Fallback>
                <p:oleObj name="Equation" r:id="rId6" imgW="647419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1524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Where m = 0,1,2,3,…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1219200" y="2667000"/>
            <a:ext cx="640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Usually, </a:t>
            </a:r>
            <a:r>
              <a:rPr lang="en-US" altLang="en-US" sz="2400">
                <a:sym typeface="Symbol" panose="05050102010706020507" pitchFamily="18" charset="2"/>
              </a:rPr>
              <a:t> is difficult to measure, so we measure the distance from the central max to the fringe (y)  instead.</a:t>
            </a:r>
          </a:p>
        </p:txBody>
      </p:sp>
      <p:graphicFrame>
        <p:nvGraphicFramePr>
          <p:cNvPr id="19462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5257800" y="4562475"/>
          <a:ext cx="1752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8" imgW="710891" imgH="393529" progId="Equation.3">
                  <p:embed/>
                </p:oleObj>
              </mc:Choice>
              <mc:Fallback>
                <p:oleObj name="Equation" r:id="rId8" imgW="710891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62475"/>
                        <a:ext cx="17526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768</Words>
  <Application>Microsoft Office PowerPoint</Application>
  <PresentationFormat>On-screen Show (4:3)</PresentationFormat>
  <Paragraphs>123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Symbol</vt:lpstr>
      <vt:lpstr>Times New Roman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Mulder</dc:creator>
  <cp:lastModifiedBy>Greg S. Mulder</cp:lastModifiedBy>
  <cp:revision>31</cp:revision>
  <dcterms:created xsi:type="dcterms:W3CDTF">2005-02-22T18:47:35Z</dcterms:created>
  <dcterms:modified xsi:type="dcterms:W3CDTF">2017-03-06T02:36:57Z</dcterms:modified>
</cp:coreProperties>
</file>