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4" r:id="rId2"/>
    <p:sldId id="280" r:id="rId3"/>
    <p:sldId id="270" r:id="rId4"/>
    <p:sldId id="268" r:id="rId5"/>
    <p:sldId id="279" r:id="rId6"/>
    <p:sldId id="272" r:id="rId7"/>
    <p:sldId id="257" r:id="rId8"/>
    <p:sldId id="269" r:id="rId9"/>
    <p:sldId id="258" r:id="rId10"/>
    <p:sldId id="259" r:id="rId11"/>
    <p:sldId id="260" r:id="rId12"/>
    <p:sldId id="261" r:id="rId13"/>
    <p:sldId id="262" r:id="rId14"/>
    <p:sldId id="276" r:id="rId15"/>
    <p:sldId id="278" r:id="rId16"/>
    <p:sldId id="277" r:id="rId17"/>
    <p:sldId id="263" r:id="rId18"/>
    <p:sldId id="264" r:id="rId19"/>
    <p:sldId id="275" r:id="rId20"/>
    <p:sldId id="265" r:id="rId21"/>
    <p:sldId id="266" r:id="rId22"/>
    <p:sldId id="281" r:id="rId23"/>
    <p:sldId id="267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E1237B3-D002-460E-9A9B-7B70D6B5D8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398CEE-49BA-4D6E-AD80-C1A59D022A71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IG20.1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23256D4-84E3-482B-9E6B-18F074BFB942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STT21.6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267A9A3-731C-4D54-B041-25DFE5700AE2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STT21.7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00AF2BB-B24D-4A1B-AACF-22EE2B62165A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STT21.7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B6C1050-ECB7-4C9D-AE54-A8DFE5839DC3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C46080A-9B1D-4831-B9E4-83F8D41CC23B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STT21.2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ADD74D5-B601-4197-A683-F965853C94A1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STT21.3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A0E5007-28B1-45D8-9F4F-EA0D001FA05D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STT21.3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DEBB00C-B1B8-475C-A522-33F3AC58AED3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STT21.4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A1DA36-E9DF-4D10-A668-F8312D730A1A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STT21.4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876B7F-C0FB-4A6B-93D0-133BC4614961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STT21.5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43B36C-AD4A-4A34-ADC9-30C489A1F4C5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STT21.5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04D23B6-1239-47F9-8FFC-63D131255715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STT21.6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BA047E-D2E6-4945-96F6-1E6B5A1865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635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D8A925-B4AE-4675-B383-FBCAF22AD9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758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0DEF3B-544C-49CF-B522-F9B22D9984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91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2F865-536D-4667-8BB0-655D323C30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33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D22ED7-5EB1-4F75-AED9-8A7AD86AD8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1566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A5E815-83EA-40CF-89D7-F8EBF1A53B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467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6C27F0-D761-42CB-A25F-5AC631A4EB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169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65E370-9A4B-4A40-BC36-3EE054A68D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008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96601-E14C-4A28-BEBE-A7B6BFDA0B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46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C8F8F1-FD56-4E01-87EE-3929240FC5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833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4EA6C8-7216-4993-96C3-5BACE8427E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194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770A783-2FD4-4526-A3C0-B92CFBD415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11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ttering.edu/~drussell/Demos/superposition/superposition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onaphysics.org/ntnujava/waveSuperposition/waveSuperposition.html" TargetMode="External"/><Relationship Id="rId4" Type="http://schemas.openxmlformats.org/officeDocument/2006/relationships/hyperlink" Target="http://www.glenbrook.k12.il.us/GBSSCI/PHYS/mmedia/waves/swf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superposition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025" y="0"/>
            <a:ext cx="9217025" cy="675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81000" y="304800"/>
            <a:ext cx="6781800" cy="607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Chapter 17 </a:t>
            </a:r>
            <a:r>
              <a:rPr lang="en-US" altLang="en-US" sz="2800" dirty="0"/>
              <a:t>Goals: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Understand the principle of superposition.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Be able to calculate the resonant frequencies in physical situations that create standing waves.  For example:  strings, musical instruments, laser cavities, microwave ovens.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Understand the principle of interference.  Be able to perform calculations for thin-film interference and two-speaker interference.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Understand the concepts of “beats”.</a:t>
            </a:r>
            <a:r>
              <a:rPr lang="en-US" altLang="en-US" dirty="0"/>
              <a:t>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3841750" y="893763"/>
            <a:ext cx="4451350" cy="3263900"/>
            <a:chOff x="2396" y="467"/>
            <a:chExt cx="2804" cy="2056"/>
          </a:xfrm>
        </p:grpSpPr>
        <p:pic>
          <p:nvPicPr>
            <p:cNvPr id="17413" name="Picture 3" descr="21_stt_0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6" y="467"/>
              <a:ext cx="2804" cy="20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4" name="Rectangle 4"/>
            <p:cNvSpPr>
              <a:spLocks noChangeArrowheads="1"/>
            </p:cNvSpPr>
            <p:nvPr/>
          </p:nvSpPr>
          <p:spPr bwMode="auto">
            <a:xfrm>
              <a:off x="2880" y="2329"/>
              <a:ext cx="1863" cy="1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769938" y="549275"/>
            <a:ext cx="3109912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Two loudspeakers emit waves with </a:t>
            </a:r>
            <a:r>
              <a:rPr lang="en-US" altLang="en-US" sz="2400" i="1">
                <a:latin typeface="Symbol" panose="05050102010706020507" pitchFamily="18" charset="2"/>
              </a:rPr>
              <a:t>l</a:t>
            </a:r>
            <a:r>
              <a:rPr lang="en-US" altLang="en-US" sz="2400">
                <a:latin typeface="Times New Roman" panose="02020603050405020304" pitchFamily="18" charset="0"/>
              </a:rPr>
              <a:t> = 2.0 m. Speaker 2 is 1.0 m in front of speaker 1. What, if anything, must be done to cause constructive interference between the two waves?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1076325" y="4005263"/>
            <a:ext cx="746601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1. Move speaker 1 backward (to the left) 0.5 m.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2. Move speaker 1 backward (to the left) 1.0 m.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3. Move speaker 1 forward (to the right) 1.0 m.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4. Move speaker 1 forward (to the right) 0.5 m.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5. Nothing. The situation shown already causes constructive interference.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" name="Group 2"/>
          <p:cNvGrpSpPr>
            <a:grpSpLocks/>
          </p:cNvGrpSpPr>
          <p:nvPr/>
        </p:nvGrpSpPr>
        <p:grpSpPr bwMode="auto">
          <a:xfrm>
            <a:off x="3841750" y="893763"/>
            <a:ext cx="4451350" cy="3263900"/>
            <a:chOff x="2396" y="467"/>
            <a:chExt cx="2804" cy="2056"/>
          </a:xfrm>
        </p:grpSpPr>
        <p:pic>
          <p:nvPicPr>
            <p:cNvPr id="4102" name="Picture 3" descr="21_stt_0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6" y="467"/>
              <a:ext cx="2804" cy="20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3" name="Rectangle 4"/>
            <p:cNvSpPr>
              <a:spLocks noChangeArrowheads="1"/>
            </p:cNvSpPr>
            <p:nvPr/>
          </p:nvSpPr>
          <p:spPr bwMode="auto">
            <a:xfrm>
              <a:off x="2880" y="2329"/>
              <a:ext cx="1863" cy="1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769938" y="549275"/>
            <a:ext cx="3109912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Two loudspeakers emit waves with </a:t>
            </a:r>
            <a:r>
              <a:rPr lang="en-US" altLang="en-US" sz="2400" i="1">
                <a:latin typeface="Symbol" panose="05050102010706020507" pitchFamily="18" charset="2"/>
              </a:rPr>
              <a:t>l</a:t>
            </a:r>
            <a:r>
              <a:rPr lang="en-US" altLang="en-US" sz="2400">
                <a:latin typeface="Times New Roman" panose="02020603050405020304" pitchFamily="18" charset="0"/>
              </a:rPr>
              <a:t> = 2.0 m. Speaker 2 is 1.0 m in front of speaker 1. What, if anything, must be done to cause constructive interference between the two waves?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1076325" y="4005263"/>
            <a:ext cx="746601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1. Move speaker 1 backward (to the left) 0.5 m.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2. Move speaker 1 backward (to the left) 1.0 m.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3. Move speaker 1 forward (to the right) 1.0 m.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4. Move speaker 1 forward (to the right) 0.5 m.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5. Nothing. The situation shown already causes constructive interference.</a:t>
            </a:r>
          </a:p>
        </p:txBody>
      </p:sp>
      <p:graphicFrame>
        <p:nvGraphicFramePr>
          <p:cNvPr id="4098" name="Object 7"/>
          <p:cNvGraphicFramePr>
            <a:graphicFrameLocks noChangeAspect="1"/>
          </p:cNvGraphicFramePr>
          <p:nvPr/>
        </p:nvGraphicFramePr>
        <p:xfrm>
          <a:off x="685800" y="40386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0386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793750" y="1284288"/>
            <a:ext cx="347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The interference at point C in the figure at the right is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08038" y="2776538"/>
            <a:ext cx="3763962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1. maximum constructive.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2. destructive, but not perfect.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3. constructive, but less than maximum.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4. there is no interference at point C.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5. perfect destructive.</a:t>
            </a:r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4264025" y="741363"/>
            <a:ext cx="4340225" cy="5414962"/>
            <a:chOff x="2686" y="467"/>
            <a:chExt cx="2734" cy="3411"/>
          </a:xfrm>
        </p:grpSpPr>
        <p:pic>
          <p:nvPicPr>
            <p:cNvPr id="18437" name="Picture 5" descr="21_2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3" y="467"/>
              <a:ext cx="2608" cy="3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2686" y="3612"/>
              <a:ext cx="2734" cy="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793750" y="1284288"/>
            <a:ext cx="347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The interference at point C in the figure at the right is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808038" y="2776538"/>
            <a:ext cx="3763962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1. maximum constructive.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2. destructive, but not perfect.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3. constructive, but less than maximum.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4. there is no interference at point C.</a:t>
            </a:r>
          </a:p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5. perfect destructive.</a:t>
            </a:r>
          </a:p>
        </p:txBody>
      </p:sp>
      <p:grpSp>
        <p:nvGrpSpPr>
          <p:cNvPr id="5125" name="Group 4"/>
          <p:cNvGrpSpPr>
            <a:grpSpLocks/>
          </p:cNvGrpSpPr>
          <p:nvPr/>
        </p:nvGrpSpPr>
        <p:grpSpPr bwMode="auto">
          <a:xfrm>
            <a:off x="4264025" y="741363"/>
            <a:ext cx="4340225" cy="5414962"/>
            <a:chOff x="2686" y="467"/>
            <a:chExt cx="2734" cy="3411"/>
          </a:xfrm>
        </p:grpSpPr>
        <p:pic>
          <p:nvPicPr>
            <p:cNvPr id="5126" name="Picture 5" descr="21_2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3" y="467"/>
              <a:ext cx="2608" cy="3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7" name="Rectangle 6"/>
            <p:cNvSpPr>
              <a:spLocks noChangeArrowheads="1"/>
            </p:cNvSpPr>
            <p:nvPr/>
          </p:nvSpPr>
          <p:spPr bwMode="auto">
            <a:xfrm>
              <a:off x="2686" y="3612"/>
              <a:ext cx="2734" cy="2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aphicFrame>
        <p:nvGraphicFramePr>
          <p:cNvPr id="5122" name="Object 7"/>
          <p:cNvGraphicFramePr>
            <a:graphicFrameLocks noChangeAspect="1"/>
          </p:cNvGraphicFramePr>
          <p:nvPr/>
        </p:nvGraphicFramePr>
        <p:xfrm>
          <a:off x="434975" y="53340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" y="53340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381000" y="2133600"/>
            <a:ext cx="861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http://www.kettering.edu/~drussell/Demos/reflect/reflect.html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533400" y="381000"/>
            <a:ext cx="6934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/>
              <a:t>Reflected waves at boundaries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381000" y="2133600"/>
            <a:ext cx="86106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Thus:</a:t>
            </a:r>
          </a:p>
          <a:p>
            <a:pPr eaLnBrk="1" hangingPunct="1">
              <a:buFontTx/>
              <a:buAutoNum type="arabicParenR"/>
            </a:pPr>
            <a:r>
              <a:rPr lang="en-US" altLang="en-US" sz="2400"/>
              <a:t>When a wave hits a “hard” boundary, the reflected wave is inverted (i.e. shifted 180</a:t>
            </a:r>
            <a:r>
              <a:rPr lang="en-US" altLang="en-US" sz="2400">
                <a:cs typeface="Arial" panose="020B0604020202020204" pitchFamily="34" charset="0"/>
              </a:rPr>
              <a:t>º)</a:t>
            </a:r>
            <a:r>
              <a:rPr lang="en-US" altLang="en-US" sz="2400"/>
              <a:t>.</a:t>
            </a:r>
          </a:p>
          <a:p>
            <a:pPr eaLnBrk="1" hangingPunct="1">
              <a:buFontTx/>
              <a:buAutoNum type="arabicParenR"/>
            </a:pPr>
            <a:r>
              <a:rPr lang="en-US" altLang="en-US" sz="2400"/>
              <a:t>When a wave hits a “soft” boundary, the reflected wave is not inverted.</a:t>
            </a:r>
          </a:p>
          <a:p>
            <a:pPr eaLnBrk="1" hangingPunct="1">
              <a:buFontTx/>
              <a:buAutoNum type="arabicParenR"/>
            </a:pPr>
            <a:r>
              <a:rPr lang="en-US" altLang="en-US" sz="2400"/>
              <a:t>The transmitted wave always keeps the same phase as the incoming wave.</a:t>
            </a:r>
          </a:p>
        </p:txBody>
      </p:sp>
      <p:sp>
        <p:nvSpPr>
          <p:cNvPr id="20483" name="TextBox 3"/>
          <p:cNvSpPr txBox="1">
            <a:spLocks noChangeArrowheads="1"/>
          </p:cNvSpPr>
          <p:nvPr/>
        </p:nvSpPr>
        <p:spPr bwMode="auto">
          <a:xfrm>
            <a:off x="533400" y="381000"/>
            <a:ext cx="6934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/>
              <a:t>Reflected waves at boundaries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457200" y="457200"/>
            <a:ext cx="434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Thin films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846138" y="701675"/>
            <a:ext cx="3468687" cy="4146550"/>
            <a:chOff x="533" y="346"/>
            <a:chExt cx="2185" cy="2612"/>
          </a:xfrm>
        </p:grpSpPr>
        <p:pic>
          <p:nvPicPr>
            <p:cNvPr id="22533" name="Picture 3" descr="21_stt_0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" y="346"/>
              <a:ext cx="2160" cy="2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4" name="Rectangle 4"/>
            <p:cNvSpPr>
              <a:spLocks noChangeArrowheads="1"/>
            </p:cNvSpPr>
            <p:nvPr/>
          </p:nvSpPr>
          <p:spPr bwMode="auto">
            <a:xfrm>
              <a:off x="533" y="2741"/>
              <a:ext cx="2129" cy="2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3689350" y="2200275"/>
            <a:ext cx="4606925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These two loudspeakers are in phase. They emit equal-amplitude sound waves with a wavelength of 1.0 m. At the point indicated, is the interference maximum constructive, perfect destructive or  something in between?</a:t>
            </a:r>
          </a:p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3957638" y="5003800"/>
            <a:ext cx="33623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1. maximum constructive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2. perfect destructive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3. something in between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7" name="Group 2"/>
          <p:cNvGrpSpPr>
            <a:grpSpLocks/>
          </p:cNvGrpSpPr>
          <p:nvPr/>
        </p:nvGrpSpPr>
        <p:grpSpPr bwMode="auto">
          <a:xfrm>
            <a:off x="846138" y="701675"/>
            <a:ext cx="3468687" cy="4146550"/>
            <a:chOff x="533" y="346"/>
            <a:chExt cx="2185" cy="2612"/>
          </a:xfrm>
        </p:grpSpPr>
        <p:pic>
          <p:nvPicPr>
            <p:cNvPr id="6150" name="Picture 3" descr="21_stt_0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" y="346"/>
              <a:ext cx="2160" cy="2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1" name="Rectangle 4"/>
            <p:cNvSpPr>
              <a:spLocks noChangeArrowheads="1"/>
            </p:cNvSpPr>
            <p:nvPr/>
          </p:nvSpPr>
          <p:spPr bwMode="auto">
            <a:xfrm>
              <a:off x="533" y="2741"/>
              <a:ext cx="2129" cy="2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3689350" y="2200275"/>
            <a:ext cx="4606925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These two loudspeakers are in phase. They emit equal-amplitude sound waves with a wavelength of 1.0 m. At the point indicated, is the interference maximum constructive, perfect destructive or  something in between?</a:t>
            </a:r>
          </a:p>
          <a:p>
            <a:pPr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3957638" y="5003800"/>
            <a:ext cx="35528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1. maximum constructive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2. perfect destructive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3. something in between</a:t>
            </a:r>
          </a:p>
        </p:txBody>
      </p:sp>
      <p:graphicFrame>
        <p:nvGraphicFramePr>
          <p:cNvPr id="6146" name="Object 7"/>
          <p:cNvGraphicFramePr>
            <a:graphicFrameLocks noChangeAspect="1"/>
          </p:cNvGraphicFramePr>
          <p:nvPr/>
        </p:nvGraphicFramePr>
        <p:xfrm>
          <a:off x="3581400" y="50292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Photo Editor Photo" r:id="rId5" imgW="476316" imgH="438095" progId="MSPhotoEd.3">
                  <p:embed/>
                </p:oleObj>
              </mc:Choice>
              <mc:Fallback>
                <p:oleObj name="Photo Editor Photo" r:id="rId5" imgW="476316" imgH="438095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0292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21_30Figureb-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62000"/>
            <a:ext cx="5267325" cy="565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228600" y="228600"/>
            <a:ext cx="259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Question 21.71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990600" y="609600"/>
            <a:ext cx="54102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dirty="0">
                <a:latin typeface="Arial" charset="0"/>
              </a:rPr>
              <a:t>Draw a picture for any resonant frequency except for the fundamental.</a:t>
            </a:r>
          </a:p>
          <a:p>
            <a:pPr>
              <a:defRPr/>
            </a:pPr>
            <a:r>
              <a:rPr lang="en-US" sz="3600" dirty="0">
                <a:latin typeface="Arial" charset="0"/>
              </a:rPr>
              <a:t>In this picture:</a:t>
            </a:r>
          </a:p>
          <a:p>
            <a:pPr marL="342900" indent="-342900">
              <a:buFontTx/>
              <a:buAutoNum type="arabicParenR"/>
              <a:defRPr/>
            </a:pPr>
            <a:r>
              <a:rPr lang="en-US" sz="3600" dirty="0">
                <a:latin typeface="Arial" charset="0"/>
              </a:rPr>
              <a:t>Somehow show what the molecules are doing.</a:t>
            </a:r>
          </a:p>
          <a:p>
            <a:pPr marL="342900" indent="-342900">
              <a:buFontTx/>
              <a:buAutoNum type="arabicParenR"/>
              <a:defRPr/>
            </a:pPr>
            <a:r>
              <a:rPr lang="en-US" sz="3600" dirty="0">
                <a:latin typeface="Arial" charset="0"/>
              </a:rPr>
              <a:t>Show where there flame will be and won’t be.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793750" y="862013"/>
            <a:ext cx="69278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You hear three beats per second when two sound tones are generated. The frequency of one tone is known to be 610 Hz. The frequency of the other is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2344738" y="2587625"/>
            <a:ext cx="20955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1. 604 Hz. 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2. 607 Hz.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3. 613 Hz. 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4. 616 Hz.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5. Either 2 or 3.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2344738" y="2587625"/>
            <a:ext cx="2214562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1. 604 Hz. 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2. 607 Hz.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3. 613 Hz. 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4. 616 Hz.</a:t>
            </a:r>
          </a:p>
          <a:p>
            <a:pPr eaLnBrk="1" hangingPunct="1">
              <a:lnSpc>
                <a:spcPct val="125000"/>
              </a:lnSpc>
            </a:pPr>
            <a:r>
              <a:rPr lang="en-US" altLang="en-US" sz="2400" b="1">
                <a:latin typeface="Times New Roman" panose="02020603050405020304" pitchFamily="18" charset="0"/>
              </a:rPr>
              <a:t>5. Either 2 or 3</a:t>
            </a:r>
            <a:r>
              <a:rPr lang="en-US" altLang="en-US" sz="2400">
                <a:latin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1905000" y="45720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Photo Editor Photo" r:id="rId4" imgW="476316" imgH="438095" progId="MSPhotoEd.3">
                  <p:embed/>
                </p:oleObj>
              </mc:Choice>
              <mc:Fallback>
                <p:oleObj name="Photo Editor Photo" r:id="rId4" imgW="476316" imgH="438095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720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93750" y="862013"/>
            <a:ext cx="69278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You hear three beats per second when two sound tones are generated. The frequency of one tone is known to be 610 Hz. The frequency of the other 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4876800" cy="4246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From Chapter 21 you should be able to:</a:t>
            </a:r>
          </a:p>
          <a:p>
            <a:pPr>
              <a:defRPr/>
            </a:pPr>
            <a:endParaRPr lang="en-US" dirty="0">
              <a:latin typeface="Arial" charset="0"/>
            </a:endParaRPr>
          </a:p>
          <a:p>
            <a:pPr marL="342900" indent="-342900">
              <a:buFontTx/>
              <a:buAutoNum type="arabicParenR"/>
              <a:defRPr/>
            </a:pPr>
            <a:r>
              <a:rPr lang="en-US" dirty="0">
                <a:latin typeface="Arial" charset="0"/>
              </a:rPr>
              <a:t>Find the resonant frequencies of situations such as:  a wave on a string; waves in open-open, closed-closed and open-closed tubes.</a:t>
            </a:r>
          </a:p>
          <a:p>
            <a:pPr marL="342900" indent="-342900">
              <a:buFontTx/>
              <a:buAutoNum type="arabicParenR"/>
              <a:defRPr/>
            </a:pPr>
            <a:r>
              <a:rPr lang="en-US" dirty="0">
                <a:latin typeface="Arial" charset="0"/>
              </a:rPr>
              <a:t>You show be know what happened to w a wave at a boundary between two media.</a:t>
            </a:r>
            <a:endParaRPr lang="en-US">
              <a:latin typeface="Arial" charset="0"/>
            </a:endParaRPr>
          </a:p>
          <a:p>
            <a:pPr marL="342900" indent="-342900">
              <a:buFontTx/>
              <a:buAutoNum type="arabicParenR"/>
              <a:defRPr/>
            </a:pPr>
            <a:r>
              <a:rPr lang="en-US">
                <a:latin typeface="Arial" charset="0"/>
              </a:rPr>
              <a:t>You </a:t>
            </a:r>
            <a:r>
              <a:rPr lang="en-US" dirty="0">
                <a:latin typeface="Arial" charset="0"/>
              </a:rPr>
              <a:t>should be able to investigate the properties of thin-films… i.e. you should be able to find the thickness of a thin film needed to maximum transmission and reflection.</a:t>
            </a:r>
          </a:p>
          <a:p>
            <a:pPr marL="342900" indent="-342900">
              <a:buFontTx/>
              <a:buAutoNum type="arabicParenR"/>
              <a:defRPr/>
            </a:pPr>
            <a:r>
              <a:rPr lang="en-US" dirty="0">
                <a:latin typeface="Arial" charset="0"/>
              </a:rPr>
              <a:t>You should know that </a:t>
            </a:r>
            <a:r>
              <a:rPr lang="en-US" dirty="0" err="1">
                <a:latin typeface="Arial" charset="0"/>
              </a:rPr>
              <a:t>f</a:t>
            </a:r>
            <a:r>
              <a:rPr lang="en-US" baseline="-25000" dirty="0" err="1">
                <a:latin typeface="Arial" charset="0"/>
              </a:rPr>
              <a:t>beat</a:t>
            </a:r>
            <a:r>
              <a:rPr lang="en-US" dirty="0">
                <a:latin typeface="Arial" charset="0"/>
              </a:rPr>
              <a:t> = the difference between the two interfering frequencies.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ChangeArrowheads="1"/>
          </p:cNvSpPr>
          <p:nvPr/>
        </p:nvSpPr>
        <p:spPr bwMode="auto">
          <a:xfrm>
            <a:off x="914400" y="2057400"/>
            <a:ext cx="548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http://www.colorado.edu/physics/2000/schroedinger/</a:t>
            </a:r>
          </a:p>
        </p:txBody>
      </p:sp>
      <p:sp>
        <p:nvSpPr>
          <p:cNvPr id="26627" name="Rectangle 7"/>
          <p:cNvSpPr>
            <a:spLocks noChangeArrowheads="1"/>
          </p:cNvSpPr>
          <p:nvPr/>
        </p:nvSpPr>
        <p:spPr bwMode="auto">
          <a:xfrm>
            <a:off x="381000" y="4648200"/>
            <a:ext cx="7086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http://id.mind.net/~zona/mstm/physics/waves/interference/waveInterference1/WaveInterference1.html</a:t>
            </a:r>
          </a:p>
        </p:txBody>
      </p:sp>
      <p:sp>
        <p:nvSpPr>
          <p:cNvPr id="26628" name="Rectangle 8"/>
          <p:cNvSpPr>
            <a:spLocks noChangeArrowheads="1"/>
          </p:cNvSpPr>
          <p:nvPr/>
        </p:nvSpPr>
        <p:spPr bwMode="auto">
          <a:xfrm>
            <a:off x="762000" y="2743200"/>
            <a:ext cx="640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http://www.hazelwood.k12.mo.us/~grichert/sciweb/waves.htm</a:t>
            </a:r>
          </a:p>
        </p:txBody>
      </p:sp>
      <p:sp>
        <p:nvSpPr>
          <p:cNvPr id="26629" name="Text Box 9"/>
          <p:cNvSpPr txBox="1">
            <a:spLocks noChangeArrowheads="1"/>
          </p:cNvSpPr>
          <p:nvPr/>
        </p:nvSpPr>
        <p:spPr bwMode="auto">
          <a:xfrm>
            <a:off x="685800" y="838200"/>
            <a:ext cx="670560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Addition of waves:</a:t>
            </a:r>
          </a:p>
          <a:p>
            <a:pPr eaLnBrk="1" hangingPunct="1"/>
            <a:r>
              <a:rPr lang="en-US" altLang="en-US">
                <a:hlinkClick r:id="rId3"/>
              </a:rPr>
              <a:t>http://www.kettering.edu/~drussell/Demos/superposition/superposition.html</a:t>
            </a:r>
            <a:endParaRPr lang="en-US" altLang="en-US"/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Standing Waves: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hlinkClick r:id="rId4"/>
              </a:rPr>
              <a:t>http://www.glenbrook.k12.il.us/GBSSCI/PHYS/mmedia/waves/swf.html</a:t>
            </a:r>
            <a:r>
              <a:rPr lang="en-US" altLang="en-US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Beats:  </a:t>
            </a:r>
            <a:r>
              <a:rPr lang="en-US" altLang="en-US">
                <a:hlinkClick r:id="rId5"/>
              </a:rPr>
              <a:t>http://ionaphysics.org/ntnujava/waveSuperposition/waveSuperposition.html</a:t>
            </a:r>
            <a:r>
              <a:rPr lang="en-US" altLang="en-US"/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1143000" y="685800"/>
            <a:ext cx="6616700" cy="3589338"/>
            <a:chOff x="720" y="240"/>
            <a:chExt cx="4168" cy="2261"/>
          </a:xfrm>
        </p:grpSpPr>
        <p:pic>
          <p:nvPicPr>
            <p:cNvPr id="11270" name="Picture 3" descr="21_stt_01_0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240"/>
              <a:ext cx="4168" cy="2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1" name="Rectangle 4"/>
            <p:cNvSpPr>
              <a:spLocks noChangeArrowheads="1"/>
            </p:cNvSpPr>
            <p:nvPr/>
          </p:nvSpPr>
          <p:spPr bwMode="auto">
            <a:xfrm>
              <a:off x="1536" y="2304"/>
              <a:ext cx="259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11267" name="Picture 5" descr="21_stt_01_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038" y="4235450"/>
            <a:ext cx="7529512" cy="370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1295400" y="2819400"/>
            <a:ext cx="6873875" cy="822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Two pulses on a string approach each other at speeds of 1 m/s. What is the shape of the string at t = 6 s?</a:t>
            </a: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1219200" y="4953000"/>
            <a:ext cx="6858000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>
                <a:latin typeface="Times New Roman" panose="02020603050405020304" pitchFamily="18" charset="0"/>
              </a:rPr>
              <a:t>     (1)		      (2)		        (3)		        (4)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 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981200"/>
            <a:ext cx="5062538" cy="4224338"/>
          </a:xfrm>
          <a:noFill/>
        </p:spPr>
      </p:pic>
      <p:sp>
        <p:nvSpPr>
          <p:cNvPr id="12291" name="Text Box 8"/>
          <p:cNvSpPr txBox="1">
            <a:spLocks noChangeArrowheads="1"/>
          </p:cNvSpPr>
          <p:nvPr/>
        </p:nvSpPr>
        <p:spPr bwMode="auto">
          <a:xfrm>
            <a:off x="609600" y="609600"/>
            <a:ext cx="6477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Let’s try to derive the resonant frequencies of a guitar string.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Find the resonant frequencies for a “closed-open” string (i.e. a string fixed at one point and oscillating freely at the other side).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21_stt_02_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8" y="4503738"/>
            <a:ext cx="7591425" cy="368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2536825" y="701675"/>
            <a:ext cx="3536950" cy="2265363"/>
            <a:chOff x="1501" y="225"/>
            <a:chExt cx="2228" cy="1427"/>
          </a:xfrm>
        </p:grpSpPr>
        <p:pic>
          <p:nvPicPr>
            <p:cNvPr id="14342" name="Picture 4" descr="21_stt_02_0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1" y="225"/>
              <a:ext cx="2228" cy="1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3" name="Rectangle 5"/>
            <p:cNvSpPr>
              <a:spLocks noChangeArrowheads="1"/>
            </p:cNvSpPr>
            <p:nvPr/>
          </p:nvSpPr>
          <p:spPr bwMode="auto">
            <a:xfrm>
              <a:off x="1888" y="1434"/>
              <a:ext cx="1476" cy="2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923925" y="2430463"/>
            <a:ext cx="73882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A standing wave on a string vibrates as shown at the top. Suppose the tension is quadrupled while the frequency and the length of the string are held constant. Which standing wave pattern is produced?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762000" y="5181600"/>
            <a:ext cx="7696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>
                <a:latin typeface="Times New Roman" panose="02020603050405020304" pitchFamily="18" charset="0"/>
              </a:rPr>
              <a:t>            (1)		      (2)		(3)	             (4)		       (5)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93750" y="862013"/>
            <a:ext cx="74263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An open-open tube of air supports standing waves at frequencies of 300 Hz and 400 Hz, and at no frequencies between these two. The second harmonic of this tube has frequency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690813" y="2649538"/>
            <a:ext cx="1454150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1. 800 Hz.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2. 600 Hz.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3. 400 Hz.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4. 200 Hz.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5. 100 Hz.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 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80"/>
          <a:stretch>
            <a:fillRect/>
          </a:stretch>
        </p:blipFill>
        <p:spPr>
          <a:xfrm>
            <a:off x="1828800" y="1143000"/>
            <a:ext cx="4903788" cy="5105400"/>
          </a:xfrm>
          <a:noFill/>
        </p:spPr>
      </p:pic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533400" y="533400"/>
            <a:ext cx="723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Standing waves in an open-ended tube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793750" y="862013"/>
            <a:ext cx="74263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</a:rPr>
              <a:t>An open-open tube of air supports standing waves at frequencies of 300 Hz and 400 Hz, and at no frequencies between these two. The second harmonic of this tube has frequency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2690813" y="2649538"/>
            <a:ext cx="1470025" cy="246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1. 800 Hz.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2. 600 Hz.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3. 400 Hz.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 b="1">
                <a:latin typeface="Times New Roman" panose="02020603050405020304" pitchFamily="18" charset="0"/>
              </a:rPr>
              <a:t>4. 200 Hz</a:t>
            </a:r>
            <a:r>
              <a:rPr lang="en-US" altLang="en-US" sz="240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Times New Roman" panose="02020603050405020304" pitchFamily="18" charset="0"/>
              </a:rPr>
              <a:t>5. 100 Hz.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2286000" y="4191000"/>
          <a:ext cx="4032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Photo Editor Photo" r:id="rId4" imgW="476316" imgH="438095" progId="MSPhotoEd.3">
                  <p:embed/>
                </p:oleObj>
              </mc:Choice>
              <mc:Fallback>
                <p:oleObj name="Photo Editor Photo" r:id="rId4" imgW="476316" imgH="438095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191000"/>
                        <a:ext cx="4032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1083</Words>
  <Application>Microsoft Office PowerPoint</Application>
  <PresentationFormat>On-screen Show (4:3)</PresentationFormat>
  <Paragraphs>120</Paragraphs>
  <Slides>23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Times New Roman</vt:lpstr>
      <vt:lpstr>Symbol</vt:lpstr>
      <vt:lpstr>Default Design</vt:lpstr>
      <vt:lpstr>Microsoft Photo Editor 3.0 Photo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Mulder</dc:creator>
  <cp:lastModifiedBy>Greg S. Mulder</cp:lastModifiedBy>
  <cp:revision>31</cp:revision>
  <dcterms:created xsi:type="dcterms:W3CDTF">2005-02-18T18:38:16Z</dcterms:created>
  <dcterms:modified xsi:type="dcterms:W3CDTF">2017-02-27T05:53:04Z</dcterms:modified>
</cp:coreProperties>
</file>