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9.xml" ContentType="application/vnd.openxmlformats-officedocument.presentationml.notesSlide+xml"/>
  <Override PartName="/ppt/tags/tag16.xml" ContentType="application/vnd.openxmlformats-officedocument.presentationml.tags+xml"/>
  <Override PartName="/ppt/notesSlides/notesSlide10.xml" ContentType="application/vnd.openxmlformats-officedocument.presentationml.notesSlide+xml"/>
  <Override PartName="/ppt/tags/tag17.xml" ContentType="application/vnd.openxmlformats-officedocument.presentationml.tags+xml"/>
  <Override PartName="/ppt/notesSlides/notesSlide11.xml" ContentType="application/vnd.openxmlformats-officedocument.presentationml.notesSlide+xml"/>
  <Override PartName="/ppt/tags/tag18.xml" ContentType="application/vnd.openxmlformats-officedocument.presentationml.tags+xml"/>
  <Override PartName="/ppt/notesSlides/notesSlide12.xml" ContentType="application/vnd.openxmlformats-officedocument.presentationml.notesSlide+xml"/>
  <Override PartName="/ppt/tags/tag19.xml" ContentType="application/vnd.openxmlformats-officedocument.presentationml.tags+xml"/>
  <Override PartName="/ppt/notesSlides/notesSlide13.xml" ContentType="application/vnd.openxmlformats-officedocument.presentationml.notesSlide+xml"/>
  <Override PartName="/ppt/tags/tag20.xml" ContentType="application/vnd.openxmlformats-officedocument.presentationml.tags+xml"/>
  <Override PartName="/ppt/notesSlides/notesSlide14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5.xml" ContentType="application/vnd.openxmlformats-officedocument.presentationml.notesSlide+xml"/>
  <Override PartName="/ppt/tags/tag23.xml" ContentType="application/vnd.openxmlformats-officedocument.presentationml.tags+xml"/>
  <Override PartName="/ppt/notesSlides/notesSlide16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7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0" r:id="rId3"/>
    <p:sldId id="257" r:id="rId4"/>
    <p:sldId id="262" r:id="rId5"/>
    <p:sldId id="261" r:id="rId6"/>
    <p:sldId id="259" r:id="rId7"/>
    <p:sldId id="285" r:id="rId8"/>
    <p:sldId id="289" r:id="rId9"/>
    <p:sldId id="290" r:id="rId10"/>
    <p:sldId id="286" r:id="rId11"/>
    <p:sldId id="258" r:id="rId12"/>
    <p:sldId id="287" r:id="rId13"/>
    <p:sldId id="263" r:id="rId14"/>
    <p:sldId id="264" r:id="rId15"/>
    <p:sldId id="265" r:id="rId16"/>
    <p:sldId id="266" r:id="rId17"/>
    <p:sldId id="271" r:id="rId18"/>
    <p:sldId id="272" r:id="rId19"/>
    <p:sldId id="273" r:id="rId20"/>
    <p:sldId id="274" r:id="rId21"/>
    <p:sldId id="269" r:id="rId22"/>
    <p:sldId id="267" r:id="rId23"/>
    <p:sldId id="281" r:id="rId24"/>
    <p:sldId id="270" r:id="rId25"/>
    <p:sldId id="275" r:id="rId26"/>
    <p:sldId id="276" r:id="rId27"/>
    <p:sldId id="278" r:id="rId28"/>
    <p:sldId id="279" r:id="rId29"/>
    <p:sldId id="282" r:id="rId30"/>
    <p:sldId id="283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3.wmf"/><Relationship Id="rId4" Type="http://schemas.openxmlformats.org/officeDocument/2006/relationships/image" Target="../media/image1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6A4B82-B99A-463F-BB69-ED550235FC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7A84CE-F56D-4F49-9A72-450BBA416328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391477-BF65-4729-8444-1B6EB313E76D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STT20.3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860213-2242-435A-B427-8ABEBBD40587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STT20.3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4D80386-F3FA-40A9-B07E-83E98ADDC381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STT20.4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E12194A-3E9E-4598-A1D8-87C1DD06CE5B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STT20.4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3F42BA4-E6A7-4A5D-A66F-99627D27D954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901472-D5DD-4977-8270-8353AF0CBD03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4E1071-A622-4929-BA74-988EC7E6F765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94C3FC-BAD1-4B13-A6F5-DB1F2677F2DB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8BB73A0-64E9-4772-836A-6F9B2725B4D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9687A5-707E-4CFD-BF08-35CDE661A14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BE7A2DD-DF21-470B-B0FE-8759002C4B62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87F3F1E-0626-456C-8394-2F6F4A6743F8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FB538C-62DD-4B63-99E4-D322C9D7DBFA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FBD6A5-B2BC-4FBA-B4F7-23772861AAAE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2D785F-A095-41A3-92C3-2C44FD2D4E8A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7D01DE-03F2-4DA2-A893-5AC1AC3FE45B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STT20.2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8E3ED-1DCB-4E04-9BB0-2F83F34CCE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31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F6DDE-11A3-4E71-B100-28C362E20F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3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73942-8BF5-4977-8210-96B22A8246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436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90D9D-6900-4CBC-AE18-07BA00554D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31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E80172-AD49-42C6-88FD-0881E8E91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1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684596-8F81-4937-BFA5-AD454214C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53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5873CA-EB98-4281-982C-764DB099B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22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F4F92-5883-48D5-8641-72164CDA3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3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4974A-0DD1-46B8-A6AA-891993B5A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14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5E96C-75DF-450E-803A-6CAE1CD12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95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77C70B-F9EA-4D34-B15B-35F054E9C9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97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723B4C-8621-439E-A0B2-06C0C1539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19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96A652-4016-4803-997E-5C979D61E0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8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png"/><Relationship Id="rId2" Type="http://schemas.openxmlformats.org/officeDocument/2006/relationships/tags" Target="../tags/tag1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jpeg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3.bin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1.wmf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3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4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5.wmf"/><Relationship Id="rId2" Type="http://schemas.openxmlformats.org/officeDocument/2006/relationships/tags" Target="../tags/tag29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jpeg"/><Relationship Id="rId5" Type="http://schemas.openxmlformats.org/officeDocument/2006/relationships/image" Target="../media/image3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5791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Chapter 16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Traveling Waves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676400" y="2133600"/>
            <a:ext cx="60960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Three types of waves: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3200"/>
              <a:t>Mechanical Waves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3200"/>
              <a:t>Electromagnetic Waves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3200"/>
              <a:t>Matter Waves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8229600" y="6248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20.1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rst.gsfc.nasa.gov/Sect14/NE_gravity_wav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0"/>
            <a:ext cx="6019800" cy="568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228600" y="152400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/>
              <a:t>Atmospheric Wave Train</a:t>
            </a: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u11l1c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38600"/>
            <a:ext cx="6324600" cy="224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7" descr="tf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60960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Line 8"/>
          <p:cNvSpPr>
            <a:spLocks noChangeShapeType="1"/>
          </p:cNvSpPr>
          <p:nvPr/>
        </p:nvSpPr>
        <p:spPr bwMode="auto">
          <a:xfrm>
            <a:off x="1981200" y="571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9"/>
          <p:cNvSpPr>
            <a:spLocks noChangeShapeType="1"/>
          </p:cNvSpPr>
          <p:nvPr/>
        </p:nvSpPr>
        <p:spPr bwMode="auto">
          <a:xfrm>
            <a:off x="3124200" y="5715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10"/>
          <p:cNvSpPr>
            <a:spLocks noChangeShapeType="1"/>
          </p:cNvSpPr>
          <p:nvPr/>
        </p:nvSpPr>
        <p:spPr bwMode="auto">
          <a:xfrm>
            <a:off x="1981200" y="5943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2209800" y="6096000"/>
            <a:ext cx="60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ym typeface="Symbol" panose="05050102010706020507" pitchFamily="18" charset="2"/>
              </a:rPr>
              <a:t>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6"/>
          <p:cNvGraphicFramePr>
            <a:graphicFrameLocks noChangeAspect="1"/>
          </p:cNvGraphicFramePr>
          <p:nvPr/>
        </p:nvGraphicFramePr>
        <p:xfrm>
          <a:off x="4495800" y="938213"/>
          <a:ext cx="43227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4" imgW="1689100" imgH="228600" progId="Equation.3">
                  <p:embed/>
                </p:oleObj>
              </mc:Choice>
              <mc:Fallback>
                <p:oleObj name="Equation" r:id="rId4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938213"/>
                        <a:ext cx="4322763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0" y="76200"/>
            <a:ext cx="647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Snapshot Graphs vs. History Graphs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76200" y="1058863"/>
            <a:ext cx="44196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A tuning 523Hz tuning fork is emitting sound.  Create a history graph of your eardrum. Sound travels at 331 m/s at STP. </a:t>
            </a:r>
          </a:p>
          <a:p>
            <a:pPr eaLnBrk="1" hangingPunct="1"/>
            <a:r>
              <a:rPr lang="en-US" altLang="en-US" sz="2800"/>
              <a:t>(Your eardrum experiences a total displacement of 1mm)</a:t>
            </a:r>
          </a:p>
          <a:p>
            <a:pPr eaLnBrk="1" hangingPunct="1"/>
            <a:endParaRPr lang="en-US" altLang="en-US" sz="2800"/>
          </a:p>
        </p:txBody>
      </p:sp>
      <p:pic>
        <p:nvPicPr>
          <p:cNvPr id="15365" name="Picture 6" descr="http://www.chkd.org/Images/W2G%20Health%20Library/EarDrum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286000"/>
            <a:ext cx="5003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69938" y="855663"/>
            <a:ext cx="73882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Which of the following actions would make a pulse travel faster down a stretched string?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192213" y="2276475"/>
            <a:ext cx="68135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Move your hand up and down more quickly as you generate the pulse.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Move your hand up and down a larger distance as you generate the pulse.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Use a heavier string of the same length, under the same tension.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Use a lighter string of the same length, under the same tension.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5. Use a longer string of the same thickness, density and tension.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69938" y="855663"/>
            <a:ext cx="73882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Which of the following actions would make a pulse travel faster down a stretched string?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192213" y="2276475"/>
            <a:ext cx="68135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Move your hand up and down more quickly as you generate the pulse.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Move your hand up and down a larger distance as you generate the pulse.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Use a heavier string of the same length, under the same tension.</a:t>
            </a:r>
          </a:p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4. Use a lighter string of the same length, under the same tension.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5. Use a longer string of the same thickness, density and tension.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838200" y="44958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958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20_stt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201738"/>
            <a:ext cx="4689475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456113" y="701675"/>
            <a:ext cx="3802062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What is the frequency of this traveling wave?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261100" y="3082925"/>
            <a:ext cx="14541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10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  5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  2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  0.2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  0.1 Hz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20_stt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201738"/>
            <a:ext cx="4689475" cy="34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456113" y="701675"/>
            <a:ext cx="3802062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What is the frequency of this traveling wave?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261100" y="3082925"/>
            <a:ext cx="14541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10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2.   5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  2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  0.2 Hz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  0.1 Hz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867400" y="37338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Photo Editor Photo" r:id="rId6" imgW="476316" imgH="438095" progId="MSPhotoEd.3">
                  <p:embed/>
                </p:oleObj>
              </mc:Choice>
              <mc:Fallback>
                <p:oleObj name="Photo Editor Photo" r:id="rId6" imgW="476316" imgH="438095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7338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984250" y="1284288"/>
            <a:ext cx="6659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What is the phase difference between the crest of a wave and the adjacent trough?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035300" y="2776538"/>
            <a:ext cx="2012950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1.  0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   </a:t>
            </a:r>
            <a:r>
              <a:rPr lang="el-GR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/4	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  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/2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4. 3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/2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84250" y="1284288"/>
            <a:ext cx="6659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What is the phase difference between the crest of a wave and the adjacent trough?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035300" y="2776538"/>
            <a:ext cx="2012950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1.  0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   </a:t>
            </a:r>
            <a:r>
              <a:rPr lang="el-GR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/4	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  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/2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4. 3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</a:rPr>
              <a:t>/2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5.  </a:t>
            </a:r>
            <a:r>
              <a:rPr lang="el-GR" altLang="en-US" sz="2400" b="1" i="1">
                <a:latin typeface="Times New Roman" panose="02020603050405020304" pitchFamily="18" charset="0"/>
              </a:rPr>
              <a:t>π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590800" y="49530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533400" y="685800"/>
            <a:ext cx="54864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Let’s use the concept of phase shift to find the speed of sound in this room.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838200" y="1219200"/>
            <a:ext cx="73914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Two Types of Wave Motion: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	Transverse Waves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	Longitudinal Waves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762000" y="3581400"/>
            <a:ext cx="5562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http://www.youtube.com/watch?v=CswoSQC_NX0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685800" y="838200"/>
            <a:ext cx="7696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Electromagnetic Radiation Travels in a vacuum at a speed of c = 299,792,458 m/s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(yes, this is a proper reporting of sig. figs)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533400" y="3124200"/>
            <a:ext cx="4724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The speed of light is actually used as the current definition of the SI unit of length.</a:t>
            </a: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1524000" y="5181600"/>
            <a:ext cx="550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http://www.mel.nist.gov/div821/museum/timeline.htm</a:t>
            </a: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1066800"/>
            <a:ext cx="9144000" cy="3581400"/>
            <a:chOff x="1872" y="5266"/>
            <a:chExt cx="8496" cy="2304"/>
          </a:xfrm>
        </p:grpSpPr>
        <p:grpSp>
          <p:nvGrpSpPr>
            <p:cNvPr id="25609" name="Group 3"/>
            <p:cNvGrpSpPr>
              <a:grpSpLocks/>
            </p:cNvGrpSpPr>
            <p:nvPr/>
          </p:nvGrpSpPr>
          <p:grpSpPr bwMode="auto">
            <a:xfrm>
              <a:off x="1872" y="5266"/>
              <a:ext cx="8496" cy="2304"/>
              <a:chOff x="1872" y="5266"/>
              <a:chExt cx="8496" cy="2304"/>
            </a:xfrm>
          </p:grpSpPr>
          <p:grpSp>
            <p:nvGrpSpPr>
              <p:cNvPr id="25611" name="Group 4"/>
              <p:cNvGrpSpPr>
                <a:grpSpLocks/>
              </p:cNvGrpSpPr>
              <p:nvPr/>
            </p:nvGrpSpPr>
            <p:grpSpPr bwMode="auto">
              <a:xfrm>
                <a:off x="1872" y="5266"/>
                <a:ext cx="8496" cy="2304"/>
                <a:chOff x="1872" y="5266"/>
                <a:chExt cx="8496" cy="2304"/>
              </a:xfrm>
            </p:grpSpPr>
            <p:sp>
              <p:nvSpPr>
                <p:cNvPr id="25613" name="Rectangle 5"/>
                <p:cNvSpPr>
                  <a:spLocks noChangeArrowheads="1"/>
                </p:cNvSpPr>
                <p:nvPr/>
              </p:nvSpPr>
              <p:spPr bwMode="auto">
                <a:xfrm>
                  <a:off x="1872" y="6994"/>
                  <a:ext cx="8352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grpSp>
              <p:nvGrpSpPr>
                <p:cNvPr id="25614" name="Group 6"/>
                <p:cNvGrpSpPr>
                  <a:grpSpLocks/>
                </p:cNvGrpSpPr>
                <p:nvPr/>
              </p:nvGrpSpPr>
              <p:grpSpPr bwMode="auto">
                <a:xfrm>
                  <a:off x="5472" y="5616"/>
                  <a:ext cx="3024" cy="720"/>
                  <a:chOff x="5472" y="5616"/>
                  <a:chExt cx="3024" cy="720"/>
                </a:xfrm>
              </p:grpSpPr>
              <p:sp>
                <p:nvSpPr>
                  <p:cNvPr id="2562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5760" y="5698"/>
                    <a:ext cx="2736" cy="576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A603AB"/>
                      </a:gs>
                      <a:gs pos="12000">
                        <a:srgbClr val="E81766"/>
                      </a:gs>
                      <a:gs pos="27000">
                        <a:srgbClr val="EE3F17"/>
                      </a:gs>
                      <a:gs pos="48000">
                        <a:srgbClr val="FFFF00"/>
                      </a:gs>
                      <a:gs pos="64999">
                        <a:srgbClr val="1A8D48"/>
                      </a:gs>
                      <a:gs pos="78999">
                        <a:srgbClr val="0819FB"/>
                      </a:gs>
                      <a:gs pos="100000">
                        <a:srgbClr val="A603AB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2562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5472" y="5616"/>
                    <a:ext cx="576" cy="72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sp>
              <p:nvSpPr>
                <p:cNvPr id="25615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5472" y="6274"/>
                  <a:ext cx="576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1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5616" y="6274"/>
                  <a:ext cx="2880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1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208" y="5266"/>
                  <a:ext cx="1152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>
                      <a:latin typeface="Times New Roman" panose="02020603050405020304" pitchFamily="18" charset="0"/>
                    </a:rPr>
                    <a:t>~350nm</a:t>
                  </a:r>
                </a:p>
              </p:txBody>
            </p:sp>
            <p:sp>
              <p:nvSpPr>
                <p:cNvPr id="2561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5760" y="5266"/>
                  <a:ext cx="1152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>
                      <a:latin typeface="Times New Roman" panose="02020603050405020304" pitchFamily="18" charset="0"/>
                    </a:rPr>
                    <a:t>~700nm</a:t>
                  </a:r>
                </a:p>
              </p:txBody>
            </p:sp>
            <p:sp>
              <p:nvSpPr>
                <p:cNvPr id="2561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608" y="6994"/>
                  <a:ext cx="864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>
                      <a:latin typeface="Times New Roman" panose="02020603050405020304" pitchFamily="18" charset="0"/>
                    </a:rPr>
                    <a:t>Infra-red</a:t>
                  </a:r>
                </a:p>
              </p:txBody>
            </p:sp>
            <p:sp>
              <p:nvSpPr>
                <p:cNvPr id="2562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616" y="6994"/>
                  <a:ext cx="1296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>
                      <a:latin typeface="Times New Roman" panose="02020603050405020304" pitchFamily="18" charset="0"/>
                    </a:rPr>
                    <a:t>Ultra-</a:t>
                  </a:r>
                </a:p>
                <a:p>
                  <a:r>
                    <a:rPr lang="en-US" altLang="en-US" sz="2400">
                      <a:latin typeface="Times New Roman" panose="02020603050405020304" pitchFamily="18" charset="0"/>
                    </a:rPr>
                    <a:t>violet</a:t>
                  </a:r>
                </a:p>
              </p:txBody>
            </p:sp>
            <p:sp>
              <p:nvSpPr>
                <p:cNvPr id="2562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88" y="6994"/>
                  <a:ext cx="720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>
                      <a:latin typeface="Times New Roman" panose="02020603050405020304" pitchFamily="18" charset="0"/>
                    </a:rPr>
                    <a:t>Microwaves</a:t>
                  </a:r>
                </a:p>
              </p:txBody>
            </p:sp>
            <p:sp>
              <p:nvSpPr>
                <p:cNvPr id="2562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312" y="6994"/>
                  <a:ext cx="432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1600">
                      <a:latin typeface="Times New Roman" panose="02020603050405020304" pitchFamily="18" charset="0"/>
                    </a:rPr>
                    <a:t>TV</a:t>
                  </a:r>
                </a:p>
              </p:txBody>
            </p:sp>
            <p:sp>
              <p:nvSpPr>
                <p:cNvPr id="2562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736" y="6994"/>
                  <a:ext cx="432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1600">
                      <a:latin typeface="Times New Roman" panose="02020603050405020304" pitchFamily="18" charset="0"/>
                    </a:rPr>
                    <a:t>FM</a:t>
                  </a:r>
                </a:p>
              </p:txBody>
            </p:sp>
            <p:sp>
              <p:nvSpPr>
                <p:cNvPr id="2562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160" y="6994"/>
                  <a:ext cx="432" cy="5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1600">
                      <a:latin typeface="Times New Roman" panose="02020603050405020304" pitchFamily="18" charset="0"/>
                    </a:rPr>
                    <a:t>AM</a:t>
                  </a:r>
                </a:p>
              </p:txBody>
            </p:sp>
            <p:sp>
              <p:nvSpPr>
                <p:cNvPr id="2562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208" y="6994"/>
                  <a:ext cx="1872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2000">
                      <a:latin typeface="Times New Roman" panose="02020603050405020304" pitchFamily="18" charset="0"/>
                    </a:rPr>
                    <a:t>Gamma-</a:t>
                  </a:r>
                </a:p>
                <a:p>
                  <a:r>
                    <a:rPr lang="en-US" altLang="en-US" sz="2000">
                      <a:latin typeface="Times New Roman" panose="02020603050405020304" pitchFamily="18" charset="0"/>
                    </a:rPr>
                    <a:t>Rays</a:t>
                  </a: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626" name="AutoShape 20"/>
                <p:cNvSpPr>
                  <a:spLocks noChangeArrowheads="1"/>
                </p:cNvSpPr>
                <p:nvPr/>
              </p:nvSpPr>
              <p:spPr bwMode="auto">
                <a:xfrm rot="5400000">
                  <a:off x="9720" y="6922"/>
                  <a:ext cx="576" cy="720"/>
                </a:xfrm>
                <a:prstGeom prst="flowChartPunchedTap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5612" name="AutoShape 21"/>
              <p:cNvSpPr>
                <a:spLocks noChangeArrowheads="1"/>
              </p:cNvSpPr>
              <p:nvPr/>
            </p:nvSpPr>
            <p:spPr bwMode="auto">
              <a:xfrm rot="5400000">
                <a:off x="7056" y="6418"/>
                <a:ext cx="576" cy="1728"/>
              </a:xfrm>
              <a:prstGeom prst="flowChartPunchedTap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25610" name="Text Box 22"/>
            <p:cNvSpPr txBox="1">
              <a:spLocks noChangeArrowheads="1"/>
            </p:cNvSpPr>
            <p:nvPr/>
          </p:nvSpPr>
          <p:spPr bwMode="auto">
            <a:xfrm>
              <a:off x="6768" y="6994"/>
              <a:ext cx="100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latin typeface="Times New Roman" panose="02020603050405020304" pitchFamily="18" charset="0"/>
                </a:rPr>
                <a:t>X-Rays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25603" name="Text Box 23"/>
          <p:cNvSpPr txBox="1">
            <a:spLocks noChangeArrowheads="1"/>
          </p:cNvSpPr>
          <p:nvPr/>
        </p:nvSpPr>
        <p:spPr bwMode="auto">
          <a:xfrm>
            <a:off x="6553200" y="4848225"/>
            <a:ext cx="2667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High Energy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Small Wavelength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High Frequency</a:t>
            </a:r>
          </a:p>
        </p:txBody>
      </p:sp>
      <p:sp>
        <p:nvSpPr>
          <p:cNvPr id="25604" name="Text Box 24"/>
          <p:cNvSpPr txBox="1">
            <a:spLocks noChangeArrowheads="1"/>
          </p:cNvSpPr>
          <p:nvPr/>
        </p:nvSpPr>
        <p:spPr bwMode="auto">
          <a:xfrm>
            <a:off x="1828800" y="1066800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Wavelength  =</a:t>
            </a:r>
          </a:p>
        </p:txBody>
      </p:sp>
      <p:grpSp>
        <p:nvGrpSpPr>
          <p:cNvPr id="25605" name="Group 25"/>
          <p:cNvGrpSpPr>
            <a:grpSpLocks/>
          </p:cNvGrpSpPr>
          <p:nvPr/>
        </p:nvGrpSpPr>
        <p:grpSpPr bwMode="auto">
          <a:xfrm>
            <a:off x="2133600" y="5486400"/>
            <a:ext cx="4114800" cy="381000"/>
            <a:chOff x="1680" y="3456"/>
            <a:chExt cx="2256" cy="240"/>
          </a:xfrm>
        </p:grpSpPr>
        <p:sp>
          <p:nvSpPr>
            <p:cNvPr id="25607" name="AutoShape 26"/>
            <p:cNvSpPr>
              <a:spLocks noChangeArrowheads="1"/>
            </p:cNvSpPr>
            <p:nvPr/>
          </p:nvSpPr>
          <p:spPr bwMode="auto">
            <a:xfrm>
              <a:off x="1776" y="3456"/>
              <a:ext cx="2160" cy="240"/>
            </a:xfrm>
            <a:prstGeom prst="rightArrow">
              <a:avLst>
                <a:gd name="adj1" fmla="val 50000"/>
                <a:gd name="adj2" fmla="val 225000"/>
              </a:avLst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608" name="Rectangle 27"/>
            <p:cNvSpPr>
              <a:spLocks noChangeArrowheads="1"/>
            </p:cNvSpPr>
            <p:nvPr/>
          </p:nvSpPr>
          <p:spPr bwMode="auto">
            <a:xfrm>
              <a:off x="1680" y="3504"/>
              <a:ext cx="3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5606" name="Text Box 28"/>
          <p:cNvSpPr txBox="1">
            <a:spLocks noChangeArrowheads="1"/>
          </p:cNvSpPr>
          <p:nvPr/>
        </p:nvSpPr>
        <p:spPr bwMode="auto">
          <a:xfrm>
            <a:off x="0" y="4800600"/>
            <a:ext cx="2667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Low Energy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Long Wavelength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Low Frequency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4"/>
          <p:cNvGraphicFramePr>
            <a:graphicFrameLocks noChangeAspect="1"/>
          </p:cNvGraphicFramePr>
          <p:nvPr/>
        </p:nvGraphicFramePr>
        <p:xfrm>
          <a:off x="525463" y="1611313"/>
          <a:ext cx="2251075" cy="187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Equation" r:id="rId5" imgW="914400" imgH="761760" progId="Equation.3">
                  <p:embed/>
                </p:oleObj>
              </mc:Choice>
              <mc:Fallback>
                <p:oleObj name="Equation" r:id="rId5" imgW="914400" imgH="761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1611313"/>
                        <a:ext cx="2251075" cy="187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5"/>
          <p:cNvGraphicFramePr>
            <a:graphicFrameLocks noChangeAspect="1"/>
          </p:cNvGraphicFramePr>
          <p:nvPr/>
        </p:nvGraphicFramePr>
        <p:xfrm>
          <a:off x="609600" y="3886200"/>
          <a:ext cx="2249488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7" imgW="914400" imgH="799920" progId="Equation.3">
                  <p:embed/>
                </p:oleObj>
              </mc:Choice>
              <mc:Fallback>
                <p:oleObj name="Equation" r:id="rId7" imgW="914400" imgH="799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86200"/>
                        <a:ext cx="2249488" cy="197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0" y="152400"/>
            <a:ext cx="411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/>
              <a:t>Doppler Effect</a:t>
            </a:r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3429000" y="990600"/>
            <a:ext cx="60198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Doppler Effect for Sounds for an: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    Approaching source or approaching observer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or Receding source or a receding observer</a:t>
            </a: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3429000" y="4038600"/>
            <a:ext cx="54864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Doppler Effect for Light for a:</a:t>
            </a:r>
            <a:endParaRPr lang="en-US" altLang="en-US" sz="2800"/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    Receding source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or Approaching source</a:t>
            </a:r>
          </a:p>
        </p:txBody>
      </p:sp>
    </p:spTree>
    <p:custDataLst>
      <p:tags r:id="rId2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7924800" cy="517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You have a satellite orbiting the moon with an orbital radius of 2000km.  The satellite is transmitting a carrier signal at 154.41MHz.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/>
              <a:t>Within what range will your receiver have to be able to detect a signal if you want to be able to receive the satellite’s carrier frequency?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4953000" y="5791200"/>
            <a:ext cx="357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Earth’s moon mass =7.36·10</a:t>
            </a:r>
            <a:r>
              <a:rPr lang="en-US" altLang="en-US" baseline="30000"/>
              <a:t>22</a:t>
            </a:r>
            <a:r>
              <a:rPr lang="en-US" altLang="en-US"/>
              <a:t>kg.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457200" y="685800"/>
            <a:ext cx="5791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/>
              <a:t>Power and Intensity</a:t>
            </a:r>
          </a:p>
        </p:txBody>
      </p:sp>
      <p:graphicFrame>
        <p:nvGraphicFramePr>
          <p:cNvPr id="28675" name="Object 6"/>
          <p:cNvGraphicFramePr>
            <a:graphicFrameLocks noChangeAspect="1"/>
          </p:cNvGraphicFramePr>
          <p:nvPr/>
        </p:nvGraphicFramePr>
        <p:xfrm>
          <a:off x="2438400" y="1752600"/>
          <a:ext cx="3708400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quation" r:id="rId5" imgW="1167893" imgH="393529" progId="Equation.3">
                  <p:embed/>
                </p:oleObj>
              </mc:Choice>
              <mc:Fallback>
                <p:oleObj name="Equation" r:id="rId5" imgW="1167893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52600"/>
                        <a:ext cx="3708400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381000" y="3352800"/>
            <a:ext cx="49530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Let’s look at how intensity changes for a laser vs. a “spherical point-source radiator”</a:t>
            </a:r>
          </a:p>
        </p:txBody>
      </p:sp>
    </p:spTree>
    <p:custDataLst>
      <p:tags r:id="rId2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79248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Sample Problem: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satellite orbiting the Earth measures the Intensity of the light from the sun to be 1400 Watts/m</a:t>
            </a:r>
            <a:r>
              <a:rPr lang="en-US" altLang="en-US" sz="2800" baseline="30000"/>
              <a:t>2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How much light energy does the sun put out per year?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How much mass does the sun lose per year?</a:t>
            </a: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0"/>
            <a:ext cx="8229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Summary of Topics covered in Chp. 20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/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381000" y="57785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Traveling waves can be modeled via the equation:  </a:t>
            </a:r>
          </a:p>
        </p:txBody>
      </p:sp>
      <p:graphicFrame>
        <p:nvGraphicFramePr>
          <p:cNvPr id="30724" name="Object 6"/>
          <p:cNvGraphicFramePr>
            <a:graphicFrameLocks noChangeAspect="1"/>
          </p:cNvGraphicFramePr>
          <p:nvPr/>
        </p:nvGraphicFramePr>
        <p:xfrm>
          <a:off x="3525838" y="609600"/>
          <a:ext cx="432276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4" imgW="1689100" imgH="228600" progId="Equation.3">
                  <p:embed/>
                </p:oleObj>
              </mc:Choice>
              <mc:Fallback>
                <p:oleObj name="Equation" r:id="rId4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609600"/>
                        <a:ext cx="4322762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4"/>
          <p:cNvGraphicFramePr>
            <a:graphicFrameLocks noChangeAspect="1"/>
          </p:cNvGraphicFramePr>
          <p:nvPr/>
        </p:nvGraphicFramePr>
        <p:xfrm>
          <a:off x="3429000" y="3657600"/>
          <a:ext cx="2251075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6" imgW="914400" imgH="761760" progId="Equation.3">
                  <p:embed/>
                </p:oleObj>
              </mc:Choice>
              <mc:Fallback>
                <p:oleObj name="Equation" r:id="rId6" imgW="914400" imgH="761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657600"/>
                        <a:ext cx="2251075" cy="187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5"/>
          <p:cNvGraphicFramePr>
            <a:graphicFrameLocks noChangeAspect="1"/>
          </p:cNvGraphicFramePr>
          <p:nvPr/>
        </p:nvGraphicFramePr>
        <p:xfrm>
          <a:off x="6011863" y="3779838"/>
          <a:ext cx="2249487" cy="197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8" imgW="914400" imgH="799920" progId="Equation.3">
                  <p:embed/>
                </p:oleObj>
              </mc:Choice>
              <mc:Fallback>
                <p:oleObj name="Equation" r:id="rId8" imgW="914400" imgH="799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779838"/>
                        <a:ext cx="2249487" cy="197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381000" y="446563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Doppler Effect:  </a:t>
            </a:r>
          </a:p>
        </p:txBody>
      </p:sp>
      <p:graphicFrame>
        <p:nvGraphicFramePr>
          <p:cNvPr id="30728" name="Object 11"/>
          <p:cNvGraphicFramePr>
            <a:graphicFrameLocks noChangeAspect="1"/>
          </p:cNvGraphicFramePr>
          <p:nvPr/>
        </p:nvGraphicFramePr>
        <p:xfrm>
          <a:off x="3200400" y="5562600"/>
          <a:ext cx="3708400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10" imgW="1167893" imgH="393529" progId="Equation.3">
                  <p:embed/>
                </p:oleObj>
              </mc:Choice>
              <mc:Fallback>
                <p:oleObj name="Equation" r:id="rId10" imgW="1167893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562600"/>
                        <a:ext cx="3708400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381000" y="6065838"/>
            <a:ext cx="3200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Power and Intensity:</a:t>
            </a:r>
          </a:p>
        </p:txBody>
      </p:sp>
      <p:sp>
        <p:nvSpPr>
          <p:cNvPr id="30730" name="TextBox 9"/>
          <p:cNvSpPr txBox="1">
            <a:spLocks noChangeArrowheads="1"/>
          </p:cNvSpPr>
          <p:nvPr/>
        </p:nvSpPr>
        <p:spPr bwMode="auto">
          <a:xfrm>
            <a:off x="381000" y="1446213"/>
            <a:ext cx="35814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k is the ‘wave number’ and is related to the traveling wave’s wavelength (</a:t>
            </a:r>
            <a:r>
              <a:rPr lang="en-US" altLang="en-US">
                <a:sym typeface="Symbol" panose="05050102010706020507" pitchFamily="18" charset="2"/>
              </a:rPr>
              <a:t>).</a:t>
            </a:r>
            <a:endParaRPr lang="en-US" altLang="en-US"/>
          </a:p>
        </p:txBody>
      </p:sp>
      <p:sp>
        <p:nvSpPr>
          <p:cNvPr id="30731" name="TextBox 10"/>
          <p:cNvSpPr txBox="1">
            <a:spLocks noChangeArrowheads="1"/>
          </p:cNvSpPr>
          <p:nvPr/>
        </p:nvSpPr>
        <p:spPr bwMode="auto">
          <a:xfrm>
            <a:off x="4114800" y="1446213"/>
            <a:ext cx="35814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</a:t>
            </a:r>
            <a:r>
              <a:rPr lang="en-US" altLang="en-US"/>
              <a:t> is the ‘angular frequency’ and is related to the “normal” frequency (f) or the period</a:t>
            </a:r>
            <a:r>
              <a:rPr lang="en-US" altLang="en-US">
                <a:sym typeface="Symbol" panose="05050102010706020507" pitchFamily="18" charset="2"/>
              </a:rPr>
              <a:t>.</a:t>
            </a:r>
            <a:endParaRPr lang="en-US" altLang="en-US"/>
          </a:p>
        </p:txBody>
      </p:sp>
      <p:sp>
        <p:nvSpPr>
          <p:cNvPr id="30732" name="TextBox 11"/>
          <p:cNvSpPr txBox="1">
            <a:spLocks noChangeArrowheads="1"/>
          </p:cNvSpPr>
          <p:nvPr/>
        </p:nvSpPr>
        <p:spPr bwMode="auto">
          <a:xfrm>
            <a:off x="381000" y="25908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Phi is the phase constant.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And A the amplitude.</a:t>
            </a:r>
            <a:endParaRPr lang="en-US" altLang="en-US"/>
          </a:p>
        </p:txBody>
      </p:sp>
      <p:sp>
        <p:nvSpPr>
          <p:cNvPr id="30733" name="TextBox 12"/>
          <p:cNvSpPr txBox="1">
            <a:spLocks noChangeArrowheads="1"/>
          </p:cNvSpPr>
          <p:nvPr/>
        </p:nvSpPr>
        <p:spPr bwMode="auto">
          <a:xfrm>
            <a:off x="4191000" y="2590800"/>
            <a:ext cx="3581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“x” is </a:t>
            </a:r>
            <a:r>
              <a:rPr lang="en-US" altLang="en-US" b="1">
                <a:sym typeface="Symbol" panose="05050102010706020507" pitchFamily="18" charset="2"/>
              </a:rPr>
              <a:t>where</a:t>
            </a:r>
            <a:r>
              <a:rPr lang="en-US" altLang="en-US">
                <a:sym typeface="Symbol" panose="05050102010706020507" pitchFamily="18" charset="2"/>
              </a:rPr>
              <a:t> you are looking and “t” is </a:t>
            </a:r>
            <a:r>
              <a:rPr lang="en-US" altLang="en-US" b="1">
                <a:sym typeface="Symbol" panose="05050102010706020507" pitchFamily="18" charset="2"/>
              </a:rPr>
              <a:t>when</a:t>
            </a:r>
            <a:r>
              <a:rPr lang="en-US" altLang="en-US">
                <a:sym typeface="Symbol" panose="05050102010706020507" pitchFamily="18" charset="2"/>
              </a:rPr>
              <a:t> you are looking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“D” is the diplacement of the particle in question </a:t>
            </a:r>
            <a:endParaRPr lang="en-US" altLang="en-US"/>
          </a:p>
        </p:txBody>
      </p:sp>
    </p:spTree>
    <p:custDataLst>
      <p:tags r:id="rId2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534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Sample Problems: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Traveling Waves and the wave equation:</a:t>
            </a:r>
          </a:p>
        </p:txBody>
      </p:sp>
      <p:sp>
        <p:nvSpPr>
          <p:cNvPr id="31747" name="Text Box 13"/>
          <p:cNvSpPr txBox="1">
            <a:spLocks noChangeArrowheads="1"/>
          </p:cNvSpPr>
          <p:nvPr/>
        </p:nvSpPr>
        <p:spPr bwMode="auto">
          <a:xfrm>
            <a:off x="1676400" y="1600200"/>
            <a:ext cx="67818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Things you should be able to do for this type of problem: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be able to model a traveling wave using an equation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be able to  determine physical quantities such as:   v, f, k, and </a:t>
            </a:r>
            <a:r>
              <a:rPr lang="en-US" altLang="en-US">
                <a:sym typeface="Symbol" panose="05050102010706020507" pitchFamily="18" charset="2"/>
              </a:rPr>
              <a:t>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Be able to draw snap shot and history representations of a traveling wave.</a:t>
            </a:r>
          </a:p>
        </p:txBody>
      </p:sp>
      <p:sp>
        <p:nvSpPr>
          <p:cNvPr id="31748" name="Text Box 10"/>
          <p:cNvSpPr txBox="1">
            <a:spLocks noChangeArrowheads="1"/>
          </p:cNvSpPr>
          <p:nvPr/>
        </p:nvSpPr>
        <p:spPr bwMode="auto">
          <a:xfrm>
            <a:off x="152400" y="3810000"/>
            <a:ext cx="86868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20.53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 wave on a string is described by D(x,t) = (3.0cm)sin[2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(x/(2.4m) + t/(0.20s) +1)], where x is in m and t is in sec.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In What direction is this wave traveling?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What are the wave speed, the frequency, and the wave number?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At t = 0.50 sec, what is the displacement of the string at 0.20m?</a:t>
            </a: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4"/>
          <p:cNvGraphicFramePr>
            <a:graphicFrameLocks noChangeAspect="1"/>
          </p:cNvGraphicFramePr>
          <p:nvPr/>
        </p:nvGraphicFramePr>
        <p:xfrm>
          <a:off x="1895475" y="1524000"/>
          <a:ext cx="2251075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Equation" r:id="rId4" imgW="914400" imgH="761760" progId="Equation.3">
                  <p:embed/>
                </p:oleObj>
              </mc:Choice>
              <mc:Fallback>
                <p:oleObj name="Equation" r:id="rId4" imgW="914400" imgH="761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524000"/>
                        <a:ext cx="2251075" cy="187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5"/>
          <p:cNvGraphicFramePr>
            <a:graphicFrameLocks noChangeAspect="1"/>
          </p:cNvGraphicFramePr>
          <p:nvPr/>
        </p:nvGraphicFramePr>
        <p:xfrm>
          <a:off x="4379913" y="1524000"/>
          <a:ext cx="2249487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Equation" r:id="rId6" imgW="914400" imgH="799920" progId="Equation.3">
                  <p:embed/>
                </p:oleObj>
              </mc:Choice>
              <mc:Fallback>
                <p:oleObj name="Equation" r:id="rId6" imgW="914400" imgH="799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913" y="1524000"/>
                        <a:ext cx="2249487" cy="197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304800" y="228600"/>
            <a:ext cx="8534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Sample Problems: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The Doppler Effect</a:t>
            </a: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533400" y="3733800"/>
            <a:ext cx="7239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bat emits a sonic “ping” at a frequency of 50.0kHz.  The bat is flying toward North at 3.0 m/s.  You are bicycling South at 9.0 m/s.  What frequency does the bat hear in the reflection off you of its “ping”?</a:t>
            </a:r>
          </a:p>
        </p:txBody>
      </p:sp>
    </p:spTree>
    <p:custDataLst>
      <p:tags r:id="rId2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7"/>
          <p:cNvSpPr txBox="1">
            <a:spLocks noChangeArrowheads="1"/>
          </p:cNvSpPr>
          <p:nvPr/>
        </p:nvSpPr>
        <p:spPr bwMode="auto">
          <a:xfrm>
            <a:off x="304800" y="228600"/>
            <a:ext cx="8534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Sample Problems: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/>
              <a:t>Light and intensity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4770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“perfect” 100 mW laser makes 1.0cm diameter dot on a wall 10 meters away.  What is the intensity in that dot?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 “perfect” 100 W light bulb emits light equally in all directions.  What is the light intensity at a point on a wall 10 meters away from the bulb?</a:t>
            </a:r>
          </a:p>
        </p:txBody>
      </p:sp>
      <p:graphicFrame>
        <p:nvGraphicFramePr>
          <p:cNvPr id="33796" name="Object 11"/>
          <p:cNvGraphicFramePr>
            <a:graphicFrameLocks noChangeAspect="1"/>
          </p:cNvGraphicFramePr>
          <p:nvPr/>
        </p:nvGraphicFramePr>
        <p:xfrm>
          <a:off x="4191000" y="609600"/>
          <a:ext cx="3708400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Equation" r:id="rId4" imgW="1167893" imgH="393529" progId="Equation.3">
                  <p:embed/>
                </p:oleObj>
              </mc:Choice>
              <mc:Fallback>
                <p:oleObj name="Equation" r:id="rId4" imgW="1167893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609600"/>
                        <a:ext cx="3708400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85800" y="609600"/>
            <a:ext cx="7924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One-Dimensional Waves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295400" y="1295400"/>
            <a:ext cx="4953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The speed of a wave in a stretched string can be found by:</a:t>
            </a:r>
          </a:p>
        </p:txBody>
      </p:sp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2133600" y="2590800"/>
          <a:ext cx="2667000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939392" imgH="482391" progId="Equation.3">
                  <p:embed/>
                </p:oleObj>
              </mc:Choice>
              <mc:Fallback>
                <p:oleObj name="Equation" r:id="rId5" imgW="939392" imgH="48239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0"/>
                        <a:ext cx="2667000" cy="1370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3810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Where T is the Tension in the string and </a:t>
            </a:r>
            <a:r>
              <a:rPr lang="en-US" altLang="en-US" sz="2400">
                <a:sym typeface="Symbol" panose="05050102010706020507" pitchFamily="18" charset="2"/>
              </a:rPr>
              <a:t> is the linear density (in kg/m) of the string.</a:t>
            </a: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8153400" y="6248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20.2</a:t>
            </a:r>
          </a:p>
        </p:txBody>
      </p:sp>
    </p:spTree>
    <p:custDataLst>
      <p:tags r:id="rId2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Sample problem: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Calculate the power output of our sun.</a:t>
            </a:r>
          </a:p>
          <a:p>
            <a:r>
              <a:rPr lang="en-US" altLang="en-US"/>
              <a:t>Given:  A satellite in Earth’s Orbit receives 1407Watts/m</a:t>
            </a:r>
            <a:r>
              <a:rPr lang="en-US" altLang="en-US" baseline="30000"/>
              <a:t>2</a:t>
            </a:r>
            <a:r>
              <a:rPr lang="en-US" altLang="en-US"/>
              <a:t> (this is called the ‘solar constant’).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33400" y="609600"/>
            <a:ext cx="3810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The frequency, wavelength and speed of a wave are related by: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1905000" y="2286000"/>
          <a:ext cx="3492500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431613" imgH="203112" progId="Equation.3">
                  <p:embed/>
                </p:oleObj>
              </mc:Choice>
              <mc:Fallback>
                <p:oleObj name="Equation" r:id="rId5" imgW="431613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3492500" cy="164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4419600" y="3810000"/>
          <a:ext cx="2667000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939392" imgH="482391" progId="Equation.3">
                  <p:embed/>
                </p:oleObj>
              </mc:Choice>
              <mc:Fallback>
                <p:oleObj name="Equation" r:id="rId5" imgW="939392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810000"/>
                        <a:ext cx="2667000" cy="1370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3886200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A certain rope has a mass of 0.70 kg and length 8.0 meters.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If you pull on this rope with a force of 20N, at what speed will a wave travel down this rope?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1143000" y="3505200"/>
            <a:ext cx="152400" cy="2819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838200" y="6172200"/>
            <a:ext cx="762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5943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In our previous wave equation, we are looking at just the time component of a wave.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When we send a single wave down a string, it’s pretty easy to see that the wave is non-repeating over space and thus we have to create a new wave equation that will not only tell us what is happening in time, but also what is happening in space.</a:t>
            </a:r>
          </a:p>
        </p:txBody>
      </p:sp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1773238" y="3505200"/>
          <a:ext cx="432276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1689100" imgH="228600" progId="Equation.3">
                  <p:embed/>
                </p:oleObj>
              </mc:Choice>
              <mc:Fallback>
                <p:oleObj name="Equation" r:id="rId5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3505200"/>
                        <a:ext cx="4322762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4953000" y="4238625"/>
            <a:ext cx="4267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D(x,t) thus gives you the distance your string has displaced itself from its equilibrium position at position x and time t.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8229600" y="6248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20.3</a:t>
            </a:r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0" y="4267200"/>
            <a:ext cx="5105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anose="05050102010706020507" pitchFamily="18" charset="2"/>
              <a:buChar char="w"/>
            </a:pPr>
            <a:r>
              <a:rPr lang="en-US" altLang="en-US" sz="3200"/>
              <a:t> is the angular frequency</a:t>
            </a:r>
          </a:p>
          <a:p>
            <a:pPr eaLnBrk="1" hangingPunct="1"/>
            <a:endParaRPr lang="en-US" altLang="en-US" sz="3200"/>
          </a:p>
          <a:p>
            <a:pPr eaLnBrk="1" hangingPunct="1"/>
            <a:r>
              <a:rPr lang="en-US" altLang="en-US" sz="3200"/>
              <a:t>k is the “wave number”</a:t>
            </a: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4495800" y="938213"/>
          <a:ext cx="43227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4" imgW="1689100" imgH="228600" progId="Equation.3">
                  <p:embed/>
                </p:oleObj>
              </mc:Choice>
              <mc:Fallback>
                <p:oleObj name="Equation" r:id="rId4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938213"/>
                        <a:ext cx="4322763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0" y="76200"/>
            <a:ext cx="647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Snapshot Graphs vs. History Graphs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76200" y="533400"/>
            <a:ext cx="41910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A wave-train of beautifully sinusoidal surfing waves are hitting the beach once every 10 seconds.  The speed of these waves are 5m/s and the trough to peak amplitude is 8 meters.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Create a “Snapshot Graph” of what these waves look like as a function from distance from the beach.</a:t>
            </a:r>
          </a:p>
        </p:txBody>
      </p:sp>
      <p:pic>
        <p:nvPicPr>
          <p:cNvPr id="10245" name="Picture 4" descr="http://farm3.static.flickr.com/2507/4007940472_f1cdfa9c2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828800"/>
            <a:ext cx="47625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4876800" y="5410200"/>
            <a:ext cx="4038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 Coastal Surf Report the eight meters is called the “Swell” and the 10 seconds in called the period.</a:t>
            </a: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4495800" y="938213"/>
          <a:ext cx="43227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4" imgW="1689100" imgH="228600" progId="Equation.3">
                  <p:embed/>
                </p:oleObj>
              </mc:Choice>
              <mc:Fallback>
                <p:oleObj name="Equation" r:id="rId4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938213"/>
                        <a:ext cx="4322763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0" y="76200"/>
            <a:ext cx="647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Snapshot Graphs vs. History Graphs</a:t>
            </a:r>
          </a:p>
        </p:txBody>
      </p:sp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76200" y="533400"/>
            <a:ext cx="41910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A wave-train of beautifully sinusoidal surfing waves are hitting the beach once every 10 seconds.  The speed of these waves are 5m/s and the trough to peak amplitude is 8 meters.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 buoy is anchored 500 meters from the shore.  Create a “History Graph” of what the buoy experiences.</a:t>
            </a:r>
          </a:p>
        </p:txBody>
      </p:sp>
      <p:pic>
        <p:nvPicPr>
          <p:cNvPr id="11269" name="Picture 4" descr="http://farm3.static.flickr.com/2507/4007940472_f1cdfa9c2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828800"/>
            <a:ext cx="47625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4876800" y="5410200"/>
            <a:ext cx="4038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 Coastal Surf Report the eight meters is called the “Swell” and the 10 seconds in called the period.</a:t>
            </a:r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4495800" y="938213"/>
          <a:ext cx="43227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4" imgW="1689100" imgH="228600" progId="Equation.3">
                  <p:embed/>
                </p:oleObj>
              </mc:Choice>
              <mc:Fallback>
                <p:oleObj name="Equation" r:id="rId4" imgW="1689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938213"/>
                        <a:ext cx="4322763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0" y="76200"/>
            <a:ext cx="647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Snapshot Graphs vs. History Graphs</a:t>
            </a: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76200" y="874713"/>
            <a:ext cx="41910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Find the numerical values for k, </a:t>
            </a:r>
            <a:r>
              <a:rPr lang="en-US" altLang="en-US" sz="2800">
                <a:sym typeface="Symbol" panose="05050102010706020507" pitchFamily="18" charset="2"/>
              </a:rPr>
              <a:t> and </a:t>
            </a:r>
            <a:r>
              <a:rPr lang="en-US" altLang="en-US" sz="2800" baseline="-25000">
                <a:sym typeface="Symbol" panose="05050102010706020507" pitchFamily="18" charset="2"/>
              </a:rPr>
              <a:t>o</a:t>
            </a:r>
            <a:r>
              <a:rPr lang="en-US" altLang="en-US" sz="2800">
                <a:sym typeface="Symbol" panose="05050102010706020507" pitchFamily="18" charset="2"/>
              </a:rPr>
              <a:t>.</a:t>
            </a:r>
          </a:p>
          <a:p>
            <a:pPr eaLnBrk="1" hangingPunct="1"/>
            <a:endParaRPr lang="en-US" altLang="en-US" sz="2800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800">
                <a:sym typeface="Symbol" panose="05050102010706020507" pitchFamily="18" charset="2"/>
              </a:rPr>
              <a:t>(Do not look up equations in your book!)</a:t>
            </a:r>
            <a:endParaRPr lang="en-US" altLang="en-US" sz="2800"/>
          </a:p>
        </p:txBody>
      </p:sp>
      <p:pic>
        <p:nvPicPr>
          <p:cNvPr id="12293" name="Picture 4" descr="http://farm3.static.flickr.com/2507/4007940472_f1cdfa9c2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828800"/>
            <a:ext cx="47625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4876800" y="5410200"/>
            <a:ext cx="4038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 Coastal Surf Report the eight meters is called the “Swell” and the 10 seconds in called the period.</a:t>
            </a: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WASPOLLED" val="6A366421D5164D929B6E6B7FF5B3F507"/>
  <p:tag name="TPVERSION" val="5"/>
  <p:tag name="TPFULLVERSION" val="5.1.0.2296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5215</TotalTime>
  <Words>1444</Words>
  <Application>Microsoft Office PowerPoint</Application>
  <PresentationFormat>On-screen Show (4:3)</PresentationFormat>
  <Paragraphs>175</Paragraphs>
  <Slides>30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Symbol</vt:lpstr>
      <vt:lpstr>Times New Roman</vt:lpstr>
      <vt:lpstr>Default Design</vt:lpstr>
      <vt:lpstr>Equation</vt:lpstr>
      <vt:lpstr>Photo Editor Photo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Sample problem: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Mulder</dc:creator>
  <cp:lastModifiedBy>Greg S. Mulder</cp:lastModifiedBy>
  <cp:revision>44</cp:revision>
  <dcterms:created xsi:type="dcterms:W3CDTF">2005-02-07T17:51:11Z</dcterms:created>
  <dcterms:modified xsi:type="dcterms:W3CDTF">2017-02-27T05:57:18Z</dcterms:modified>
</cp:coreProperties>
</file>