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90" r:id="rId2"/>
    <p:sldId id="263" r:id="rId3"/>
    <p:sldId id="291" r:id="rId4"/>
    <p:sldId id="288" r:id="rId5"/>
    <p:sldId id="289" r:id="rId6"/>
    <p:sldId id="292" r:id="rId7"/>
    <p:sldId id="270" r:id="rId8"/>
    <p:sldId id="295" r:id="rId9"/>
    <p:sldId id="264" r:id="rId10"/>
    <p:sldId id="293" r:id="rId11"/>
    <p:sldId id="266" r:id="rId12"/>
    <p:sldId id="268" r:id="rId13"/>
    <p:sldId id="294" r:id="rId14"/>
    <p:sldId id="269" r:id="rId15"/>
    <p:sldId id="282" r:id="rId16"/>
    <p:sldId id="283" r:id="rId17"/>
    <p:sldId id="271" r:id="rId18"/>
    <p:sldId id="260" r:id="rId19"/>
    <p:sldId id="272" r:id="rId20"/>
    <p:sldId id="261" r:id="rId21"/>
    <p:sldId id="279" r:id="rId22"/>
    <p:sldId id="280" r:id="rId23"/>
    <p:sldId id="285" r:id="rId24"/>
    <p:sldId id="284" r:id="rId25"/>
    <p:sldId id="296" r:id="rId26"/>
    <p:sldId id="298" r:id="rId27"/>
    <p:sldId id="299" r:id="rId28"/>
    <p:sldId id="286" r:id="rId29"/>
    <p:sldId id="278" r:id="rId30"/>
    <p:sldId id="277" r:id="rId31"/>
    <p:sldId id="287" r:id="rId32"/>
    <p:sldId id="273" r:id="rId33"/>
    <p:sldId id="274" r:id="rId34"/>
    <p:sldId id="275" r:id="rId35"/>
    <p:sldId id="276" r:id="rId36"/>
    <p:sldId id="301" r:id="rId3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3" autoAdjust="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3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13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323E008-24EE-421C-B7AB-9A199F7F5D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B99D740-DD36-45A1-B1EA-331B0FC16AD2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318156A-D573-48F1-ABBA-A1E13BE03DC7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STT14.2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9A4652-4D6E-480A-A461-76CC6CB81201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STT14.3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6E5BAAB-38F1-40C0-A03B-5391DB598B61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STT14.3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B19053D-6FF3-47EA-BE20-17E3B4D686E0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STT14.4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BAC2A6D-3A39-4AE6-B605-329E93E51C22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STT14.4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D44907A-21A2-49AC-836B-B4887EC92F12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98180B9-FE02-4F98-B019-7DF264279376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527179-19EA-4DA4-8B6C-3B84D5DF72C3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ED60A97-D2EA-47B5-94F4-752CA5298E44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392EA7C-C22C-4C1F-9C85-DF7711B2BF94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355DCF0-71F4-418C-8A90-48F2C6E42176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48D0D2D-6902-433D-9502-6EB687B50C40}" type="slidenum">
              <a:rPr lang="en-US" altLang="en-US" smtClean="0"/>
              <a:pPr>
                <a:spcBef>
                  <a:spcPct val="0"/>
                </a:spcBef>
              </a:pPr>
              <a:t>22</a:t>
            </a:fld>
            <a:endParaRPr lang="en-US" altLang="en-US"/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44FE37E-1AC0-457E-911D-0CD903F0E2CA}" type="slidenum">
              <a:rPr lang="en-US" altLang="en-US" smtClean="0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6966E5-ECBE-4062-9E49-3A772675CB35}" type="slidenum">
              <a:rPr lang="en-US" altLang="en-US" smtClean="0"/>
              <a:pPr>
                <a:spcBef>
                  <a:spcPct val="0"/>
                </a:spcBef>
              </a:pPr>
              <a:t>24</a:t>
            </a:fld>
            <a:endParaRPr lang="en-US" altLang="en-US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AC86C7D-E10B-44C6-AFD5-F4483AE70DD9}" type="slidenum">
              <a:rPr lang="en-US" altLang="en-US" smtClean="0"/>
              <a:pPr>
                <a:spcBef>
                  <a:spcPct val="0"/>
                </a:spcBef>
              </a:pPr>
              <a:t>28</a:t>
            </a:fld>
            <a:endParaRPr lang="en-US" altLang="en-US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A85A1AC-DAC5-4616-B0F9-340A7B5E417B}" type="slidenum">
              <a:rPr lang="en-US" altLang="en-US" smtClean="0"/>
              <a:pPr>
                <a:spcBef>
                  <a:spcPct val="0"/>
                </a:spcBef>
              </a:pPr>
              <a:t>29</a:t>
            </a:fld>
            <a:endParaRPr lang="en-US" altLang="en-US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8F81B3-D6BE-4B02-972F-3DE59F3D1A08}" type="slidenum">
              <a:rPr lang="en-US" altLang="en-US" smtClean="0"/>
              <a:pPr>
                <a:spcBef>
                  <a:spcPct val="0"/>
                </a:spcBef>
              </a:pPr>
              <a:t>30</a:t>
            </a:fld>
            <a:endParaRPr lang="en-US" altLang="en-US"/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49F35E-0B0F-4A6A-895C-56AE5BD6B1DC}" type="slidenum">
              <a:rPr lang="en-US" altLang="en-US" smtClean="0"/>
              <a:pPr>
                <a:spcBef>
                  <a:spcPct val="0"/>
                </a:spcBef>
              </a:pPr>
              <a:t>31</a:t>
            </a:fld>
            <a:endParaRPr lang="en-US" altLang="en-US"/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59588EE-F233-48CC-B95D-13198526B384}" type="slidenum">
              <a:rPr lang="en-US" altLang="en-US" smtClean="0"/>
              <a:pPr>
                <a:spcBef>
                  <a:spcPct val="0"/>
                </a:spcBef>
              </a:pPr>
              <a:t>32</a:t>
            </a:fld>
            <a:endParaRPr lang="en-US" altLang="en-US"/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2CA917-E937-4026-96E6-90D5E8DCF4D9}" type="slidenum">
              <a:rPr lang="en-US" altLang="en-US" smtClean="0"/>
              <a:pPr>
                <a:spcBef>
                  <a:spcPct val="0"/>
                </a:spcBef>
              </a:pPr>
              <a:t>33</a:t>
            </a:fld>
            <a:endParaRPr lang="en-US" altLang="en-US"/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DFA6172-B657-41EC-9D35-68D7610CED65}" type="slidenum">
              <a:rPr lang="en-US" altLang="en-US" smtClean="0"/>
              <a:pPr>
                <a:spcBef>
                  <a:spcPct val="0"/>
                </a:spcBef>
              </a:pPr>
              <a:t>34</a:t>
            </a:fld>
            <a:endParaRPr lang="en-US" altLang="en-US"/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C547F6A-EFE2-4035-B2C1-1E7D004423D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DAC6B23-8E2B-4EB1-A9E8-5AA2D4AE6083}" type="slidenum">
              <a:rPr lang="en-US" altLang="en-US" smtClean="0"/>
              <a:pPr>
                <a:spcBef>
                  <a:spcPct val="0"/>
                </a:spcBef>
              </a:pPr>
              <a:t>35</a:t>
            </a:fld>
            <a:endParaRPr lang="en-US" altLang="en-US"/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6885B45-294B-4EA1-A55E-8EDD8C3087BE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58B4336-88AB-4163-96E3-9A917C4FBCD9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ADE8DB0-10D8-442E-A6F8-7331E43BDBF1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3BB38F-11A8-44D7-97DB-B3B3F52CB77B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STT14.4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C31701B-6AD9-4C26-B451-336660478153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STT14.1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BA8CD0-9A93-49D2-9908-A3A568210B63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AD154-55C5-4BA5-8D1B-F1C17D4F32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76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C594B-59F9-4632-B19A-C9967470FF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5267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25E77-AF44-4B87-B37F-99918943AB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7937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B07D1-8EDE-4BB2-A461-4DCB9625A8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331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E2FCD-0358-419D-AF4D-79562529A3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5520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6A648-C68A-476D-A37C-10EC803409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2099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CD4F4-196F-45B0-9B30-E8B96C37B6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9197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6643A-51AF-4B62-B3E8-676D916733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0644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52B97-9747-4C59-B221-9AD36951CC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4341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B12C5-CFC0-488D-A83F-AEAEB58400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622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92F0F-731F-4C59-8776-FA009A1E9A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4465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5C5A6-37DA-4646-A318-F5EED203FF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080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E4BFB85-3ACC-4E26-A909-5FCC93BFD9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png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12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6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13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3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4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hyperlink" Target="http://upload.wikimedia.org/wikipedia/commons/3/34/Shell-diag-2.png" TargetMode="External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8.wmf"/><Relationship Id="rId4" Type="http://schemas.openxmlformats.org/officeDocument/2006/relationships/image" Target="../media/image29.png"/><Relationship Id="rId9" Type="http://schemas.openxmlformats.org/officeDocument/2006/relationships/oleObject" Target="../embeddings/oleObject27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762000" y="609600"/>
            <a:ext cx="6019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Chapter 14 – Oscillations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i="1"/>
              <a:t>Or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i="1"/>
              <a:t>All of Ph 211 That Wiggles</a:t>
            </a:r>
          </a:p>
        </p:txBody>
      </p:sp>
      <p:pic>
        <p:nvPicPr>
          <p:cNvPr id="3075" name="Picture 6" descr="http://www.alpcentauri.info/11_1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886200"/>
            <a:ext cx="5576888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457200" y="762000"/>
            <a:ext cx="7543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It turns out that this equation doesn’t quite give us enough information.</a:t>
            </a:r>
            <a:r>
              <a:rPr lang="en-US" altLang="en-US" sz="4000"/>
              <a:t> x(t) = Acos(</a:t>
            </a:r>
            <a:r>
              <a:rPr lang="en-US" altLang="en-US" sz="4000">
                <a:sym typeface="Symbol" panose="05050102010706020507" pitchFamily="18" charset="2"/>
              </a:rPr>
              <a:t>t)</a:t>
            </a:r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381000" y="2133600"/>
            <a:ext cx="7543800" cy="179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Our equation of motion needs to be able to include an “initial position”.  In order to do this, we add the concept of a “phase constant” and we get: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/>
              <a:t> x(t) = Acos(</a:t>
            </a:r>
            <a:r>
              <a:rPr lang="en-US" altLang="en-US" sz="4000">
                <a:sym typeface="Symbol" panose="05050102010706020507" pitchFamily="18" charset="2"/>
              </a:rPr>
              <a:t>t + </a:t>
            </a:r>
            <a:r>
              <a:rPr lang="en-US" altLang="en-US" sz="4000" baseline="-25000">
                <a:sym typeface="Symbol" panose="05050102010706020507" pitchFamily="18" charset="2"/>
              </a:rPr>
              <a:t>o</a:t>
            </a:r>
            <a:r>
              <a:rPr lang="en-US" altLang="en-US" sz="4000">
                <a:sym typeface="Symbol" panose="05050102010706020507" pitchFamily="18" charset="2"/>
              </a:rPr>
              <a:t>)</a:t>
            </a: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7086600" y="6248400"/>
            <a:ext cx="2057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14.2</a:t>
            </a:r>
          </a:p>
        </p:txBody>
      </p:sp>
      <p:sp>
        <p:nvSpPr>
          <p:cNvPr id="20485" name="Rectangle 7"/>
          <p:cNvSpPr>
            <a:spLocks noChangeArrowheads="1"/>
          </p:cNvSpPr>
          <p:nvPr/>
        </p:nvSpPr>
        <p:spPr bwMode="auto">
          <a:xfrm>
            <a:off x="260350" y="4876800"/>
            <a:ext cx="8883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http://www.emu.edu.tr/mugp101/PHYSLETS/physletprob/ncat/oscillations/s_circle.htm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822325" y="650875"/>
            <a:ext cx="7407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The figure shows four oscillators at </a:t>
            </a:r>
            <a:r>
              <a:rPr lang="en-US" altLang="en-US" sz="2400" i="1"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latin typeface="Times New Roman" panose="02020603050405020304" pitchFamily="18" charset="0"/>
              </a:rPr>
              <a:t> = 0. Which one has the phase constant</a:t>
            </a:r>
          </a:p>
        </p:txBody>
      </p:sp>
      <p:grpSp>
        <p:nvGrpSpPr>
          <p:cNvPr id="22531" name="Group 3"/>
          <p:cNvGrpSpPr>
            <a:grpSpLocks/>
          </p:cNvGrpSpPr>
          <p:nvPr/>
        </p:nvGrpSpPr>
        <p:grpSpPr bwMode="auto">
          <a:xfrm>
            <a:off x="3505200" y="1524000"/>
            <a:ext cx="4303713" cy="5181600"/>
            <a:chOff x="1488" y="960"/>
            <a:chExt cx="2711" cy="3264"/>
          </a:xfrm>
        </p:grpSpPr>
        <p:pic>
          <p:nvPicPr>
            <p:cNvPr id="22534" name="Picture 4" descr="14_stt_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960"/>
              <a:ext cx="2711" cy="3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35" name="Rectangle 5"/>
            <p:cNvSpPr>
              <a:spLocks noChangeArrowheads="1"/>
            </p:cNvSpPr>
            <p:nvPr/>
          </p:nvSpPr>
          <p:spPr bwMode="auto">
            <a:xfrm>
              <a:off x="1536" y="4032"/>
              <a:ext cx="2592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22532" name="Text Box 6"/>
          <p:cNvSpPr txBox="1">
            <a:spLocks noChangeArrowheads="1"/>
          </p:cNvSpPr>
          <p:nvPr/>
        </p:nvSpPr>
        <p:spPr bwMode="auto">
          <a:xfrm>
            <a:off x="990600" y="2057400"/>
            <a:ext cx="12192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1)	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2) b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3) 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4) d</a:t>
            </a:r>
          </a:p>
        </p:txBody>
      </p:sp>
      <p:pic>
        <p:nvPicPr>
          <p:cNvPr id="2253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114425"/>
            <a:ext cx="16367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6858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Four springs have been compressed from their equilibrium position at 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latin typeface="Times New Roman" panose="02020603050405020304" pitchFamily="18" charset="0"/>
              </a:rPr>
              <a:t> = 0 cm. When released, they will start to oscillate. Rank in order, from highest to lowest, the maximum speeds of the oscillators. 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5943600" y="2819400"/>
            <a:ext cx="2035175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1. c &gt; b &gt; a = d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2. c &gt; b &gt; a &gt; d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3. d &gt; a &gt; b &gt; c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4. a = d &gt; b &gt; c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5. b &gt; c &gt; a = d</a:t>
            </a:r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1066800" y="2514600"/>
            <a:ext cx="4610100" cy="4038600"/>
            <a:chOff x="384" y="1632"/>
            <a:chExt cx="3000" cy="2688"/>
          </a:xfrm>
        </p:grpSpPr>
        <p:pic>
          <p:nvPicPr>
            <p:cNvPr id="24581" name="Picture 5" descr="14_stt_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1632"/>
              <a:ext cx="3000" cy="25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816" y="3984"/>
              <a:ext cx="2112" cy="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381000" y="533400"/>
            <a:ext cx="75438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For the oscillation shown below, what is: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(a) amplitude (in cm),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(b) frequency (in Hz and ang. Freq.) and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(c) phase constant (in radians and degrees) .</a:t>
            </a:r>
          </a:p>
        </p:txBody>
      </p:sp>
      <p:pic>
        <p:nvPicPr>
          <p:cNvPr id="26627" name="Picture 6" descr="knight_Figure_14_06.jpg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0" y="3124200"/>
            <a:ext cx="5486400" cy="3341688"/>
          </a:xfrm>
          <a:noFill/>
        </p:spPr>
      </p:pic>
      <p:sp>
        <p:nvSpPr>
          <p:cNvPr id="123912" name="Text Box 8"/>
          <p:cNvSpPr txBox="1">
            <a:spLocks noChangeArrowheads="1"/>
          </p:cNvSpPr>
          <p:nvPr/>
        </p:nvSpPr>
        <p:spPr bwMode="auto">
          <a:xfrm>
            <a:off x="381000" y="3200400"/>
            <a:ext cx="198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a. 20cm</a:t>
            </a:r>
          </a:p>
        </p:txBody>
      </p:sp>
      <p:sp>
        <p:nvSpPr>
          <p:cNvPr id="123913" name="Text Box 9"/>
          <p:cNvSpPr txBox="1">
            <a:spLocks noChangeArrowheads="1"/>
          </p:cNvSpPr>
          <p:nvPr/>
        </p:nvSpPr>
        <p:spPr bwMode="auto">
          <a:xfrm>
            <a:off x="381000" y="3810000"/>
            <a:ext cx="24384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b. f=.25Hz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     </a:t>
            </a:r>
            <a:r>
              <a:rPr lang="en-US" altLang="en-US" sz="2800">
                <a:solidFill>
                  <a:srgbClr val="FF0000"/>
                </a:solidFill>
                <a:sym typeface="Symbol" panose="05050102010706020507" pitchFamily="18" charset="2"/>
              </a:rPr>
              <a:t>=2f</a:t>
            </a:r>
          </a:p>
        </p:txBody>
      </p:sp>
      <p:sp>
        <p:nvSpPr>
          <p:cNvPr id="123914" name="Text Box 10"/>
          <p:cNvSpPr txBox="1">
            <a:spLocks noChangeArrowheads="1"/>
          </p:cNvSpPr>
          <p:nvPr/>
        </p:nvSpPr>
        <p:spPr bwMode="auto">
          <a:xfrm>
            <a:off x="381000" y="5029200"/>
            <a:ext cx="2819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c.   </a:t>
            </a:r>
            <a:r>
              <a:rPr lang="en-US" altLang="en-US" sz="2800">
                <a:solidFill>
                  <a:srgbClr val="FF0000"/>
                </a:solidFill>
                <a:sym typeface="Symbol" panose="05050102010706020507" pitchFamily="18" charset="2"/>
              </a:rPr>
              <a:t></a:t>
            </a:r>
            <a:r>
              <a:rPr lang="en-US" altLang="en-US" sz="2800" baseline="-25000">
                <a:solidFill>
                  <a:srgbClr val="FF0000"/>
                </a:solidFill>
                <a:sym typeface="Symbol" panose="05050102010706020507" pitchFamily="18" charset="2"/>
              </a:rPr>
              <a:t>o</a:t>
            </a:r>
            <a:r>
              <a:rPr lang="en-US" altLang="en-US" sz="2800">
                <a:solidFill>
                  <a:srgbClr val="FF0000"/>
                </a:solidFill>
                <a:sym typeface="Symbol" panose="05050102010706020507" pitchFamily="18" charset="2"/>
              </a:rPr>
              <a:t> = -(2/3)  	 = -</a:t>
            </a:r>
            <a:r>
              <a:rPr lang="en-US" altLang="en-US" sz="2800">
                <a:solidFill>
                  <a:srgbClr val="FF0000"/>
                </a:solidFill>
              </a:rPr>
              <a:t>120</a:t>
            </a:r>
            <a:r>
              <a:rPr lang="en-US" altLang="en-US" sz="2800">
                <a:solidFill>
                  <a:srgbClr val="FF0000"/>
                </a:solidFill>
                <a:sym typeface="Symbol" panose="05050102010706020507" pitchFamily="18" charset="2"/>
              </a:rPr>
              <a:t>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3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3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12" grpId="0"/>
      <p:bldP spid="123913" grpId="0"/>
      <p:bldP spid="1239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5943600" y="2819400"/>
            <a:ext cx="2092325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1. c &gt; b &gt; a = d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2. c &gt; b &gt; a &gt; d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3. d &gt; a &gt; b &gt; c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4. a = d &gt; b &gt; c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5. b &gt; c &gt; a = d</a:t>
            </a:r>
          </a:p>
        </p:txBody>
      </p:sp>
      <p:grpSp>
        <p:nvGrpSpPr>
          <p:cNvPr id="27651" name="Group 3"/>
          <p:cNvGrpSpPr>
            <a:grpSpLocks/>
          </p:cNvGrpSpPr>
          <p:nvPr/>
        </p:nvGrpSpPr>
        <p:grpSpPr bwMode="auto">
          <a:xfrm>
            <a:off x="1066800" y="2514600"/>
            <a:ext cx="4610100" cy="4038600"/>
            <a:chOff x="384" y="1632"/>
            <a:chExt cx="3000" cy="2688"/>
          </a:xfrm>
        </p:grpSpPr>
        <p:pic>
          <p:nvPicPr>
            <p:cNvPr id="27654" name="Picture 4" descr="14_stt_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1632"/>
              <a:ext cx="3000" cy="25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655" name="Rectangle 5"/>
            <p:cNvSpPr>
              <a:spLocks noChangeArrowheads="1"/>
            </p:cNvSpPr>
            <p:nvPr/>
          </p:nvSpPr>
          <p:spPr bwMode="auto">
            <a:xfrm>
              <a:off x="816" y="3984"/>
              <a:ext cx="2112" cy="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27652" name="Text Box 6"/>
          <p:cNvSpPr txBox="1">
            <a:spLocks noChangeArrowheads="1"/>
          </p:cNvSpPr>
          <p:nvPr/>
        </p:nvSpPr>
        <p:spPr bwMode="auto">
          <a:xfrm>
            <a:off x="914400" y="685800"/>
            <a:ext cx="6858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Four springs have been compressed from their equilibrium position at 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latin typeface="Times New Roman" panose="02020603050405020304" pitchFamily="18" charset="0"/>
              </a:rPr>
              <a:t> = 0 cm. When released, they will start to oscillate. Rank in order, from highest to lowest, the maximum speeds of the oscillators. </a:t>
            </a:r>
          </a:p>
        </p:txBody>
      </p:sp>
      <p:graphicFrame>
        <p:nvGraphicFramePr>
          <p:cNvPr id="27653" name="Object 7"/>
          <p:cNvGraphicFramePr>
            <a:graphicFrameLocks noChangeAspect="1"/>
          </p:cNvGraphicFramePr>
          <p:nvPr/>
        </p:nvGraphicFramePr>
        <p:xfrm>
          <a:off x="5486400" y="29718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" name="Photo Editor Photo" r:id="rId5" imgW="476316" imgH="438095" progId="MSPhotoEd.3">
                  <p:embed/>
                </p:oleObj>
              </mc:Choice>
              <mc:Fallback>
                <p:oleObj name="Photo Editor Photo" r:id="rId5" imgW="476316" imgH="438095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9718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4191000" y="685800"/>
            <a:ext cx="4495800" cy="3124200"/>
            <a:chOff x="2448" y="624"/>
            <a:chExt cx="2832" cy="1968"/>
          </a:xfrm>
        </p:grpSpPr>
        <p:pic>
          <p:nvPicPr>
            <p:cNvPr id="29701" name="Picture 3" descr="14_stt_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" y="624"/>
              <a:ext cx="2832" cy="1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702" name="Rectangle 4"/>
            <p:cNvSpPr>
              <a:spLocks noChangeArrowheads="1"/>
            </p:cNvSpPr>
            <p:nvPr/>
          </p:nvSpPr>
          <p:spPr bwMode="auto">
            <a:xfrm>
              <a:off x="2928" y="2256"/>
              <a:ext cx="2016" cy="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1143000" y="3962400"/>
            <a:ext cx="7086600" cy="19177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1. Velocity is positive; force is to the right.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2. Velocity is negative; force is to the left.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3. Velocity is negative; force is to the right.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4. Velocity is zero; force is to the right.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5. Velocity is zero; force is to the left.</a:t>
            </a:r>
          </a:p>
        </p:txBody>
      </p:sp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914400" y="838200"/>
            <a:ext cx="32924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This is the position graph of a mass on a spring. What can you say about the velocity and the force at the instant indicated by the dotted line?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4191000" y="685800"/>
            <a:ext cx="4495800" cy="3124200"/>
            <a:chOff x="2448" y="624"/>
            <a:chExt cx="2832" cy="1968"/>
          </a:xfrm>
        </p:grpSpPr>
        <p:pic>
          <p:nvPicPr>
            <p:cNvPr id="31750" name="Picture 3" descr="14_stt_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" y="624"/>
              <a:ext cx="2832" cy="1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51" name="Rectangle 4"/>
            <p:cNvSpPr>
              <a:spLocks noChangeArrowheads="1"/>
            </p:cNvSpPr>
            <p:nvPr/>
          </p:nvSpPr>
          <p:spPr bwMode="auto">
            <a:xfrm>
              <a:off x="2928" y="2256"/>
              <a:ext cx="2016" cy="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1143000" y="3962400"/>
            <a:ext cx="7086600" cy="19177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1. Velocity is positive; force is to the right.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2. Velocity is negative; force is to the left.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3. Velocity is negative; force is to the right.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4. Velocity is zero; force is to the right.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5. Velocity is zero; force is to the left.</a:t>
            </a:r>
          </a:p>
        </p:txBody>
      </p:sp>
      <p:sp>
        <p:nvSpPr>
          <p:cNvPr id="31748" name="Text Box 6"/>
          <p:cNvSpPr txBox="1">
            <a:spLocks noChangeArrowheads="1"/>
          </p:cNvSpPr>
          <p:nvPr/>
        </p:nvSpPr>
        <p:spPr bwMode="auto">
          <a:xfrm>
            <a:off x="914400" y="838200"/>
            <a:ext cx="32924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This is the position graph of a mass on a spring. What can you say about the velocity and the force at the instant indicated by the dotted line?</a:t>
            </a:r>
          </a:p>
        </p:txBody>
      </p:sp>
      <p:graphicFrame>
        <p:nvGraphicFramePr>
          <p:cNvPr id="31749" name="Object 7"/>
          <p:cNvGraphicFramePr>
            <a:graphicFrameLocks noChangeAspect="1"/>
          </p:cNvGraphicFramePr>
          <p:nvPr/>
        </p:nvGraphicFramePr>
        <p:xfrm>
          <a:off x="815975" y="51054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2" name="Photo Editor Photo" r:id="rId5" imgW="476316" imgH="438095" progId="MSPhotoEd.3">
                  <p:embed/>
                </p:oleObj>
              </mc:Choice>
              <mc:Fallback>
                <p:oleObj name="Photo Editor Photo" r:id="rId5" imgW="476316" imgH="438095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975" y="51054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533400" y="0"/>
            <a:ext cx="8305800" cy="201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Let’s take a look at the oscillation equations again: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60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533400" y="4343400"/>
            <a:ext cx="7848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If we take a look at the position equation and the acceleration equation, we see that:</a:t>
            </a:r>
          </a:p>
        </p:txBody>
      </p:sp>
      <p:graphicFrame>
        <p:nvGraphicFramePr>
          <p:cNvPr id="33796" name="Object 8"/>
          <p:cNvGraphicFramePr>
            <a:graphicFrameLocks noChangeAspect="1"/>
          </p:cNvGraphicFramePr>
          <p:nvPr/>
        </p:nvGraphicFramePr>
        <p:xfrm>
          <a:off x="1066800" y="1371600"/>
          <a:ext cx="298767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3" name="Equation" r:id="rId4" imgW="1104900" imgH="228600" progId="Equation.3">
                  <p:embed/>
                </p:oleObj>
              </mc:Choice>
              <mc:Fallback>
                <p:oleObj name="Equation" r:id="rId4" imgW="110490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71600"/>
                        <a:ext cx="2987675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7" name="Object 9"/>
          <p:cNvGraphicFramePr>
            <a:graphicFrameLocks noChangeAspect="1"/>
          </p:cNvGraphicFramePr>
          <p:nvPr/>
        </p:nvGraphicFramePr>
        <p:xfrm>
          <a:off x="914400" y="2133600"/>
          <a:ext cx="3811588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4" name="Equation" r:id="rId6" imgW="1409088" imgH="393529" progId="Equation.3">
                  <p:embed/>
                </p:oleObj>
              </mc:Choice>
              <mc:Fallback>
                <p:oleObj name="Equation" r:id="rId6" imgW="1409088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133600"/>
                        <a:ext cx="3811588" cy="106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9" name="Object 11"/>
          <p:cNvGraphicFramePr>
            <a:graphicFrameLocks noChangeAspect="1"/>
          </p:cNvGraphicFramePr>
          <p:nvPr/>
        </p:nvGraphicFramePr>
        <p:xfrm>
          <a:off x="914400" y="3135313"/>
          <a:ext cx="4156075" cy="1131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5" name="Equation" r:id="rId8" imgW="1536700" imgH="419100" progId="Equation.3">
                  <p:embed/>
                </p:oleObj>
              </mc:Choice>
              <mc:Fallback>
                <p:oleObj name="Equation" r:id="rId8" imgW="1536700" imgH="4191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135313"/>
                        <a:ext cx="4156075" cy="1131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20" name="Object 12"/>
          <p:cNvGraphicFramePr>
            <a:graphicFrameLocks noChangeAspect="1"/>
          </p:cNvGraphicFramePr>
          <p:nvPr/>
        </p:nvGraphicFramePr>
        <p:xfrm>
          <a:off x="1905000" y="5410200"/>
          <a:ext cx="2025650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name="Equation" r:id="rId10" imgW="749300" imgH="419100" progId="Equation.3">
                  <p:embed/>
                </p:oleObj>
              </mc:Choice>
              <mc:Fallback>
                <p:oleObj name="Equation" r:id="rId10" imgW="749300" imgH="4191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410200"/>
                        <a:ext cx="2025650" cy="113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800" name="Group 15"/>
          <p:cNvGrpSpPr>
            <a:grpSpLocks/>
          </p:cNvGrpSpPr>
          <p:nvPr/>
        </p:nvGrpSpPr>
        <p:grpSpPr bwMode="auto">
          <a:xfrm>
            <a:off x="4038600" y="5713413"/>
            <a:ext cx="5105400" cy="915987"/>
            <a:chOff x="2544" y="3599"/>
            <a:chExt cx="3216" cy="577"/>
          </a:xfrm>
        </p:grpSpPr>
        <p:sp>
          <p:nvSpPr>
            <p:cNvPr id="33801" name="Line 13"/>
            <p:cNvSpPr>
              <a:spLocks noChangeShapeType="1"/>
            </p:cNvSpPr>
            <p:nvPr/>
          </p:nvSpPr>
          <p:spPr bwMode="auto">
            <a:xfrm>
              <a:off x="2544" y="3791"/>
              <a:ext cx="1152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2" name="Text Box 14"/>
            <p:cNvSpPr txBox="1">
              <a:spLocks noChangeArrowheads="1"/>
            </p:cNvSpPr>
            <p:nvPr/>
          </p:nvSpPr>
          <p:spPr bwMode="auto">
            <a:xfrm>
              <a:off x="3840" y="3599"/>
              <a:ext cx="1920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</a:rPr>
                <a:t>You are going to see equations of this type EVERYWHERE!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8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457200" y="381000"/>
            <a:ext cx="6934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</a:rPr>
              <a:t>Simple Harmonic Motion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762000" y="1066800"/>
            <a:ext cx="647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Hooke’s Law:</a:t>
            </a:r>
            <a:r>
              <a:rPr lang="en-US" altLang="en-US" sz="3600">
                <a:latin typeface="Times New Roman" panose="02020603050405020304" pitchFamily="18" charset="0"/>
              </a:rPr>
              <a:t>  F = -k</a:t>
            </a:r>
            <a:r>
              <a:rPr lang="en-US" altLang="en-US" sz="3600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200400" y="25908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3429000" y="1909763"/>
            <a:ext cx="5638800" cy="411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Some things we’ve found about springs: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   The spring exerts a force when it is compresses as well as when it is stretched.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  The </a:t>
            </a:r>
            <a:r>
              <a:rPr lang="en-US" altLang="en-US" sz="2400" b="1">
                <a:latin typeface="Times New Roman" panose="02020603050405020304" pitchFamily="18" charset="0"/>
              </a:rPr>
              <a:t>restoring </a:t>
            </a:r>
            <a:r>
              <a:rPr lang="en-US" altLang="en-US" sz="2400">
                <a:latin typeface="Times New Roman" panose="02020603050405020304" pitchFamily="18" charset="0"/>
              </a:rPr>
              <a:t>force is always opposed to the direction of stretching or compressing.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   When we draw a free body diagram for this we get: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</a:rPr>
              <a:t>ma</a:t>
            </a:r>
            <a:r>
              <a:rPr lang="en-US" altLang="en-US" sz="4000" baseline="-25000">
                <a:latin typeface="Times New Roman" panose="02020603050405020304" pitchFamily="18" charset="0"/>
              </a:rPr>
              <a:t>x</a:t>
            </a:r>
            <a:r>
              <a:rPr lang="en-US" altLang="en-US" sz="4000">
                <a:latin typeface="Times New Roman" panose="02020603050405020304" pitchFamily="18" charset="0"/>
              </a:rPr>
              <a:t> = -kx</a:t>
            </a:r>
          </a:p>
        </p:txBody>
      </p:sp>
      <p:sp>
        <p:nvSpPr>
          <p:cNvPr id="35846" name="Text Box 50"/>
          <p:cNvSpPr txBox="1">
            <a:spLocks noChangeArrowheads="1"/>
          </p:cNvSpPr>
          <p:nvPr/>
        </p:nvSpPr>
        <p:spPr bwMode="auto">
          <a:xfrm>
            <a:off x="304800" y="381000"/>
            <a:ext cx="381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35847" name="Group 56"/>
          <p:cNvGrpSpPr>
            <a:grpSpLocks/>
          </p:cNvGrpSpPr>
          <p:nvPr/>
        </p:nvGrpSpPr>
        <p:grpSpPr bwMode="auto">
          <a:xfrm>
            <a:off x="228600" y="2879725"/>
            <a:ext cx="2743200" cy="1006475"/>
            <a:chOff x="384" y="1776"/>
            <a:chExt cx="1728" cy="634"/>
          </a:xfrm>
        </p:grpSpPr>
        <p:grpSp>
          <p:nvGrpSpPr>
            <p:cNvPr id="35848" name="Group 9"/>
            <p:cNvGrpSpPr>
              <a:grpSpLocks/>
            </p:cNvGrpSpPr>
            <p:nvPr/>
          </p:nvGrpSpPr>
          <p:grpSpPr bwMode="auto">
            <a:xfrm rot="5400000">
              <a:off x="931" y="1229"/>
              <a:ext cx="634" cy="1728"/>
              <a:chOff x="7776" y="9936"/>
              <a:chExt cx="1584" cy="3600"/>
            </a:xfrm>
          </p:grpSpPr>
          <p:sp>
            <p:nvSpPr>
              <p:cNvPr id="35858" name="Line 10"/>
              <p:cNvSpPr>
                <a:spLocks noChangeShapeType="1"/>
              </p:cNvSpPr>
              <p:nvPr/>
            </p:nvSpPr>
            <p:spPr bwMode="auto">
              <a:xfrm>
                <a:off x="9360" y="9936"/>
                <a:ext cx="0" cy="3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59" name="Line 11"/>
              <p:cNvSpPr>
                <a:spLocks noChangeShapeType="1"/>
              </p:cNvSpPr>
              <p:nvPr/>
            </p:nvSpPr>
            <p:spPr bwMode="auto">
              <a:xfrm flipH="1">
                <a:off x="7776" y="9936"/>
                <a:ext cx="15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5849" name="Group 13"/>
            <p:cNvGrpSpPr>
              <a:grpSpLocks/>
            </p:cNvGrpSpPr>
            <p:nvPr/>
          </p:nvGrpSpPr>
          <p:grpSpPr bwMode="auto">
            <a:xfrm rot="5400000">
              <a:off x="1772" y="2001"/>
              <a:ext cx="182" cy="307"/>
              <a:chOff x="8496" y="10512"/>
              <a:chExt cx="432" cy="720"/>
            </a:xfrm>
          </p:grpSpPr>
          <p:sp>
            <p:nvSpPr>
              <p:cNvPr id="35853" name="Oval 14"/>
              <p:cNvSpPr>
                <a:spLocks noChangeArrowheads="1"/>
              </p:cNvSpPr>
              <p:nvPr/>
            </p:nvSpPr>
            <p:spPr bwMode="auto">
              <a:xfrm>
                <a:off x="8496" y="10512"/>
                <a:ext cx="432" cy="14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rgbClr val="FFFF99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5854" name="Oval 15"/>
              <p:cNvSpPr>
                <a:spLocks noChangeArrowheads="1"/>
              </p:cNvSpPr>
              <p:nvPr/>
            </p:nvSpPr>
            <p:spPr bwMode="auto">
              <a:xfrm>
                <a:off x="8496" y="10656"/>
                <a:ext cx="432" cy="14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rgbClr val="FFFF99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5855" name="Oval 16"/>
              <p:cNvSpPr>
                <a:spLocks noChangeArrowheads="1"/>
              </p:cNvSpPr>
              <p:nvPr/>
            </p:nvSpPr>
            <p:spPr bwMode="auto">
              <a:xfrm>
                <a:off x="8496" y="10800"/>
                <a:ext cx="432" cy="14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rgbClr val="FFFF99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5856" name="Oval 17"/>
              <p:cNvSpPr>
                <a:spLocks noChangeArrowheads="1"/>
              </p:cNvSpPr>
              <p:nvPr/>
            </p:nvSpPr>
            <p:spPr bwMode="auto">
              <a:xfrm>
                <a:off x="8496" y="10944"/>
                <a:ext cx="432" cy="14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rgbClr val="FFFF99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5857" name="Oval 18"/>
              <p:cNvSpPr>
                <a:spLocks noChangeArrowheads="1"/>
              </p:cNvSpPr>
              <p:nvPr/>
            </p:nvSpPr>
            <p:spPr bwMode="auto">
              <a:xfrm>
                <a:off x="8496" y="11088"/>
                <a:ext cx="432" cy="14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rgbClr val="FFFF99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35850" name="Line 19"/>
            <p:cNvSpPr>
              <a:spLocks noChangeShapeType="1"/>
            </p:cNvSpPr>
            <p:nvPr/>
          </p:nvSpPr>
          <p:spPr bwMode="auto">
            <a:xfrm rot="5400000">
              <a:off x="1565" y="2016"/>
              <a:ext cx="0" cy="28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1" name="Rectangle 53"/>
            <p:cNvSpPr>
              <a:spLocks noChangeArrowheads="1"/>
            </p:cNvSpPr>
            <p:nvPr/>
          </p:nvSpPr>
          <p:spPr bwMode="auto">
            <a:xfrm>
              <a:off x="1056" y="1968"/>
              <a:ext cx="38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/>
                <a:t>m</a:t>
              </a:r>
            </a:p>
          </p:txBody>
        </p:sp>
        <p:sp>
          <p:nvSpPr>
            <p:cNvPr id="35852" name="Line 55"/>
            <p:cNvSpPr>
              <a:spLocks noChangeShapeType="1"/>
            </p:cNvSpPr>
            <p:nvPr/>
          </p:nvSpPr>
          <p:spPr bwMode="auto">
            <a:xfrm rot="5400000">
              <a:off x="2064" y="2112"/>
              <a:ext cx="0" cy="9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457200" y="381000"/>
            <a:ext cx="6934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</a:rPr>
              <a:t>Simple Harmonic Motion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762000" y="1066800"/>
            <a:ext cx="647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Hooke’s Law:</a:t>
            </a:r>
            <a:r>
              <a:rPr lang="en-US" altLang="en-US" sz="3600">
                <a:latin typeface="Times New Roman" panose="02020603050405020304" pitchFamily="18" charset="0"/>
              </a:rPr>
              <a:t>  ma</a:t>
            </a:r>
            <a:r>
              <a:rPr lang="en-US" altLang="en-US" sz="3600" baseline="-25000">
                <a:latin typeface="Times New Roman" panose="02020603050405020304" pitchFamily="18" charset="0"/>
              </a:rPr>
              <a:t>x</a:t>
            </a:r>
            <a:r>
              <a:rPr lang="en-US" altLang="en-US" sz="3600">
                <a:latin typeface="Times New Roman" panose="02020603050405020304" pitchFamily="18" charset="0"/>
              </a:rPr>
              <a:t> = -k</a:t>
            </a:r>
            <a:r>
              <a:rPr lang="en-US" altLang="en-US" sz="3600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200400" y="25908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893" name="Text Box 6"/>
          <p:cNvSpPr txBox="1">
            <a:spLocks noChangeArrowheads="1"/>
          </p:cNvSpPr>
          <p:nvPr/>
        </p:nvSpPr>
        <p:spPr bwMode="auto">
          <a:xfrm>
            <a:off x="304800" y="381000"/>
            <a:ext cx="381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37894" name="Group 7"/>
          <p:cNvGrpSpPr>
            <a:grpSpLocks/>
          </p:cNvGrpSpPr>
          <p:nvPr/>
        </p:nvGrpSpPr>
        <p:grpSpPr bwMode="auto">
          <a:xfrm>
            <a:off x="228600" y="2879725"/>
            <a:ext cx="2743200" cy="1006475"/>
            <a:chOff x="384" y="1776"/>
            <a:chExt cx="1728" cy="634"/>
          </a:xfrm>
        </p:grpSpPr>
        <p:grpSp>
          <p:nvGrpSpPr>
            <p:cNvPr id="37906" name="Group 8"/>
            <p:cNvGrpSpPr>
              <a:grpSpLocks/>
            </p:cNvGrpSpPr>
            <p:nvPr/>
          </p:nvGrpSpPr>
          <p:grpSpPr bwMode="auto">
            <a:xfrm rot="5400000">
              <a:off x="931" y="1229"/>
              <a:ext cx="634" cy="1728"/>
              <a:chOff x="7776" y="9936"/>
              <a:chExt cx="1584" cy="3600"/>
            </a:xfrm>
          </p:grpSpPr>
          <p:sp>
            <p:nvSpPr>
              <p:cNvPr id="37916" name="Line 9"/>
              <p:cNvSpPr>
                <a:spLocks noChangeShapeType="1"/>
              </p:cNvSpPr>
              <p:nvPr/>
            </p:nvSpPr>
            <p:spPr bwMode="auto">
              <a:xfrm>
                <a:off x="9360" y="9936"/>
                <a:ext cx="0" cy="3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17" name="Line 10"/>
              <p:cNvSpPr>
                <a:spLocks noChangeShapeType="1"/>
              </p:cNvSpPr>
              <p:nvPr/>
            </p:nvSpPr>
            <p:spPr bwMode="auto">
              <a:xfrm flipH="1">
                <a:off x="7776" y="9936"/>
                <a:ext cx="15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07" name="Group 11"/>
            <p:cNvGrpSpPr>
              <a:grpSpLocks/>
            </p:cNvGrpSpPr>
            <p:nvPr/>
          </p:nvGrpSpPr>
          <p:grpSpPr bwMode="auto">
            <a:xfrm rot="5400000">
              <a:off x="1772" y="2001"/>
              <a:ext cx="182" cy="307"/>
              <a:chOff x="8496" y="10512"/>
              <a:chExt cx="432" cy="720"/>
            </a:xfrm>
          </p:grpSpPr>
          <p:sp>
            <p:nvSpPr>
              <p:cNvPr id="37911" name="Oval 12"/>
              <p:cNvSpPr>
                <a:spLocks noChangeArrowheads="1"/>
              </p:cNvSpPr>
              <p:nvPr/>
            </p:nvSpPr>
            <p:spPr bwMode="auto">
              <a:xfrm>
                <a:off x="8496" y="10512"/>
                <a:ext cx="432" cy="14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rgbClr val="FFFF99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7912" name="Oval 13"/>
              <p:cNvSpPr>
                <a:spLocks noChangeArrowheads="1"/>
              </p:cNvSpPr>
              <p:nvPr/>
            </p:nvSpPr>
            <p:spPr bwMode="auto">
              <a:xfrm>
                <a:off x="8496" y="10656"/>
                <a:ext cx="432" cy="14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rgbClr val="FFFF99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7913" name="Oval 14"/>
              <p:cNvSpPr>
                <a:spLocks noChangeArrowheads="1"/>
              </p:cNvSpPr>
              <p:nvPr/>
            </p:nvSpPr>
            <p:spPr bwMode="auto">
              <a:xfrm>
                <a:off x="8496" y="10800"/>
                <a:ext cx="432" cy="14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rgbClr val="FFFF99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7914" name="Oval 15"/>
              <p:cNvSpPr>
                <a:spLocks noChangeArrowheads="1"/>
              </p:cNvSpPr>
              <p:nvPr/>
            </p:nvSpPr>
            <p:spPr bwMode="auto">
              <a:xfrm>
                <a:off x="8496" y="10944"/>
                <a:ext cx="432" cy="14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rgbClr val="FFFF99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7915" name="Oval 16"/>
              <p:cNvSpPr>
                <a:spLocks noChangeArrowheads="1"/>
              </p:cNvSpPr>
              <p:nvPr/>
            </p:nvSpPr>
            <p:spPr bwMode="auto">
              <a:xfrm>
                <a:off x="8496" y="11088"/>
                <a:ext cx="432" cy="14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rgbClr val="FFFF99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37908" name="Line 17"/>
            <p:cNvSpPr>
              <a:spLocks noChangeShapeType="1"/>
            </p:cNvSpPr>
            <p:nvPr/>
          </p:nvSpPr>
          <p:spPr bwMode="auto">
            <a:xfrm rot="5400000">
              <a:off x="1565" y="2016"/>
              <a:ext cx="0" cy="28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9" name="Rectangle 18"/>
            <p:cNvSpPr>
              <a:spLocks noChangeArrowheads="1"/>
            </p:cNvSpPr>
            <p:nvPr/>
          </p:nvSpPr>
          <p:spPr bwMode="auto">
            <a:xfrm>
              <a:off x="1056" y="1968"/>
              <a:ext cx="38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/>
                <a:t>m</a:t>
              </a:r>
            </a:p>
          </p:txBody>
        </p:sp>
        <p:sp>
          <p:nvSpPr>
            <p:cNvPr id="37910" name="Line 19"/>
            <p:cNvSpPr>
              <a:spLocks noChangeShapeType="1"/>
            </p:cNvSpPr>
            <p:nvPr/>
          </p:nvSpPr>
          <p:spPr bwMode="auto">
            <a:xfrm rot="5400000">
              <a:off x="2064" y="2112"/>
              <a:ext cx="0" cy="9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69652" name="Object 20"/>
          <p:cNvGraphicFramePr>
            <a:graphicFrameLocks noChangeAspect="1"/>
          </p:cNvGraphicFramePr>
          <p:nvPr/>
        </p:nvGraphicFramePr>
        <p:xfrm>
          <a:off x="3352800" y="1752600"/>
          <a:ext cx="2794000" cy="163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8" name="Equation" r:id="rId4" imgW="672808" imgH="393529" progId="Equation.3">
                  <p:embed/>
                </p:oleObj>
              </mc:Choice>
              <mc:Fallback>
                <p:oleObj name="Equation" r:id="rId4" imgW="672808" imgH="393529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752600"/>
                        <a:ext cx="2794000" cy="163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53" name="Object 21"/>
          <p:cNvGraphicFramePr>
            <a:graphicFrameLocks noChangeAspect="1"/>
          </p:cNvGraphicFramePr>
          <p:nvPr/>
        </p:nvGraphicFramePr>
        <p:xfrm>
          <a:off x="3581400" y="3124200"/>
          <a:ext cx="25908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9" name="Equation" r:id="rId6" imgW="749300" imgH="419100" progId="Equation.3">
                  <p:embed/>
                </p:oleObj>
              </mc:Choice>
              <mc:Fallback>
                <p:oleObj name="Equation" r:id="rId6" imgW="749300" imgH="4191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124200"/>
                        <a:ext cx="25908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55" name="Line 23"/>
          <p:cNvSpPr>
            <a:spLocks noChangeShapeType="1"/>
          </p:cNvSpPr>
          <p:nvPr/>
        </p:nvSpPr>
        <p:spPr bwMode="auto">
          <a:xfrm>
            <a:off x="6172200" y="3962400"/>
            <a:ext cx="685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6" name="Text Box 24"/>
          <p:cNvSpPr txBox="1">
            <a:spLocks noChangeArrowheads="1"/>
          </p:cNvSpPr>
          <p:nvPr/>
        </p:nvSpPr>
        <p:spPr bwMode="auto">
          <a:xfrm>
            <a:off x="6934200" y="3429000"/>
            <a:ext cx="2209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But this is the thing you are going to see EVERYWHERE!</a:t>
            </a:r>
          </a:p>
        </p:txBody>
      </p: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6629400" y="4572000"/>
            <a:ext cx="2209800" cy="1143000"/>
            <a:chOff x="4176" y="2880"/>
            <a:chExt cx="1392" cy="720"/>
          </a:xfrm>
        </p:grpSpPr>
        <p:graphicFrame>
          <p:nvGraphicFramePr>
            <p:cNvPr id="37904" name="Object 22"/>
            <p:cNvGraphicFramePr>
              <a:graphicFrameLocks noChangeAspect="1"/>
            </p:cNvGraphicFramePr>
            <p:nvPr/>
          </p:nvGraphicFramePr>
          <p:xfrm>
            <a:off x="4196" y="2887"/>
            <a:ext cx="1276" cy="7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920" name="Equation" r:id="rId8" imgW="749300" imgH="419100" progId="Equation.3">
                    <p:embed/>
                  </p:oleObj>
                </mc:Choice>
                <mc:Fallback>
                  <p:oleObj name="Equation" r:id="rId8" imgW="749300" imgH="419100" progId="Equation.3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6" y="2887"/>
                          <a:ext cx="1276" cy="7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905" name="Rectangle 25"/>
            <p:cNvSpPr>
              <a:spLocks noChangeArrowheads="1"/>
            </p:cNvSpPr>
            <p:nvPr/>
          </p:nvSpPr>
          <p:spPr bwMode="auto">
            <a:xfrm>
              <a:off x="4176" y="2880"/>
              <a:ext cx="1392" cy="720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533400" y="4503738"/>
            <a:ext cx="4114800" cy="1973262"/>
            <a:chOff x="336" y="2837"/>
            <a:chExt cx="2592" cy="1243"/>
          </a:xfrm>
        </p:grpSpPr>
        <p:sp>
          <p:nvSpPr>
            <p:cNvPr id="37901" name="Text Box 26"/>
            <p:cNvSpPr txBox="1">
              <a:spLocks noChangeArrowheads="1"/>
            </p:cNvSpPr>
            <p:nvPr/>
          </p:nvSpPr>
          <p:spPr bwMode="auto">
            <a:xfrm>
              <a:off x="336" y="2837"/>
              <a:ext cx="2208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/>
                <a:t>So, you get to say, “Ah-ha!  I know that this system oscillates with a frequency of:</a:t>
              </a:r>
              <a:endParaRPr lang="en-US" altLang="en-US" sz="2400">
                <a:sym typeface="Symbol" panose="05050102010706020507" pitchFamily="18" charset="2"/>
              </a:endParaRPr>
            </a:p>
          </p:txBody>
        </p:sp>
        <p:graphicFrame>
          <p:nvGraphicFramePr>
            <p:cNvPr id="37902" name="Object 27"/>
            <p:cNvGraphicFramePr>
              <a:graphicFrameLocks noChangeAspect="1"/>
            </p:cNvGraphicFramePr>
            <p:nvPr/>
          </p:nvGraphicFramePr>
          <p:xfrm>
            <a:off x="1536" y="3509"/>
            <a:ext cx="720" cy="5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921" name="Equation" r:id="rId10" imgW="558558" imgH="444307" progId="Equation.3">
                    <p:embed/>
                  </p:oleObj>
                </mc:Choice>
                <mc:Fallback>
                  <p:oleObj name="Equation" r:id="rId10" imgW="558558" imgH="444307" progId="Equation.3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6" y="3509"/>
                          <a:ext cx="720" cy="5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903" name="Text Box 28"/>
            <p:cNvSpPr txBox="1">
              <a:spLocks noChangeArrowheads="1"/>
            </p:cNvSpPr>
            <p:nvPr/>
          </p:nvSpPr>
          <p:spPr bwMode="auto">
            <a:xfrm>
              <a:off x="2304" y="3624"/>
              <a:ext cx="62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/>
                <a:t>!!!</a:t>
              </a:r>
              <a:r>
                <a:rPr lang="en-US" altLang="en-US" sz="1800"/>
                <a:t>”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9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9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04800" y="304800"/>
            <a:ext cx="2876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Some Definitions</a:t>
            </a:r>
          </a:p>
        </p:txBody>
      </p:sp>
      <p:sp>
        <p:nvSpPr>
          <p:cNvPr id="5123" name="Line 6"/>
          <p:cNvSpPr>
            <a:spLocks noChangeShapeType="1"/>
          </p:cNvSpPr>
          <p:nvPr/>
        </p:nvSpPr>
        <p:spPr bwMode="auto">
          <a:xfrm>
            <a:off x="1905000" y="15240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Line 7"/>
          <p:cNvSpPr>
            <a:spLocks noChangeShapeType="1"/>
          </p:cNvSpPr>
          <p:nvPr/>
        </p:nvSpPr>
        <p:spPr bwMode="auto">
          <a:xfrm>
            <a:off x="1905000" y="23622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Line 8"/>
          <p:cNvSpPr>
            <a:spLocks noChangeShapeType="1"/>
          </p:cNvSpPr>
          <p:nvPr/>
        </p:nvSpPr>
        <p:spPr bwMode="auto">
          <a:xfrm flipV="1">
            <a:off x="1905000" y="1828800"/>
            <a:ext cx="228600" cy="381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Line 9"/>
          <p:cNvSpPr>
            <a:spLocks noChangeShapeType="1"/>
          </p:cNvSpPr>
          <p:nvPr/>
        </p:nvSpPr>
        <p:spPr bwMode="auto">
          <a:xfrm>
            <a:off x="2133600" y="18288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Line 10"/>
          <p:cNvSpPr>
            <a:spLocks noChangeShapeType="1"/>
          </p:cNvSpPr>
          <p:nvPr/>
        </p:nvSpPr>
        <p:spPr bwMode="auto">
          <a:xfrm>
            <a:off x="2438400" y="1828800"/>
            <a:ext cx="381000" cy="990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Line 11"/>
          <p:cNvSpPr>
            <a:spLocks noChangeShapeType="1"/>
          </p:cNvSpPr>
          <p:nvPr/>
        </p:nvSpPr>
        <p:spPr bwMode="auto">
          <a:xfrm>
            <a:off x="2819400" y="28194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Line 12"/>
          <p:cNvSpPr>
            <a:spLocks noChangeShapeType="1"/>
          </p:cNvSpPr>
          <p:nvPr/>
        </p:nvSpPr>
        <p:spPr bwMode="auto">
          <a:xfrm flipH="1">
            <a:off x="3124200" y="1828800"/>
            <a:ext cx="381000" cy="990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0" name="Line 13"/>
          <p:cNvSpPr>
            <a:spLocks noChangeShapeType="1"/>
          </p:cNvSpPr>
          <p:nvPr/>
        </p:nvSpPr>
        <p:spPr bwMode="auto">
          <a:xfrm>
            <a:off x="3505200" y="18288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1" name="Line 14"/>
          <p:cNvSpPr>
            <a:spLocks noChangeShapeType="1"/>
          </p:cNvSpPr>
          <p:nvPr/>
        </p:nvSpPr>
        <p:spPr bwMode="auto">
          <a:xfrm>
            <a:off x="3810000" y="1828800"/>
            <a:ext cx="381000" cy="990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2" name="Line 15"/>
          <p:cNvSpPr>
            <a:spLocks noChangeShapeType="1"/>
          </p:cNvSpPr>
          <p:nvPr/>
        </p:nvSpPr>
        <p:spPr bwMode="auto">
          <a:xfrm>
            <a:off x="4191000" y="28194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3" name="Line 16"/>
          <p:cNvSpPr>
            <a:spLocks noChangeShapeType="1"/>
          </p:cNvSpPr>
          <p:nvPr/>
        </p:nvSpPr>
        <p:spPr bwMode="auto">
          <a:xfrm flipH="1">
            <a:off x="4495800" y="1828800"/>
            <a:ext cx="381000" cy="990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4" name="Line 21"/>
          <p:cNvSpPr>
            <a:spLocks noChangeShapeType="1"/>
          </p:cNvSpPr>
          <p:nvPr/>
        </p:nvSpPr>
        <p:spPr bwMode="auto">
          <a:xfrm>
            <a:off x="4876800" y="18288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5" name="Line 22"/>
          <p:cNvSpPr>
            <a:spLocks noChangeShapeType="1"/>
          </p:cNvSpPr>
          <p:nvPr/>
        </p:nvSpPr>
        <p:spPr bwMode="auto">
          <a:xfrm>
            <a:off x="2971800" y="2971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6" name="Line 23"/>
          <p:cNvSpPr>
            <a:spLocks noChangeShapeType="1"/>
          </p:cNvSpPr>
          <p:nvPr/>
        </p:nvSpPr>
        <p:spPr bwMode="auto">
          <a:xfrm>
            <a:off x="4343400" y="2971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7" name="Line 24"/>
          <p:cNvSpPr>
            <a:spLocks noChangeShapeType="1"/>
          </p:cNvSpPr>
          <p:nvPr/>
        </p:nvSpPr>
        <p:spPr bwMode="auto">
          <a:xfrm>
            <a:off x="2971800" y="3124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8" name="Text Box 25"/>
          <p:cNvSpPr txBox="1">
            <a:spLocks noChangeArrowheads="1"/>
          </p:cNvSpPr>
          <p:nvPr/>
        </p:nvSpPr>
        <p:spPr bwMode="auto">
          <a:xfrm>
            <a:off x="2362200" y="3124200"/>
            <a:ext cx="5105400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One cycle takes time </a:t>
            </a:r>
            <a:r>
              <a:rPr lang="en-US" altLang="en-US" sz="1800">
                <a:sym typeface="Symbol" panose="05050102010706020507" pitchFamily="18" charset="2"/>
              </a:rPr>
              <a:t>T</a:t>
            </a:r>
            <a:r>
              <a:rPr lang="en-US" altLang="en-US" sz="1800"/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T is then called the period.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Note:  </a:t>
            </a:r>
            <a:r>
              <a:rPr lang="en-US" altLang="en-US" sz="3600" b="1">
                <a:sym typeface="Symbol" panose="05050102010706020507" pitchFamily="18" charset="2"/>
              </a:rPr>
              <a:t></a:t>
            </a:r>
            <a:r>
              <a:rPr lang="en-US" altLang="en-US" sz="1800">
                <a:sym typeface="Symbol" panose="05050102010706020507" pitchFamily="18" charset="2"/>
              </a:rPr>
              <a:t> is also often used for period.</a:t>
            </a:r>
          </a:p>
        </p:txBody>
      </p:sp>
      <p:sp>
        <p:nvSpPr>
          <p:cNvPr id="5139" name="Line 26"/>
          <p:cNvSpPr>
            <a:spLocks noChangeShapeType="1"/>
          </p:cNvSpPr>
          <p:nvPr/>
        </p:nvSpPr>
        <p:spPr bwMode="auto">
          <a:xfrm>
            <a:off x="5486400" y="1828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0" name="Line 28"/>
          <p:cNvSpPr>
            <a:spLocks noChangeShapeType="1"/>
          </p:cNvSpPr>
          <p:nvPr/>
        </p:nvSpPr>
        <p:spPr bwMode="auto">
          <a:xfrm>
            <a:off x="5334000" y="2286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1" name="Line 29"/>
          <p:cNvSpPr>
            <a:spLocks noChangeShapeType="1"/>
          </p:cNvSpPr>
          <p:nvPr/>
        </p:nvSpPr>
        <p:spPr bwMode="auto">
          <a:xfrm>
            <a:off x="5334000" y="1828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2" name="Text Box 30"/>
          <p:cNvSpPr txBox="1">
            <a:spLocks noChangeArrowheads="1"/>
          </p:cNvSpPr>
          <p:nvPr/>
        </p:nvSpPr>
        <p:spPr bwMode="auto">
          <a:xfrm>
            <a:off x="5715000" y="18288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This is the amplitude A</a:t>
            </a:r>
          </a:p>
        </p:txBody>
      </p:sp>
      <p:sp>
        <p:nvSpPr>
          <p:cNvPr id="5143" name="Text Box 33"/>
          <p:cNvSpPr txBox="1">
            <a:spLocks noChangeArrowheads="1"/>
          </p:cNvSpPr>
          <p:nvPr/>
        </p:nvSpPr>
        <p:spPr bwMode="auto">
          <a:xfrm>
            <a:off x="1584325" y="63754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44" name="Text Box 36"/>
          <p:cNvSpPr txBox="1">
            <a:spLocks noChangeArrowheads="1"/>
          </p:cNvSpPr>
          <p:nvPr/>
        </p:nvSpPr>
        <p:spPr bwMode="auto">
          <a:xfrm>
            <a:off x="8001000" y="6491288"/>
            <a:ext cx="1143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accent2"/>
                </a:solidFill>
              </a:rPr>
              <a:t>14.1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4"/>
          <p:cNvSpPr txBox="1">
            <a:spLocks noChangeArrowheads="1"/>
          </p:cNvSpPr>
          <p:nvPr/>
        </p:nvSpPr>
        <p:spPr bwMode="auto">
          <a:xfrm>
            <a:off x="609600" y="609600"/>
            <a:ext cx="571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9939" name="Text Box 5"/>
          <p:cNvSpPr txBox="1">
            <a:spLocks noChangeArrowheads="1"/>
          </p:cNvSpPr>
          <p:nvPr/>
        </p:nvSpPr>
        <p:spPr bwMode="auto">
          <a:xfrm>
            <a:off x="228600" y="349250"/>
            <a:ext cx="8077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Let’s try another system which, from experience, we know undergoes oscillation:</a:t>
            </a:r>
          </a:p>
        </p:txBody>
      </p:sp>
      <p:sp>
        <p:nvSpPr>
          <p:cNvPr id="39940" name="Text Box 12"/>
          <p:cNvSpPr txBox="1">
            <a:spLocks noChangeArrowheads="1"/>
          </p:cNvSpPr>
          <p:nvPr/>
        </p:nvSpPr>
        <p:spPr bwMode="auto">
          <a:xfrm>
            <a:off x="228600" y="4191000"/>
            <a:ext cx="54864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A Simple Pendulum consists of a mass connected to (massless) string or stick.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In this case, our pendulum has a length L with a bob of mass m.</a:t>
            </a:r>
          </a:p>
        </p:txBody>
      </p:sp>
      <p:grpSp>
        <p:nvGrpSpPr>
          <p:cNvPr id="39941" name="Group 16"/>
          <p:cNvGrpSpPr>
            <a:grpSpLocks/>
          </p:cNvGrpSpPr>
          <p:nvPr/>
        </p:nvGrpSpPr>
        <p:grpSpPr bwMode="auto">
          <a:xfrm>
            <a:off x="4038600" y="1371600"/>
            <a:ext cx="1295400" cy="2133600"/>
            <a:chOff x="2544" y="1104"/>
            <a:chExt cx="816" cy="1344"/>
          </a:xfrm>
        </p:grpSpPr>
        <p:sp>
          <p:nvSpPr>
            <p:cNvPr id="39943" name="Line 6"/>
            <p:cNvSpPr>
              <a:spLocks noChangeShapeType="1"/>
            </p:cNvSpPr>
            <p:nvPr/>
          </p:nvSpPr>
          <p:spPr bwMode="auto">
            <a:xfrm>
              <a:off x="2640" y="1200"/>
              <a:ext cx="1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4" name="Oval 8"/>
            <p:cNvSpPr>
              <a:spLocks noChangeArrowheads="1"/>
            </p:cNvSpPr>
            <p:nvPr/>
          </p:nvSpPr>
          <p:spPr bwMode="auto">
            <a:xfrm>
              <a:off x="3168" y="2064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9945" name="Oval 9"/>
            <p:cNvSpPr>
              <a:spLocks noChangeArrowheads="1"/>
            </p:cNvSpPr>
            <p:nvPr/>
          </p:nvSpPr>
          <p:spPr bwMode="auto">
            <a:xfrm>
              <a:off x="2544" y="2256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9946" name="Line 10"/>
            <p:cNvSpPr>
              <a:spLocks noChangeShapeType="1"/>
            </p:cNvSpPr>
            <p:nvPr/>
          </p:nvSpPr>
          <p:spPr bwMode="auto">
            <a:xfrm>
              <a:off x="2640" y="1200"/>
              <a:ext cx="1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7" name="Line 11"/>
            <p:cNvSpPr>
              <a:spLocks noChangeShapeType="1"/>
            </p:cNvSpPr>
            <p:nvPr/>
          </p:nvSpPr>
          <p:spPr bwMode="auto">
            <a:xfrm rot="-1929215">
              <a:off x="2928" y="1104"/>
              <a:ext cx="1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8" name="Arc 13"/>
            <p:cNvSpPr>
              <a:spLocks/>
            </p:cNvSpPr>
            <p:nvPr/>
          </p:nvSpPr>
          <p:spPr bwMode="auto">
            <a:xfrm flipV="1">
              <a:off x="2640" y="2208"/>
              <a:ext cx="576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9" name="Arc 14"/>
            <p:cNvSpPr>
              <a:spLocks/>
            </p:cNvSpPr>
            <p:nvPr/>
          </p:nvSpPr>
          <p:spPr bwMode="auto">
            <a:xfrm flipV="1">
              <a:off x="2640" y="1344"/>
              <a:ext cx="96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9942" name="Text Box 15"/>
          <p:cNvSpPr txBox="1">
            <a:spLocks noChangeArrowheads="1"/>
          </p:cNvSpPr>
          <p:nvPr/>
        </p:nvSpPr>
        <p:spPr bwMode="auto">
          <a:xfrm>
            <a:off x="4191000" y="18288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ym typeface="Symbol" panose="05050102010706020507" pitchFamily="18" charset="2"/>
              </a:rPr>
              <a:t>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76200" y="609600"/>
            <a:ext cx="571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28600" y="349250"/>
            <a:ext cx="807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Let’s draw a free body diagram of this:</a:t>
            </a:r>
          </a:p>
        </p:txBody>
      </p:sp>
      <p:sp>
        <p:nvSpPr>
          <p:cNvPr id="41988" name="Oval 7"/>
          <p:cNvSpPr>
            <a:spLocks noChangeArrowheads="1"/>
          </p:cNvSpPr>
          <p:nvPr/>
        </p:nvSpPr>
        <p:spPr bwMode="auto">
          <a:xfrm>
            <a:off x="1981200" y="2895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1989" name="Line 9"/>
          <p:cNvSpPr>
            <a:spLocks noChangeShapeType="1"/>
          </p:cNvSpPr>
          <p:nvPr/>
        </p:nvSpPr>
        <p:spPr bwMode="auto">
          <a:xfrm>
            <a:off x="1143000" y="9144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Line 10"/>
          <p:cNvSpPr>
            <a:spLocks noChangeShapeType="1"/>
          </p:cNvSpPr>
          <p:nvPr/>
        </p:nvSpPr>
        <p:spPr bwMode="auto">
          <a:xfrm rot="-1929215">
            <a:off x="1600200" y="1371600"/>
            <a:ext cx="1588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1" name="Arc 11"/>
          <p:cNvSpPr>
            <a:spLocks/>
          </p:cNvSpPr>
          <p:nvPr/>
        </p:nvSpPr>
        <p:spPr bwMode="auto">
          <a:xfrm flipV="1">
            <a:off x="1143000" y="3124200"/>
            <a:ext cx="914400" cy="6096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Arc 12"/>
          <p:cNvSpPr>
            <a:spLocks/>
          </p:cNvSpPr>
          <p:nvPr/>
        </p:nvSpPr>
        <p:spPr bwMode="auto">
          <a:xfrm flipV="1">
            <a:off x="1143000" y="1752600"/>
            <a:ext cx="152400" cy="762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41635310 h 21600"/>
              <a:gd name="T4" fmla="*/ 0 w 21600"/>
              <a:gd name="T5" fmla="*/ 4163531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Text Box 13"/>
          <p:cNvSpPr txBox="1">
            <a:spLocks noChangeArrowheads="1"/>
          </p:cNvSpPr>
          <p:nvPr/>
        </p:nvSpPr>
        <p:spPr bwMode="auto">
          <a:xfrm>
            <a:off x="1143000" y="18288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</a:t>
            </a:r>
          </a:p>
        </p:txBody>
      </p:sp>
      <p:sp>
        <p:nvSpPr>
          <p:cNvPr id="41994" name="Line 16"/>
          <p:cNvSpPr>
            <a:spLocks noChangeShapeType="1"/>
          </p:cNvSpPr>
          <p:nvPr/>
        </p:nvSpPr>
        <p:spPr bwMode="auto">
          <a:xfrm flipH="1" flipV="1">
            <a:off x="1524000" y="2057400"/>
            <a:ext cx="609600" cy="990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5" name="Line 17"/>
          <p:cNvSpPr>
            <a:spLocks noChangeShapeType="1"/>
          </p:cNvSpPr>
          <p:nvPr/>
        </p:nvSpPr>
        <p:spPr bwMode="auto">
          <a:xfrm>
            <a:off x="2133600" y="3048000"/>
            <a:ext cx="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Line 18"/>
          <p:cNvSpPr>
            <a:spLocks noChangeShapeType="1"/>
          </p:cNvSpPr>
          <p:nvPr/>
        </p:nvSpPr>
        <p:spPr bwMode="auto">
          <a:xfrm flipV="1">
            <a:off x="1600200" y="2743200"/>
            <a:ext cx="10668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7" name="Line 19"/>
          <p:cNvSpPr>
            <a:spLocks noChangeShapeType="1"/>
          </p:cNvSpPr>
          <p:nvPr/>
        </p:nvSpPr>
        <p:spPr bwMode="auto">
          <a:xfrm>
            <a:off x="1752600" y="2438400"/>
            <a:ext cx="762000" cy="1143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1998" name="Group 31"/>
          <p:cNvGrpSpPr>
            <a:grpSpLocks/>
          </p:cNvGrpSpPr>
          <p:nvPr/>
        </p:nvGrpSpPr>
        <p:grpSpPr bwMode="auto">
          <a:xfrm>
            <a:off x="3276600" y="1462088"/>
            <a:ext cx="1752600" cy="2728912"/>
            <a:chOff x="3120" y="2025"/>
            <a:chExt cx="1104" cy="1719"/>
          </a:xfrm>
        </p:grpSpPr>
        <p:sp>
          <p:nvSpPr>
            <p:cNvPr id="42007" name="Line 20"/>
            <p:cNvSpPr>
              <a:spLocks noChangeShapeType="1"/>
            </p:cNvSpPr>
            <p:nvPr/>
          </p:nvSpPr>
          <p:spPr bwMode="auto">
            <a:xfrm flipH="1" flipV="1">
              <a:off x="3264" y="2265"/>
              <a:ext cx="384" cy="6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8" name="Line 21"/>
            <p:cNvSpPr>
              <a:spLocks noChangeShapeType="1"/>
            </p:cNvSpPr>
            <p:nvPr/>
          </p:nvSpPr>
          <p:spPr bwMode="auto">
            <a:xfrm>
              <a:off x="3648" y="2889"/>
              <a:ext cx="0" cy="5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9" name="Line 22"/>
            <p:cNvSpPr>
              <a:spLocks noChangeShapeType="1"/>
            </p:cNvSpPr>
            <p:nvPr/>
          </p:nvSpPr>
          <p:spPr bwMode="auto">
            <a:xfrm flipV="1">
              <a:off x="3312" y="2697"/>
              <a:ext cx="67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0" name="Line 23"/>
            <p:cNvSpPr>
              <a:spLocks noChangeShapeType="1"/>
            </p:cNvSpPr>
            <p:nvPr/>
          </p:nvSpPr>
          <p:spPr bwMode="auto">
            <a:xfrm>
              <a:off x="3120" y="2025"/>
              <a:ext cx="1008" cy="1632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1" name="Text Box 24"/>
            <p:cNvSpPr txBox="1">
              <a:spLocks noChangeArrowheads="1"/>
            </p:cNvSpPr>
            <p:nvPr/>
          </p:nvSpPr>
          <p:spPr bwMode="auto">
            <a:xfrm>
              <a:off x="3312" y="2053"/>
              <a:ext cx="67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>
                  <a:solidFill>
                    <a:srgbClr val="FF0000"/>
                  </a:solidFill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42012" name="Text Box 25"/>
            <p:cNvSpPr txBox="1">
              <a:spLocks noChangeArrowheads="1"/>
            </p:cNvSpPr>
            <p:nvPr/>
          </p:nvSpPr>
          <p:spPr bwMode="auto">
            <a:xfrm>
              <a:off x="3360" y="3417"/>
              <a:ext cx="67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W</a:t>
              </a:r>
            </a:p>
          </p:txBody>
        </p:sp>
        <p:sp>
          <p:nvSpPr>
            <p:cNvPr id="42013" name="Text Box 26"/>
            <p:cNvSpPr txBox="1">
              <a:spLocks noChangeArrowheads="1"/>
            </p:cNvSpPr>
            <p:nvPr/>
          </p:nvSpPr>
          <p:spPr bwMode="auto">
            <a:xfrm>
              <a:off x="3936" y="2553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42014" name="Text Box 27"/>
            <p:cNvSpPr txBox="1">
              <a:spLocks noChangeArrowheads="1"/>
            </p:cNvSpPr>
            <p:nvPr/>
          </p:nvSpPr>
          <p:spPr bwMode="auto">
            <a:xfrm>
              <a:off x="3168" y="2034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42015" name="Text Box 28"/>
            <p:cNvSpPr txBox="1">
              <a:spLocks noChangeArrowheads="1"/>
            </p:cNvSpPr>
            <p:nvPr/>
          </p:nvSpPr>
          <p:spPr bwMode="auto">
            <a:xfrm>
              <a:off x="3600" y="3072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  <a:sym typeface="Symbol" panose="05050102010706020507" pitchFamily="18" charset="2"/>
                </a:rPr>
                <a:t></a:t>
              </a:r>
            </a:p>
          </p:txBody>
        </p:sp>
        <p:sp>
          <p:nvSpPr>
            <p:cNvPr id="42016" name="Arc 29"/>
            <p:cNvSpPr>
              <a:spLocks/>
            </p:cNvSpPr>
            <p:nvPr/>
          </p:nvSpPr>
          <p:spPr bwMode="auto">
            <a:xfrm flipV="1">
              <a:off x="3648" y="3033"/>
              <a:ext cx="96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999" name="Text Box 30"/>
          <p:cNvSpPr txBox="1">
            <a:spLocks noChangeArrowheads="1"/>
          </p:cNvSpPr>
          <p:nvPr/>
        </p:nvSpPr>
        <p:spPr bwMode="auto">
          <a:xfrm>
            <a:off x="5257800" y="1371600"/>
            <a:ext cx="27432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Looking at just the tangential components of the forces, we find that: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b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42000" name="Text Box 34"/>
          <p:cNvSpPr txBox="1">
            <a:spLocks noChangeArrowheads="1"/>
          </p:cNvSpPr>
          <p:nvPr/>
        </p:nvSpPr>
        <p:spPr bwMode="auto">
          <a:xfrm>
            <a:off x="1600200" y="3505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s</a:t>
            </a:r>
          </a:p>
        </p:txBody>
      </p:sp>
      <p:graphicFrame>
        <p:nvGraphicFramePr>
          <p:cNvPr id="76835" name="Object 35"/>
          <p:cNvGraphicFramePr>
            <a:graphicFrameLocks noChangeAspect="1"/>
          </p:cNvGraphicFramePr>
          <p:nvPr/>
        </p:nvGraphicFramePr>
        <p:xfrm>
          <a:off x="5410200" y="3048000"/>
          <a:ext cx="257968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7" name="Equation" r:id="rId4" imgW="1143000" imgH="228600" progId="Equation.3">
                  <p:embed/>
                </p:oleObj>
              </mc:Choice>
              <mc:Fallback>
                <p:oleObj name="Equation" r:id="rId4" imgW="1143000" imgH="22860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048000"/>
                        <a:ext cx="2579688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2" name="Line 36"/>
          <p:cNvSpPr>
            <a:spLocks noChangeShapeType="1"/>
          </p:cNvSpPr>
          <p:nvPr/>
        </p:nvSpPr>
        <p:spPr bwMode="auto">
          <a:xfrm flipH="1">
            <a:off x="3733800" y="2819400"/>
            <a:ext cx="381000" cy="2286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37" name="Text Box 37"/>
          <p:cNvSpPr txBox="1">
            <a:spLocks noChangeArrowheads="1"/>
          </p:cNvSpPr>
          <p:nvPr/>
        </p:nvSpPr>
        <p:spPr bwMode="auto">
          <a:xfrm>
            <a:off x="4572000" y="3733800"/>
            <a:ext cx="434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Now, in this case, </a:t>
            </a:r>
            <a:r>
              <a:rPr lang="en-US" altLang="en-US" sz="2800">
                <a:sym typeface="Symbol" panose="05050102010706020507" pitchFamily="18" charset="2"/>
              </a:rPr>
              <a:t> = s/L</a:t>
            </a:r>
          </a:p>
        </p:txBody>
      </p:sp>
      <p:graphicFrame>
        <p:nvGraphicFramePr>
          <p:cNvPr id="76838" name="Object 38"/>
          <p:cNvGraphicFramePr>
            <a:graphicFrameLocks noChangeAspect="1"/>
          </p:cNvGraphicFramePr>
          <p:nvPr/>
        </p:nvGraphicFramePr>
        <p:xfrm>
          <a:off x="5278438" y="4116388"/>
          <a:ext cx="2951162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8" name="Equation" r:id="rId6" imgW="1307532" imgH="431613" progId="Equation.3">
                  <p:embed/>
                </p:oleObj>
              </mc:Choice>
              <mc:Fallback>
                <p:oleObj name="Equation" r:id="rId6" imgW="1307532" imgH="431613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8438" y="4116388"/>
                        <a:ext cx="2951162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39" name="Text Box 39"/>
          <p:cNvSpPr txBox="1">
            <a:spLocks noChangeArrowheads="1"/>
          </p:cNvSpPr>
          <p:nvPr/>
        </p:nvSpPr>
        <p:spPr bwMode="auto">
          <a:xfrm>
            <a:off x="5257800" y="6035675"/>
            <a:ext cx="3276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We’re tempted to say “Ah ha!”</a:t>
            </a:r>
          </a:p>
        </p:txBody>
      </p:sp>
      <p:graphicFrame>
        <p:nvGraphicFramePr>
          <p:cNvPr id="76840" name="Object 40"/>
          <p:cNvGraphicFramePr>
            <a:graphicFrameLocks noChangeAspect="1"/>
          </p:cNvGraphicFramePr>
          <p:nvPr/>
        </p:nvGraphicFramePr>
        <p:xfrm>
          <a:off x="5521325" y="5016500"/>
          <a:ext cx="2463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9" name="Equation" r:id="rId8" imgW="1091726" imgH="444307" progId="Equation.3">
                  <p:embed/>
                </p:oleObj>
              </mc:Choice>
              <mc:Fallback>
                <p:oleObj name="Equation" r:id="rId8" imgW="1091726" imgH="444307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325" y="5016500"/>
                        <a:ext cx="2463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6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6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6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6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6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37" grpId="0"/>
      <p:bldP spid="7683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7"/>
          <p:cNvGrpSpPr>
            <a:grpSpLocks/>
          </p:cNvGrpSpPr>
          <p:nvPr/>
        </p:nvGrpSpPr>
        <p:grpSpPr bwMode="auto">
          <a:xfrm>
            <a:off x="914400" y="1447800"/>
            <a:ext cx="1752600" cy="2728913"/>
            <a:chOff x="3120" y="2025"/>
            <a:chExt cx="1104" cy="1719"/>
          </a:xfrm>
        </p:grpSpPr>
        <p:sp>
          <p:nvSpPr>
            <p:cNvPr id="44040" name="Line 8"/>
            <p:cNvSpPr>
              <a:spLocks noChangeShapeType="1"/>
            </p:cNvSpPr>
            <p:nvPr/>
          </p:nvSpPr>
          <p:spPr bwMode="auto">
            <a:xfrm flipH="1" flipV="1">
              <a:off x="3264" y="2265"/>
              <a:ext cx="384" cy="62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1" name="Line 9"/>
            <p:cNvSpPr>
              <a:spLocks noChangeShapeType="1"/>
            </p:cNvSpPr>
            <p:nvPr/>
          </p:nvSpPr>
          <p:spPr bwMode="auto">
            <a:xfrm>
              <a:off x="3648" y="2889"/>
              <a:ext cx="0" cy="5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2" name="Line 10"/>
            <p:cNvSpPr>
              <a:spLocks noChangeShapeType="1"/>
            </p:cNvSpPr>
            <p:nvPr/>
          </p:nvSpPr>
          <p:spPr bwMode="auto">
            <a:xfrm flipV="1">
              <a:off x="3312" y="2697"/>
              <a:ext cx="67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3" name="Line 11"/>
            <p:cNvSpPr>
              <a:spLocks noChangeShapeType="1"/>
            </p:cNvSpPr>
            <p:nvPr/>
          </p:nvSpPr>
          <p:spPr bwMode="auto">
            <a:xfrm>
              <a:off x="3120" y="2025"/>
              <a:ext cx="1008" cy="1632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4" name="Text Box 12"/>
            <p:cNvSpPr txBox="1">
              <a:spLocks noChangeArrowheads="1"/>
            </p:cNvSpPr>
            <p:nvPr/>
          </p:nvSpPr>
          <p:spPr bwMode="auto">
            <a:xfrm>
              <a:off x="3312" y="2053"/>
              <a:ext cx="67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>
                  <a:solidFill>
                    <a:srgbClr val="FF0000"/>
                  </a:solidFill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44045" name="Text Box 13"/>
            <p:cNvSpPr txBox="1">
              <a:spLocks noChangeArrowheads="1"/>
            </p:cNvSpPr>
            <p:nvPr/>
          </p:nvSpPr>
          <p:spPr bwMode="auto">
            <a:xfrm>
              <a:off x="3360" y="3417"/>
              <a:ext cx="67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W</a:t>
              </a:r>
            </a:p>
          </p:txBody>
        </p:sp>
        <p:sp>
          <p:nvSpPr>
            <p:cNvPr id="44046" name="Text Box 14"/>
            <p:cNvSpPr txBox="1">
              <a:spLocks noChangeArrowheads="1"/>
            </p:cNvSpPr>
            <p:nvPr/>
          </p:nvSpPr>
          <p:spPr bwMode="auto">
            <a:xfrm>
              <a:off x="3936" y="2553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44047" name="Text Box 15"/>
            <p:cNvSpPr txBox="1">
              <a:spLocks noChangeArrowheads="1"/>
            </p:cNvSpPr>
            <p:nvPr/>
          </p:nvSpPr>
          <p:spPr bwMode="auto">
            <a:xfrm>
              <a:off x="3168" y="2034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44048" name="Text Box 16"/>
            <p:cNvSpPr txBox="1">
              <a:spLocks noChangeArrowheads="1"/>
            </p:cNvSpPr>
            <p:nvPr/>
          </p:nvSpPr>
          <p:spPr bwMode="auto">
            <a:xfrm>
              <a:off x="3600" y="3072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  <a:sym typeface="Symbol" panose="05050102010706020507" pitchFamily="18" charset="2"/>
                </a:rPr>
                <a:t></a:t>
              </a:r>
            </a:p>
          </p:txBody>
        </p:sp>
        <p:sp>
          <p:nvSpPr>
            <p:cNvPr id="44049" name="Arc 17"/>
            <p:cNvSpPr>
              <a:spLocks/>
            </p:cNvSpPr>
            <p:nvPr/>
          </p:nvSpPr>
          <p:spPr bwMode="auto">
            <a:xfrm flipV="1">
              <a:off x="3648" y="3033"/>
              <a:ext cx="96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77847" name="Object 23"/>
          <p:cNvGraphicFramePr>
            <a:graphicFrameLocks noChangeAspect="1"/>
          </p:cNvGraphicFramePr>
          <p:nvPr/>
        </p:nvGraphicFramePr>
        <p:xfrm>
          <a:off x="4038600" y="152400"/>
          <a:ext cx="2463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0" name="Equation" r:id="rId4" imgW="1091726" imgH="444307" progId="Equation.3">
                  <p:embed/>
                </p:oleObj>
              </mc:Choice>
              <mc:Fallback>
                <p:oleObj name="Equation" r:id="rId4" imgW="1091726" imgH="444307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52400"/>
                        <a:ext cx="2463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8" name="Object 24"/>
          <p:cNvGraphicFramePr>
            <a:graphicFrameLocks noChangeAspect="1"/>
          </p:cNvGraphicFramePr>
          <p:nvPr/>
        </p:nvGraphicFramePr>
        <p:xfrm>
          <a:off x="4343400" y="1219200"/>
          <a:ext cx="2025650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1" name="Equation" r:id="rId6" imgW="749300" imgH="419100" progId="Equation.3">
                  <p:embed/>
                </p:oleObj>
              </mc:Choice>
              <mc:Fallback>
                <p:oleObj name="Equation" r:id="rId6" imgW="749300" imgH="4191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19200"/>
                        <a:ext cx="2025650" cy="113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9" name="Object 25"/>
          <p:cNvGraphicFramePr>
            <a:graphicFrameLocks noChangeAspect="1"/>
          </p:cNvGraphicFramePr>
          <p:nvPr/>
        </p:nvGraphicFramePr>
        <p:xfrm>
          <a:off x="4114800" y="3429000"/>
          <a:ext cx="2463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2" name="Equation" r:id="rId8" imgW="1091726" imgH="444307" progId="Equation.3">
                  <p:embed/>
                </p:oleObj>
              </mc:Choice>
              <mc:Fallback>
                <p:oleObj name="Equation" r:id="rId8" imgW="1091726" imgH="444307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429000"/>
                        <a:ext cx="2463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50" name="Text Box 26"/>
          <p:cNvSpPr txBox="1">
            <a:spLocks noChangeArrowheads="1"/>
          </p:cNvSpPr>
          <p:nvPr/>
        </p:nvSpPr>
        <p:spPr bwMode="auto">
          <a:xfrm>
            <a:off x="3733800" y="25908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Shucks, they don’t match!</a:t>
            </a:r>
          </a:p>
        </p:txBody>
      </p:sp>
      <p:sp>
        <p:nvSpPr>
          <p:cNvPr id="77851" name="Text Box 27"/>
          <p:cNvSpPr txBox="1">
            <a:spLocks noChangeArrowheads="1"/>
          </p:cNvSpPr>
          <p:nvPr/>
        </p:nvSpPr>
        <p:spPr bwMode="auto">
          <a:xfrm>
            <a:off x="3200400" y="4572000"/>
            <a:ext cx="5638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But with a physics/math trick, we can make it work!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7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7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7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50" grpId="0"/>
      <p:bldP spid="7785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4"/>
          <p:cNvSpPr txBox="1">
            <a:spLocks noChangeArrowheads="1"/>
          </p:cNvSpPr>
          <p:nvPr/>
        </p:nvSpPr>
        <p:spPr bwMode="auto">
          <a:xfrm>
            <a:off x="685800" y="533400"/>
            <a:ext cx="5410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The SMALL ANGLE TRICK:</a:t>
            </a:r>
          </a:p>
        </p:txBody>
      </p:sp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1905000" y="1371600"/>
          <a:ext cx="2667000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9" name="Equation" r:id="rId4" imgW="647419" imgH="215806" progId="Equation.3">
                  <p:embed/>
                </p:oleObj>
              </mc:Choice>
              <mc:Fallback>
                <p:oleObj name="Equation" r:id="rId4" imgW="647419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71600"/>
                        <a:ext cx="2667000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838200" y="2286000"/>
            <a:ext cx="487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For small values of </a:t>
            </a:r>
            <a:r>
              <a:rPr lang="en-US" altLang="en-US">
                <a:sym typeface="Symbol" panose="05050102010706020507" pitchFamily="18" charset="2"/>
              </a:rPr>
              <a:t></a:t>
            </a:r>
          </a:p>
        </p:txBody>
      </p:sp>
      <p:graphicFrame>
        <p:nvGraphicFramePr>
          <p:cNvPr id="84999" name="Object 7"/>
          <p:cNvGraphicFramePr>
            <a:graphicFrameLocks noChangeAspect="1"/>
          </p:cNvGraphicFramePr>
          <p:nvPr/>
        </p:nvGraphicFramePr>
        <p:xfrm>
          <a:off x="1828800" y="3124200"/>
          <a:ext cx="2463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0" name="Equation" r:id="rId6" imgW="1091726" imgH="444307" progId="Equation.3">
                  <p:embed/>
                </p:oleObj>
              </mc:Choice>
              <mc:Fallback>
                <p:oleObj name="Equation" r:id="rId6" imgW="1091726" imgH="444307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124200"/>
                        <a:ext cx="2463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0" name="Object 8"/>
          <p:cNvGraphicFramePr>
            <a:graphicFrameLocks noChangeAspect="1"/>
          </p:cNvGraphicFramePr>
          <p:nvPr/>
        </p:nvGraphicFramePr>
        <p:xfrm>
          <a:off x="1981200" y="4267200"/>
          <a:ext cx="1719263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1" name="Equation" r:id="rId8" imgW="761669" imgH="418918" progId="Equation.3">
                  <p:embed/>
                </p:oleObj>
              </mc:Choice>
              <mc:Fallback>
                <p:oleObj name="Equation" r:id="rId8" imgW="761669" imgH="418918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267200"/>
                        <a:ext cx="1719263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1" name="Object 9"/>
          <p:cNvGraphicFramePr>
            <a:graphicFrameLocks noChangeAspect="1"/>
          </p:cNvGraphicFramePr>
          <p:nvPr/>
        </p:nvGraphicFramePr>
        <p:xfrm>
          <a:off x="4876800" y="4267200"/>
          <a:ext cx="2025650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2" name="Equation" r:id="rId10" imgW="749300" imgH="419100" progId="Equation.3">
                  <p:embed/>
                </p:oleObj>
              </mc:Choice>
              <mc:Fallback>
                <p:oleObj name="Equation" r:id="rId10" imgW="749300" imgH="4191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267200"/>
                        <a:ext cx="2025650" cy="113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8" name="Text Box 10"/>
          <p:cNvSpPr txBox="1">
            <a:spLocks noChangeArrowheads="1"/>
          </p:cNvSpPr>
          <p:nvPr/>
        </p:nvSpPr>
        <p:spPr bwMode="auto">
          <a:xfrm>
            <a:off x="1524000" y="5562600"/>
            <a:ext cx="533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Ah-ha!  That is the form of an equation that we were looking for.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73" name="Object 5"/>
          <p:cNvGraphicFramePr>
            <a:graphicFrameLocks noChangeAspect="1"/>
          </p:cNvGraphicFramePr>
          <p:nvPr/>
        </p:nvGraphicFramePr>
        <p:xfrm>
          <a:off x="1828800" y="1143000"/>
          <a:ext cx="1719263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5" name="Equation" r:id="rId4" imgW="761669" imgH="418918" progId="Equation.3">
                  <p:embed/>
                </p:oleObj>
              </mc:Choice>
              <mc:Fallback>
                <p:oleObj name="Equation" r:id="rId4" imgW="761669" imgH="418918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143000"/>
                        <a:ext cx="1719263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4" name="Object 6"/>
          <p:cNvGraphicFramePr>
            <a:graphicFrameLocks noChangeAspect="1"/>
          </p:cNvGraphicFramePr>
          <p:nvPr/>
        </p:nvGraphicFramePr>
        <p:xfrm>
          <a:off x="4724400" y="1143000"/>
          <a:ext cx="2025650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6" name="Equation" r:id="rId6" imgW="749300" imgH="419100" progId="Equation.3">
                  <p:embed/>
                </p:oleObj>
              </mc:Choice>
              <mc:Fallback>
                <p:oleObj name="Equation" r:id="rId6" imgW="749300" imgH="419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143000"/>
                        <a:ext cx="2025650" cy="113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2" name="Text Box 7"/>
          <p:cNvSpPr txBox="1">
            <a:spLocks noChangeArrowheads="1"/>
          </p:cNvSpPr>
          <p:nvPr/>
        </p:nvSpPr>
        <p:spPr bwMode="auto">
          <a:xfrm>
            <a:off x="990600" y="304800"/>
            <a:ext cx="685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Looking at our equation of motion for the pendulum we can now find the </a:t>
            </a:r>
            <a:r>
              <a:rPr lang="en-US" altLang="en-US" sz="1800">
                <a:sym typeface="Symbol" panose="05050102010706020507" pitchFamily="18" charset="2"/>
              </a:rPr>
              <a:t> of our system:</a:t>
            </a:r>
          </a:p>
        </p:txBody>
      </p:sp>
      <p:graphicFrame>
        <p:nvGraphicFramePr>
          <p:cNvPr id="48133" name="Object 8"/>
          <p:cNvGraphicFramePr>
            <a:graphicFrameLocks noChangeAspect="1"/>
          </p:cNvGraphicFramePr>
          <p:nvPr/>
        </p:nvGraphicFramePr>
        <p:xfrm>
          <a:off x="2819400" y="2971800"/>
          <a:ext cx="23368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7" name="Equation" r:id="rId8" imgW="533169" imgH="444307" progId="Equation.3">
                  <p:embed/>
                </p:oleObj>
              </mc:Choice>
              <mc:Fallback>
                <p:oleObj name="Equation" r:id="rId8" imgW="533169" imgH="444307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971800"/>
                        <a:ext cx="23368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4" name="Text Box 9"/>
          <p:cNvSpPr txBox="1">
            <a:spLocks noChangeArrowheads="1"/>
          </p:cNvSpPr>
          <p:nvPr/>
        </p:nvSpPr>
        <p:spPr bwMode="auto">
          <a:xfrm>
            <a:off x="5334000" y="34290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For a simple pendulum.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4"/>
          <p:cNvSpPr txBox="1">
            <a:spLocks noChangeArrowheads="1"/>
          </p:cNvSpPr>
          <p:nvPr/>
        </p:nvSpPr>
        <p:spPr bwMode="auto">
          <a:xfrm>
            <a:off x="381000" y="457200"/>
            <a:ext cx="4343400" cy="476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Let’s try a sample problem: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Let’s drill a hole through the center of the Earth in order to make a transportation system.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4"/>
          <p:cNvSpPr txBox="1">
            <a:spLocks noChangeArrowheads="1"/>
          </p:cNvSpPr>
          <p:nvPr/>
        </p:nvSpPr>
        <p:spPr bwMode="auto">
          <a:xfrm>
            <a:off x="533400" y="381000"/>
            <a:ext cx="6248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The “Spherical Shell Theorem”</a:t>
            </a:r>
          </a:p>
        </p:txBody>
      </p:sp>
      <p:pic>
        <p:nvPicPr>
          <p:cNvPr id="51203" name="Picture 6" descr="spheric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3200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4" name="AutoShape 8"/>
          <p:cNvSpPr>
            <a:spLocks noChangeArrowheads="1"/>
          </p:cNvSpPr>
          <p:nvPr/>
        </p:nvSpPr>
        <p:spPr bwMode="auto">
          <a:xfrm flipH="1">
            <a:off x="2286000" y="2438400"/>
            <a:ext cx="762000" cy="1676400"/>
          </a:xfrm>
          <a:prstGeom prst="moon">
            <a:avLst>
              <a:gd name="adj" fmla="val 87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05" name="AutoShape 9"/>
          <p:cNvSpPr>
            <a:spLocks noChangeArrowheads="1"/>
          </p:cNvSpPr>
          <p:nvPr/>
        </p:nvSpPr>
        <p:spPr bwMode="auto">
          <a:xfrm>
            <a:off x="2057400" y="2438400"/>
            <a:ext cx="152400" cy="1676400"/>
          </a:xfrm>
          <a:prstGeom prst="moon">
            <a:avLst>
              <a:gd name="adj" fmla="val 87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06" name="Rectangle 11"/>
          <p:cNvSpPr>
            <a:spLocks noChangeArrowheads="1"/>
          </p:cNvSpPr>
          <p:nvPr/>
        </p:nvSpPr>
        <p:spPr bwMode="auto">
          <a:xfrm>
            <a:off x="2209800" y="2514600"/>
            <a:ext cx="152400" cy="1524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07" name="Text Box 12"/>
          <p:cNvSpPr txBox="1">
            <a:spLocks noChangeArrowheads="1"/>
          </p:cNvSpPr>
          <p:nvPr/>
        </p:nvSpPr>
        <p:spPr bwMode="auto">
          <a:xfrm>
            <a:off x="4572000" y="1219200"/>
            <a:ext cx="3657600" cy="543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Outside a shell of matter, the gravity from the mass acts as if all the mass is concentrated inside the shell.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Inside a shell of matter, there is no net gravitational attraction from the shell outside of your position.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4"/>
          <p:cNvSpPr>
            <a:spLocks noChangeArrowheads="1"/>
          </p:cNvSpPr>
          <p:nvPr/>
        </p:nvSpPr>
        <p:spPr bwMode="auto">
          <a:xfrm>
            <a:off x="381000" y="1130300"/>
            <a:ext cx="7740650" cy="393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 order to find the gravitation of the whole sphere, we need to integrate all the individual parts of the sphere.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After some calculation you can see shell exerts no net force on particles anywhere within its volume. Reasoning intuitively using inverse-square law, the few pieces of the shell that are close to m exert a large force, but there aren't many of them. By contrast, there are many pieces of the shell far from m but their force contribution is smaller.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We could write this as: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52227" name="Picture 6" descr="File:Shell-diag-2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273550"/>
            <a:ext cx="24765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2228" name="Object 7"/>
          <p:cNvGraphicFramePr>
            <a:graphicFrameLocks noChangeAspect="1"/>
          </p:cNvGraphicFramePr>
          <p:nvPr/>
        </p:nvGraphicFramePr>
        <p:xfrm>
          <a:off x="2743200" y="1987550"/>
          <a:ext cx="33528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4" name="Equation" r:id="rId5" imgW="1803400" imgH="419100" progId="Equation.3">
                  <p:embed/>
                </p:oleObj>
              </mc:Choice>
              <mc:Fallback>
                <p:oleObj name="Equation" r:id="rId5" imgW="18034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987550"/>
                        <a:ext cx="33528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8"/>
          <p:cNvGraphicFramePr>
            <a:graphicFrameLocks noChangeAspect="1"/>
          </p:cNvGraphicFramePr>
          <p:nvPr/>
        </p:nvGraphicFramePr>
        <p:xfrm>
          <a:off x="1676400" y="4986338"/>
          <a:ext cx="220662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5" name="Equation" r:id="rId7" imgW="571252" imgH="253890" progId="Equation.3">
                  <p:embed/>
                </p:oleObj>
              </mc:Choice>
              <mc:Fallback>
                <p:oleObj name="Equation" r:id="rId7" imgW="571252" imgH="25389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986338"/>
                        <a:ext cx="2206625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9"/>
          <p:cNvGraphicFramePr>
            <a:graphicFrameLocks noChangeAspect="1"/>
          </p:cNvGraphicFramePr>
          <p:nvPr/>
        </p:nvGraphicFramePr>
        <p:xfrm>
          <a:off x="1676400" y="5949950"/>
          <a:ext cx="1620838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6" name="Equation" r:id="rId9" imgW="418918" imgH="215806" progId="Equation.3">
                  <p:embed/>
                </p:oleObj>
              </mc:Choice>
              <mc:Fallback>
                <p:oleObj name="Equation" r:id="rId9" imgW="418918" imgH="215806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949950"/>
                        <a:ext cx="1620838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1" name="Text Box 10"/>
          <p:cNvSpPr txBox="1">
            <a:spLocks noChangeArrowheads="1"/>
          </p:cNvSpPr>
          <p:nvPr/>
        </p:nvSpPr>
        <p:spPr bwMode="auto">
          <a:xfrm>
            <a:off x="3962400" y="518795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for r &gt; R</a:t>
            </a:r>
          </a:p>
        </p:txBody>
      </p:sp>
      <p:sp>
        <p:nvSpPr>
          <p:cNvPr id="52232" name="Text Box 11"/>
          <p:cNvSpPr txBox="1">
            <a:spLocks noChangeArrowheads="1"/>
          </p:cNvSpPr>
          <p:nvPr/>
        </p:nvSpPr>
        <p:spPr bwMode="auto">
          <a:xfrm>
            <a:off x="3810000" y="617855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for r &lt; R</a:t>
            </a:r>
          </a:p>
        </p:txBody>
      </p:sp>
      <p:sp>
        <p:nvSpPr>
          <p:cNvPr id="52233" name="Text Box 12"/>
          <p:cNvSpPr txBox="1">
            <a:spLocks noChangeArrowheads="1"/>
          </p:cNvSpPr>
          <p:nvPr/>
        </p:nvSpPr>
        <p:spPr bwMode="auto">
          <a:xfrm>
            <a:off x="381000" y="304800"/>
            <a:ext cx="876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How to prove the “Spherical Shell Theorem”: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4"/>
          <p:cNvSpPr txBox="1">
            <a:spLocks noChangeArrowheads="1"/>
          </p:cNvSpPr>
          <p:nvPr/>
        </p:nvSpPr>
        <p:spPr bwMode="auto">
          <a:xfrm>
            <a:off x="990600" y="685800"/>
            <a:ext cx="7086600" cy="244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In a frictionless environment, our pendulum would keep running forever.  However, as we well know, friction will eventually effect our system greatly.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3251" name="Text Box 5"/>
          <p:cNvSpPr txBox="1">
            <a:spLocks noChangeArrowheads="1"/>
          </p:cNvSpPr>
          <p:nvPr/>
        </p:nvSpPr>
        <p:spPr bwMode="auto">
          <a:xfrm>
            <a:off x="3352800" y="2286000"/>
            <a:ext cx="5257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</a:rPr>
              <a:t>An oscillation system that takes into account friction is called a “Damped Oscillator”.</a:t>
            </a:r>
          </a:p>
        </p:txBody>
      </p:sp>
      <p:pic>
        <p:nvPicPr>
          <p:cNvPr id="53252" name="Picture 6" descr="F14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657600"/>
            <a:ext cx="4711700" cy="271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4" descr="F14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057400"/>
            <a:ext cx="6096000" cy="351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9" name="Text Box 5"/>
          <p:cNvSpPr txBox="1">
            <a:spLocks noChangeArrowheads="1"/>
          </p:cNvSpPr>
          <p:nvPr/>
        </p:nvSpPr>
        <p:spPr bwMode="auto">
          <a:xfrm>
            <a:off x="457200" y="381000"/>
            <a:ext cx="8305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The motion of a damped oscillator has some common characteristics:</a:t>
            </a:r>
          </a:p>
        </p:txBody>
      </p:sp>
      <p:sp>
        <p:nvSpPr>
          <p:cNvPr id="55300" name="Freeform 8"/>
          <p:cNvSpPr>
            <a:spLocks/>
          </p:cNvSpPr>
          <p:nvPr/>
        </p:nvSpPr>
        <p:spPr bwMode="auto">
          <a:xfrm>
            <a:off x="1752600" y="2514600"/>
            <a:ext cx="5334000" cy="990600"/>
          </a:xfrm>
          <a:custGeom>
            <a:avLst/>
            <a:gdLst>
              <a:gd name="T0" fmla="*/ 0 w 3360"/>
              <a:gd name="T1" fmla="*/ 0 h 624"/>
              <a:gd name="T2" fmla="*/ 2147483646 w 3360"/>
              <a:gd name="T3" fmla="*/ 2147483646 h 624"/>
              <a:gd name="T4" fmla="*/ 2147483646 w 3360"/>
              <a:gd name="T5" fmla="*/ 2147483646 h 624"/>
              <a:gd name="T6" fmla="*/ 2147483646 w 3360"/>
              <a:gd name="T7" fmla="*/ 2147483646 h 624"/>
              <a:gd name="T8" fmla="*/ 2147483646 w 3360"/>
              <a:gd name="T9" fmla="*/ 2147483646 h 624"/>
              <a:gd name="T10" fmla="*/ 2147483646 w 3360"/>
              <a:gd name="T11" fmla="*/ 2147483646 h 624"/>
              <a:gd name="T12" fmla="*/ 2147483646 w 3360"/>
              <a:gd name="T13" fmla="*/ 2147483646 h 624"/>
              <a:gd name="T14" fmla="*/ 2147483646 w 3360"/>
              <a:gd name="T15" fmla="*/ 2147483646 h 624"/>
              <a:gd name="T16" fmla="*/ 2147483646 w 3360"/>
              <a:gd name="T17" fmla="*/ 2147483646 h 624"/>
              <a:gd name="T18" fmla="*/ 2147483646 w 3360"/>
              <a:gd name="T19" fmla="*/ 2147483646 h 624"/>
              <a:gd name="T20" fmla="*/ 2147483646 w 3360"/>
              <a:gd name="T21" fmla="*/ 2147483646 h 62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0"/>
              <a:gd name="T34" fmla="*/ 0 h 624"/>
              <a:gd name="T35" fmla="*/ 3360 w 3360"/>
              <a:gd name="T36" fmla="*/ 624 h 62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0" h="624">
                <a:moveTo>
                  <a:pt x="0" y="0"/>
                </a:moveTo>
                <a:cubicBezTo>
                  <a:pt x="112" y="56"/>
                  <a:pt x="226" y="108"/>
                  <a:pt x="336" y="144"/>
                </a:cubicBezTo>
                <a:cubicBezTo>
                  <a:pt x="446" y="180"/>
                  <a:pt x="550" y="194"/>
                  <a:pt x="662" y="218"/>
                </a:cubicBezTo>
                <a:cubicBezTo>
                  <a:pt x="774" y="242"/>
                  <a:pt x="893" y="265"/>
                  <a:pt x="1008" y="288"/>
                </a:cubicBezTo>
                <a:cubicBezTo>
                  <a:pt x="1123" y="311"/>
                  <a:pt x="1242" y="334"/>
                  <a:pt x="1354" y="358"/>
                </a:cubicBezTo>
                <a:cubicBezTo>
                  <a:pt x="1466" y="382"/>
                  <a:pt x="1570" y="412"/>
                  <a:pt x="1680" y="432"/>
                </a:cubicBezTo>
                <a:cubicBezTo>
                  <a:pt x="1790" y="452"/>
                  <a:pt x="1906" y="465"/>
                  <a:pt x="2016" y="480"/>
                </a:cubicBezTo>
                <a:cubicBezTo>
                  <a:pt x="2126" y="495"/>
                  <a:pt x="2227" y="509"/>
                  <a:pt x="2339" y="525"/>
                </a:cubicBezTo>
                <a:cubicBezTo>
                  <a:pt x="2451" y="541"/>
                  <a:pt x="2575" y="563"/>
                  <a:pt x="2688" y="576"/>
                </a:cubicBezTo>
                <a:cubicBezTo>
                  <a:pt x="2801" y="589"/>
                  <a:pt x="2906" y="594"/>
                  <a:pt x="3018" y="602"/>
                </a:cubicBezTo>
                <a:cubicBezTo>
                  <a:pt x="3130" y="610"/>
                  <a:pt x="3289" y="620"/>
                  <a:pt x="3360" y="624"/>
                </a:cubicBez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1" name="Freeform 9"/>
          <p:cNvSpPr>
            <a:spLocks/>
          </p:cNvSpPr>
          <p:nvPr/>
        </p:nvSpPr>
        <p:spPr bwMode="auto">
          <a:xfrm flipV="1">
            <a:off x="1752600" y="4343400"/>
            <a:ext cx="5334000" cy="990600"/>
          </a:xfrm>
          <a:custGeom>
            <a:avLst/>
            <a:gdLst>
              <a:gd name="T0" fmla="*/ 0 w 3360"/>
              <a:gd name="T1" fmla="*/ 0 h 624"/>
              <a:gd name="T2" fmla="*/ 2147483646 w 3360"/>
              <a:gd name="T3" fmla="*/ 2147483646 h 624"/>
              <a:gd name="T4" fmla="*/ 2147483646 w 3360"/>
              <a:gd name="T5" fmla="*/ 2147483646 h 624"/>
              <a:gd name="T6" fmla="*/ 2147483646 w 3360"/>
              <a:gd name="T7" fmla="*/ 2147483646 h 624"/>
              <a:gd name="T8" fmla="*/ 2147483646 w 3360"/>
              <a:gd name="T9" fmla="*/ 2147483646 h 624"/>
              <a:gd name="T10" fmla="*/ 2147483646 w 3360"/>
              <a:gd name="T11" fmla="*/ 2147483646 h 624"/>
              <a:gd name="T12" fmla="*/ 2147483646 w 3360"/>
              <a:gd name="T13" fmla="*/ 2147483646 h 624"/>
              <a:gd name="T14" fmla="*/ 2147483646 w 3360"/>
              <a:gd name="T15" fmla="*/ 2147483646 h 624"/>
              <a:gd name="T16" fmla="*/ 2147483646 w 3360"/>
              <a:gd name="T17" fmla="*/ 2147483646 h 624"/>
              <a:gd name="T18" fmla="*/ 2147483646 w 3360"/>
              <a:gd name="T19" fmla="*/ 2147483646 h 624"/>
              <a:gd name="T20" fmla="*/ 2147483646 w 3360"/>
              <a:gd name="T21" fmla="*/ 2147483646 h 62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0"/>
              <a:gd name="T34" fmla="*/ 0 h 624"/>
              <a:gd name="T35" fmla="*/ 3360 w 3360"/>
              <a:gd name="T36" fmla="*/ 624 h 62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0" h="624">
                <a:moveTo>
                  <a:pt x="0" y="0"/>
                </a:moveTo>
                <a:cubicBezTo>
                  <a:pt x="112" y="56"/>
                  <a:pt x="226" y="108"/>
                  <a:pt x="336" y="144"/>
                </a:cubicBezTo>
                <a:cubicBezTo>
                  <a:pt x="446" y="180"/>
                  <a:pt x="550" y="194"/>
                  <a:pt x="662" y="218"/>
                </a:cubicBezTo>
                <a:cubicBezTo>
                  <a:pt x="774" y="242"/>
                  <a:pt x="893" y="265"/>
                  <a:pt x="1008" y="288"/>
                </a:cubicBezTo>
                <a:cubicBezTo>
                  <a:pt x="1123" y="311"/>
                  <a:pt x="1242" y="334"/>
                  <a:pt x="1354" y="358"/>
                </a:cubicBezTo>
                <a:cubicBezTo>
                  <a:pt x="1466" y="382"/>
                  <a:pt x="1570" y="412"/>
                  <a:pt x="1680" y="432"/>
                </a:cubicBezTo>
                <a:cubicBezTo>
                  <a:pt x="1790" y="452"/>
                  <a:pt x="1906" y="465"/>
                  <a:pt x="2016" y="480"/>
                </a:cubicBezTo>
                <a:cubicBezTo>
                  <a:pt x="2126" y="495"/>
                  <a:pt x="2227" y="509"/>
                  <a:pt x="2339" y="525"/>
                </a:cubicBezTo>
                <a:cubicBezTo>
                  <a:pt x="2451" y="541"/>
                  <a:pt x="2575" y="563"/>
                  <a:pt x="2688" y="576"/>
                </a:cubicBezTo>
                <a:cubicBezTo>
                  <a:pt x="2801" y="589"/>
                  <a:pt x="2906" y="594"/>
                  <a:pt x="3018" y="602"/>
                </a:cubicBezTo>
                <a:cubicBezTo>
                  <a:pt x="3130" y="610"/>
                  <a:pt x="3289" y="620"/>
                  <a:pt x="3360" y="624"/>
                </a:cubicBez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2" name="Line 10"/>
          <p:cNvSpPr>
            <a:spLocks noChangeShapeType="1"/>
          </p:cNvSpPr>
          <p:nvPr/>
        </p:nvSpPr>
        <p:spPr bwMode="auto">
          <a:xfrm>
            <a:off x="3733800" y="4343400"/>
            <a:ext cx="2133600" cy="1600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Text Box 11"/>
          <p:cNvSpPr txBox="1">
            <a:spLocks noChangeArrowheads="1"/>
          </p:cNvSpPr>
          <p:nvPr/>
        </p:nvSpPr>
        <p:spPr bwMode="auto">
          <a:xfrm>
            <a:off x="5105400" y="5883275"/>
            <a:ext cx="3810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This is the oscillatory part of the function.</a:t>
            </a:r>
          </a:p>
        </p:txBody>
      </p:sp>
      <p:sp>
        <p:nvSpPr>
          <p:cNvPr id="55304" name="Line 12"/>
          <p:cNvSpPr>
            <a:spLocks noChangeShapeType="1"/>
          </p:cNvSpPr>
          <p:nvPr/>
        </p:nvSpPr>
        <p:spPr bwMode="auto">
          <a:xfrm flipV="1">
            <a:off x="4800600" y="2514600"/>
            <a:ext cx="1066800" cy="609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5" name="Text Box 13"/>
          <p:cNvSpPr txBox="1">
            <a:spLocks noChangeArrowheads="1"/>
          </p:cNvSpPr>
          <p:nvPr/>
        </p:nvSpPr>
        <p:spPr bwMode="auto">
          <a:xfrm>
            <a:off x="5791200" y="1905000"/>
            <a:ext cx="2743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accent2"/>
                </a:solidFill>
              </a:rPr>
              <a:t>This is the wave envelope </a:t>
            </a:r>
          </a:p>
        </p:txBody>
      </p:sp>
      <p:sp>
        <p:nvSpPr>
          <p:cNvPr id="55306" name="Line 14"/>
          <p:cNvSpPr>
            <a:spLocks noChangeShapeType="1"/>
          </p:cNvSpPr>
          <p:nvPr/>
        </p:nvSpPr>
        <p:spPr bwMode="auto">
          <a:xfrm>
            <a:off x="533400" y="2590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7" name="Line 15"/>
          <p:cNvSpPr>
            <a:spLocks noChangeShapeType="1"/>
          </p:cNvSpPr>
          <p:nvPr/>
        </p:nvSpPr>
        <p:spPr bwMode="auto">
          <a:xfrm>
            <a:off x="533400" y="3886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8" name="Text Box 16"/>
          <p:cNvSpPr txBox="1">
            <a:spLocks noChangeArrowheads="1"/>
          </p:cNvSpPr>
          <p:nvPr/>
        </p:nvSpPr>
        <p:spPr bwMode="auto">
          <a:xfrm>
            <a:off x="228600" y="2879725"/>
            <a:ext cx="1752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This is the amplitude</a:t>
            </a:r>
          </a:p>
        </p:txBody>
      </p:sp>
      <p:sp>
        <p:nvSpPr>
          <p:cNvPr id="55309" name="Line 17"/>
          <p:cNvSpPr>
            <a:spLocks noChangeShapeType="1"/>
          </p:cNvSpPr>
          <p:nvPr/>
        </p:nvSpPr>
        <p:spPr bwMode="auto">
          <a:xfrm>
            <a:off x="914400" y="2590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Line 18"/>
          <p:cNvSpPr>
            <a:spLocks noChangeShapeType="1"/>
          </p:cNvSpPr>
          <p:nvPr/>
        </p:nvSpPr>
        <p:spPr bwMode="auto">
          <a:xfrm>
            <a:off x="914400" y="3581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Text Box 19"/>
          <p:cNvSpPr txBox="1">
            <a:spLocks noChangeArrowheads="1"/>
          </p:cNvSpPr>
          <p:nvPr/>
        </p:nvSpPr>
        <p:spPr bwMode="auto">
          <a:xfrm>
            <a:off x="7315200" y="25146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chemeClr val="accent2"/>
                </a:solidFill>
              </a:rPr>
              <a:t>e</a:t>
            </a:r>
            <a:r>
              <a:rPr lang="en-US" altLang="en-US" baseline="30000">
                <a:solidFill>
                  <a:schemeClr val="accent2"/>
                </a:solidFill>
              </a:rPr>
              <a:t>-t/2</a:t>
            </a:r>
            <a:r>
              <a:rPr lang="en-US" altLang="en-US" baseline="30000">
                <a:solidFill>
                  <a:schemeClr val="accent2"/>
                </a:solidFill>
                <a:sym typeface="Symbol" panose="05050102010706020507" pitchFamily="18" charset="2"/>
              </a:rPr>
              <a:t></a:t>
            </a:r>
          </a:p>
        </p:txBody>
      </p:sp>
      <p:sp>
        <p:nvSpPr>
          <p:cNvPr id="55312" name="Text Box 20"/>
          <p:cNvSpPr txBox="1">
            <a:spLocks noChangeArrowheads="1"/>
          </p:cNvSpPr>
          <p:nvPr/>
        </p:nvSpPr>
        <p:spPr bwMode="auto">
          <a:xfrm>
            <a:off x="6705600" y="54864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sin(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</a:t>
            </a:r>
            <a:r>
              <a:rPr lang="en-US" altLang="en-US" sz="2400">
                <a:solidFill>
                  <a:srgbClr val="FF0000"/>
                </a:solidFill>
              </a:rPr>
              <a:t>t+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)</a:t>
            </a:r>
          </a:p>
        </p:txBody>
      </p:sp>
      <p:sp>
        <p:nvSpPr>
          <p:cNvPr id="55313" name="Text Box 21"/>
          <p:cNvSpPr txBox="1">
            <a:spLocks noChangeArrowheads="1"/>
          </p:cNvSpPr>
          <p:nvPr/>
        </p:nvSpPr>
        <p:spPr bwMode="auto">
          <a:xfrm>
            <a:off x="228600" y="3581400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4"/>
          <p:cNvSpPr>
            <a:spLocks noChangeShapeType="1"/>
          </p:cNvSpPr>
          <p:nvPr/>
        </p:nvSpPr>
        <p:spPr bwMode="auto">
          <a:xfrm>
            <a:off x="1905000" y="15240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" name="Line 5"/>
          <p:cNvSpPr>
            <a:spLocks noChangeShapeType="1"/>
          </p:cNvSpPr>
          <p:nvPr/>
        </p:nvSpPr>
        <p:spPr bwMode="auto">
          <a:xfrm>
            <a:off x="1905000" y="23622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Line 6"/>
          <p:cNvSpPr>
            <a:spLocks noChangeShapeType="1"/>
          </p:cNvSpPr>
          <p:nvPr/>
        </p:nvSpPr>
        <p:spPr bwMode="auto">
          <a:xfrm flipV="1">
            <a:off x="1905000" y="1828800"/>
            <a:ext cx="228600" cy="381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Line 7"/>
          <p:cNvSpPr>
            <a:spLocks noChangeShapeType="1"/>
          </p:cNvSpPr>
          <p:nvPr/>
        </p:nvSpPr>
        <p:spPr bwMode="auto">
          <a:xfrm>
            <a:off x="2133600" y="18288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8"/>
          <p:cNvSpPr>
            <a:spLocks noChangeShapeType="1"/>
          </p:cNvSpPr>
          <p:nvPr/>
        </p:nvSpPr>
        <p:spPr bwMode="auto">
          <a:xfrm>
            <a:off x="2438400" y="1828800"/>
            <a:ext cx="381000" cy="990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Line 9"/>
          <p:cNvSpPr>
            <a:spLocks noChangeShapeType="1"/>
          </p:cNvSpPr>
          <p:nvPr/>
        </p:nvSpPr>
        <p:spPr bwMode="auto">
          <a:xfrm>
            <a:off x="2819400" y="28194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Line 10"/>
          <p:cNvSpPr>
            <a:spLocks noChangeShapeType="1"/>
          </p:cNvSpPr>
          <p:nvPr/>
        </p:nvSpPr>
        <p:spPr bwMode="auto">
          <a:xfrm flipH="1">
            <a:off x="3124200" y="1828800"/>
            <a:ext cx="381000" cy="990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Line 11"/>
          <p:cNvSpPr>
            <a:spLocks noChangeShapeType="1"/>
          </p:cNvSpPr>
          <p:nvPr/>
        </p:nvSpPr>
        <p:spPr bwMode="auto">
          <a:xfrm>
            <a:off x="3505200" y="18288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Line 12"/>
          <p:cNvSpPr>
            <a:spLocks noChangeShapeType="1"/>
          </p:cNvSpPr>
          <p:nvPr/>
        </p:nvSpPr>
        <p:spPr bwMode="auto">
          <a:xfrm>
            <a:off x="3810000" y="1828800"/>
            <a:ext cx="381000" cy="990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9" name="Line 13"/>
          <p:cNvSpPr>
            <a:spLocks noChangeShapeType="1"/>
          </p:cNvSpPr>
          <p:nvPr/>
        </p:nvSpPr>
        <p:spPr bwMode="auto">
          <a:xfrm>
            <a:off x="4191000" y="28194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Line 14"/>
          <p:cNvSpPr>
            <a:spLocks noChangeShapeType="1"/>
          </p:cNvSpPr>
          <p:nvPr/>
        </p:nvSpPr>
        <p:spPr bwMode="auto">
          <a:xfrm flipH="1">
            <a:off x="4495800" y="1828800"/>
            <a:ext cx="381000" cy="990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1" name="Line 15"/>
          <p:cNvSpPr>
            <a:spLocks noChangeShapeType="1"/>
          </p:cNvSpPr>
          <p:nvPr/>
        </p:nvSpPr>
        <p:spPr bwMode="auto">
          <a:xfrm>
            <a:off x="4876800" y="18288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2" name="Line 16"/>
          <p:cNvSpPr>
            <a:spLocks noChangeShapeType="1"/>
          </p:cNvSpPr>
          <p:nvPr/>
        </p:nvSpPr>
        <p:spPr bwMode="auto">
          <a:xfrm>
            <a:off x="2971800" y="2971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3" name="Line 17"/>
          <p:cNvSpPr>
            <a:spLocks noChangeShapeType="1"/>
          </p:cNvSpPr>
          <p:nvPr/>
        </p:nvSpPr>
        <p:spPr bwMode="auto">
          <a:xfrm>
            <a:off x="4343400" y="2971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4" name="Line 18"/>
          <p:cNvSpPr>
            <a:spLocks noChangeShapeType="1"/>
          </p:cNvSpPr>
          <p:nvPr/>
        </p:nvSpPr>
        <p:spPr bwMode="auto">
          <a:xfrm>
            <a:off x="2971800" y="3124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Line 19"/>
          <p:cNvSpPr>
            <a:spLocks noChangeShapeType="1"/>
          </p:cNvSpPr>
          <p:nvPr/>
        </p:nvSpPr>
        <p:spPr bwMode="auto">
          <a:xfrm>
            <a:off x="5486400" y="1828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6" name="Line 20"/>
          <p:cNvSpPr>
            <a:spLocks noChangeShapeType="1"/>
          </p:cNvSpPr>
          <p:nvPr/>
        </p:nvSpPr>
        <p:spPr bwMode="auto">
          <a:xfrm>
            <a:off x="5334000" y="2286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7" name="Line 21"/>
          <p:cNvSpPr>
            <a:spLocks noChangeShapeType="1"/>
          </p:cNvSpPr>
          <p:nvPr/>
        </p:nvSpPr>
        <p:spPr bwMode="auto">
          <a:xfrm>
            <a:off x="5334000" y="1828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8" name="Text Box 22"/>
          <p:cNvSpPr txBox="1">
            <a:spLocks noChangeArrowheads="1"/>
          </p:cNvSpPr>
          <p:nvPr/>
        </p:nvSpPr>
        <p:spPr bwMode="auto">
          <a:xfrm>
            <a:off x="5715000" y="1828800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A</a:t>
            </a:r>
          </a:p>
        </p:txBody>
      </p:sp>
      <p:sp>
        <p:nvSpPr>
          <p:cNvPr id="7189" name="Text Box 23"/>
          <p:cNvSpPr txBox="1">
            <a:spLocks noChangeArrowheads="1"/>
          </p:cNvSpPr>
          <p:nvPr/>
        </p:nvSpPr>
        <p:spPr bwMode="auto">
          <a:xfrm>
            <a:off x="3429000" y="32766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T</a:t>
            </a:r>
          </a:p>
        </p:txBody>
      </p:sp>
      <p:graphicFrame>
        <p:nvGraphicFramePr>
          <p:cNvPr id="7190" name="Object 24"/>
          <p:cNvGraphicFramePr>
            <a:graphicFrameLocks noChangeAspect="1"/>
          </p:cNvGraphicFramePr>
          <p:nvPr/>
        </p:nvGraphicFramePr>
        <p:xfrm>
          <a:off x="4537075" y="3581400"/>
          <a:ext cx="1214438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4" imgW="431613" imgH="393529" progId="Equation.3">
                  <p:embed/>
                </p:oleObj>
              </mc:Choice>
              <mc:Fallback>
                <p:oleObj name="Equation" r:id="rId4" imgW="431613" imgH="393529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7075" y="3581400"/>
                        <a:ext cx="1214438" cy="110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1" name="Text Box 25"/>
          <p:cNvSpPr txBox="1">
            <a:spLocks noChangeArrowheads="1"/>
          </p:cNvSpPr>
          <p:nvPr/>
        </p:nvSpPr>
        <p:spPr bwMode="auto">
          <a:xfrm>
            <a:off x="990600" y="3962400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The frequency </a:t>
            </a:r>
            <a:r>
              <a:rPr lang="en-US" altLang="en-US" sz="2400" b="1"/>
              <a:t>f</a:t>
            </a:r>
            <a:r>
              <a:rPr lang="en-US" altLang="en-US" sz="2400"/>
              <a:t> is then</a:t>
            </a:r>
          </a:p>
        </p:txBody>
      </p:sp>
      <p:sp>
        <p:nvSpPr>
          <p:cNvPr id="7192" name="Rectangle 26"/>
          <p:cNvSpPr>
            <a:spLocks noChangeArrowheads="1"/>
          </p:cNvSpPr>
          <p:nvPr/>
        </p:nvSpPr>
        <p:spPr bwMode="auto">
          <a:xfrm>
            <a:off x="304800" y="304800"/>
            <a:ext cx="2876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Some Definitions</a:t>
            </a:r>
          </a:p>
        </p:txBody>
      </p:sp>
      <p:sp>
        <p:nvSpPr>
          <p:cNvPr id="7193" name="Text Box 27"/>
          <p:cNvSpPr txBox="1">
            <a:spLocks noChangeArrowheads="1"/>
          </p:cNvSpPr>
          <p:nvPr/>
        </p:nvSpPr>
        <p:spPr bwMode="auto">
          <a:xfrm>
            <a:off x="762000" y="4876800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Units of frequency are then s</a:t>
            </a:r>
            <a:r>
              <a:rPr lang="en-US" altLang="en-US" sz="2400" baseline="30000"/>
              <a:t>-1</a:t>
            </a:r>
            <a:r>
              <a:rPr lang="en-US" altLang="en-US" sz="2400">
                <a:sym typeface="Symbol" panose="05050102010706020507" pitchFamily="18" charset="2"/>
              </a:rPr>
              <a:t>Hz</a:t>
            </a:r>
          </a:p>
        </p:txBody>
      </p:sp>
      <p:sp>
        <p:nvSpPr>
          <p:cNvPr id="7194" name="Text Box 28"/>
          <p:cNvSpPr txBox="1">
            <a:spLocks noChangeArrowheads="1"/>
          </p:cNvSpPr>
          <p:nvPr/>
        </p:nvSpPr>
        <p:spPr bwMode="auto">
          <a:xfrm>
            <a:off x="838200" y="5562600"/>
            <a:ext cx="594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Since a “cycle” happens during each period, Hz can be thought of as being “cycles per second”.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6" descr="F14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66800"/>
            <a:ext cx="6096000" cy="351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7" name="Freeform 8"/>
          <p:cNvSpPr>
            <a:spLocks/>
          </p:cNvSpPr>
          <p:nvPr/>
        </p:nvSpPr>
        <p:spPr bwMode="auto">
          <a:xfrm>
            <a:off x="1752600" y="1524000"/>
            <a:ext cx="5334000" cy="990600"/>
          </a:xfrm>
          <a:custGeom>
            <a:avLst/>
            <a:gdLst>
              <a:gd name="T0" fmla="*/ 0 w 3360"/>
              <a:gd name="T1" fmla="*/ 0 h 624"/>
              <a:gd name="T2" fmla="*/ 2147483646 w 3360"/>
              <a:gd name="T3" fmla="*/ 2147483646 h 624"/>
              <a:gd name="T4" fmla="*/ 2147483646 w 3360"/>
              <a:gd name="T5" fmla="*/ 2147483646 h 624"/>
              <a:gd name="T6" fmla="*/ 2147483646 w 3360"/>
              <a:gd name="T7" fmla="*/ 2147483646 h 624"/>
              <a:gd name="T8" fmla="*/ 2147483646 w 3360"/>
              <a:gd name="T9" fmla="*/ 2147483646 h 624"/>
              <a:gd name="T10" fmla="*/ 2147483646 w 3360"/>
              <a:gd name="T11" fmla="*/ 2147483646 h 624"/>
              <a:gd name="T12" fmla="*/ 2147483646 w 3360"/>
              <a:gd name="T13" fmla="*/ 2147483646 h 624"/>
              <a:gd name="T14" fmla="*/ 2147483646 w 3360"/>
              <a:gd name="T15" fmla="*/ 2147483646 h 624"/>
              <a:gd name="T16" fmla="*/ 2147483646 w 3360"/>
              <a:gd name="T17" fmla="*/ 2147483646 h 624"/>
              <a:gd name="T18" fmla="*/ 2147483646 w 3360"/>
              <a:gd name="T19" fmla="*/ 2147483646 h 624"/>
              <a:gd name="T20" fmla="*/ 2147483646 w 3360"/>
              <a:gd name="T21" fmla="*/ 2147483646 h 62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0"/>
              <a:gd name="T34" fmla="*/ 0 h 624"/>
              <a:gd name="T35" fmla="*/ 3360 w 3360"/>
              <a:gd name="T36" fmla="*/ 624 h 62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0" h="624">
                <a:moveTo>
                  <a:pt x="0" y="0"/>
                </a:moveTo>
                <a:cubicBezTo>
                  <a:pt x="112" y="56"/>
                  <a:pt x="226" y="108"/>
                  <a:pt x="336" y="144"/>
                </a:cubicBezTo>
                <a:cubicBezTo>
                  <a:pt x="446" y="180"/>
                  <a:pt x="550" y="194"/>
                  <a:pt x="662" y="218"/>
                </a:cubicBezTo>
                <a:cubicBezTo>
                  <a:pt x="774" y="242"/>
                  <a:pt x="893" y="265"/>
                  <a:pt x="1008" y="288"/>
                </a:cubicBezTo>
                <a:cubicBezTo>
                  <a:pt x="1123" y="311"/>
                  <a:pt x="1242" y="334"/>
                  <a:pt x="1354" y="358"/>
                </a:cubicBezTo>
                <a:cubicBezTo>
                  <a:pt x="1466" y="382"/>
                  <a:pt x="1570" y="412"/>
                  <a:pt x="1680" y="432"/>
                </a:cubicBezTo>
                <a:cubicBezTo>
                  <a:pt x="1790" y="452"/>
                  <a:pt x="1906" y="465"/>
                  <a:pt x="2016" y="480"/>
                </a:cubicBezTo>
                <a:cubicBezTo>
                  <a:pt x="2126" y="495"/>
                  <a:pt x="2227" y="509"/>
                  <a:pt x="2339" y="525"/>
                </a:cubicBezTo>
                <a:cubicBezTo>
                  <a:pt x="2451" y="541"/>
                  <a:pt x="2575" y="563"/>
                  <a:pt x="2688" y="576"/>
                </a:cubicBezTo>
                <a:cubicBezTo>
                  <a:pt x="2801" y="589"/>
                  <a:pt x="2906" y="594"/>
                  <a:pt x="3018" y="602"/>
                </a:cubicBezTo>
                <a:cubicBezTo>
                  <a:pt x="3130" y="610"/>
                  <a:pt x="3289" y="620"/>
                  <a:pt x="3360" y="624"/>
                </a:cubicBez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8" name="Freeform 9"/>
          <p:cNvSpPr>
            <a:spLocks/>
          </p:cNvSpPr>
          <p:nvPr/>
        </p:nvSpPr>
        <p:spPr bwMode="auto">
          <a:xfrm flipV="1">
            <a:off x="1752600" y="3352800"/>
            <a:ext cx="5334000" cy="990600"/>
          </a:xfrm>
          <a:custGeom>
            <a:avLst/>
            <a:gdLst>
              <a:gd name="T0" fmla="*/ 0 w 3360"/>
              <a:gd name="T1" fmla="*/ 0 h 624"/>
              <a:gd name="T2" fmla="*/ 2147483646 w 3360"/>
              <a:gd name="T3" fmla="*/ 2147483646 h 624"/>
              <a:gd name="T4" fmla="*/ 2147483646 w 3360"/>
              <a:gd name="T5" fmla="*/ 2147483646 h 624"/>
              <a:gd name="T6" fmla="*/ 2147483646 w 3360"/>
              <a:gd name="T7" fmla="*/ 2147483646 h 624"/>
              <a:gd name="T8" fmla="*/ 2147483646 w 3360"/>
              <a:gd name="T9" fmla="*/ 2147483646 h 624"/>
              <a:gd name="T10" fmla="*/ 2147483646 w 3360"/>
              <a:gd name="T11" fmla="*/ 2147483646 h 624"/>
              <a:gd name="T12" fmla="*/ 2147483646 w 3360"/>
              <a:gd name="T13" fmla="*/ 2147483646 h 624"/>
              <a:gd name="T14" fmla="*/ 2147483646 w 3360"/>
              <a:gd name="T15" fmla="*/ 2147483646 h 624"/>
              <a:gd name="T16" fmla="*/ 2147483646 w 3360"/>
              <a:gd name="T17" fmla="*/ 2147483646 h 624"/>
              <a:gd name="T18" fmla="*/ 2147483646 w 3360"/>
              <a:gd name="T19" fmla="*/ 2147483646 h 624"/>
              <a:gd name="T20" fmla="*/ 2147483646 w 3360"/>
              <a:gd name="T21" fmla="*/ 2147483646 h 62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0"/>
              <a:gd name="T34" fmla="*/ 0 h 624"/>
              <a:gd name="T35" fmla="*/ 3360 w 3360"/>
              <a:gd name="T36" fmla="*/ 624 h 62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0" h="624">
                <a:moveTo>
                  <a:pt x="0" y="0"/>
                </a:moveTo>
                <a:cubicBezTo>
                  <a:pt x="112" y="56"/>
                  <a:pt x="226" y="108"/>
                  <a:pt x="336" y="144"/>
                </a:cubicBezTo>
                <a:cubicBezTo>
                  <a:pt x="446" y="180"/>
                  <a:pt x="550" y="194"/>
                  <a:pt x="662" y="218"/>
                </a:cubicBezTo>
                <a:cubicBezTo>
                  <a:pt x="774" y="242"/>
                  <a:pt x="893" y="265"/>
                  <a:pt x="1008" y="288"/>
                </a:cubicBezTo>
                <a:cubicBezTo>
                  <a:pt x="1123" y="311"/>
                  <a:pt x="1242" y="334"/>
                  <a:pt x="1354" y="358"/>
                </a:cubicBezTo>
                <a:cubicBezTo>
                  <a:pt x="1466" y="382"/>
                  <a:pt x="1570" y="412"/>
                  <a:pt x="1680" y="432"/>
                </a:cubicBezTo>
                <a:cubicBezTo>
                  <a:pt x="1790" y="452"/>
                  <a:pt x="1906" y="465"/>
                  <a:pt x="2016" y="480"/>
                </a:cubicBezTo>
                <a:cubicBezTo>
                  <a:pt x="2126" y="495"/>
                  <a:pt x="2227" y="509"/>
                  <a:pt x="2339" y="525"/>
                </a:cubicBezTo>
                <a:cubicBezTo>
                  <a:pt x="2451" y="541"/>
                  <a:pt x="2575" y="563"/>
                  <a:pt x="2688" y="576"/>
                </a:cubicBezTo>
                <a:cubicBezTo>
                  <a:pt x="2801" y="589"/>
                  <a:pt x="2906" y="594"/>
                  <a:pt x="3018" y="602"/>
                </a:cubicBezTo>
                <a:cubicBezTo>
                  <a:pt x="3130" y="610"/>
                  <a:pt x="3289" y="620"/>
                  <a:pt x="3360" y="624"/>
                </a:cubicBez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9" name="Line 10"/>
          <p:cNvSpPr>
            <a:spLocks noChangeShapeType="1"/>
          </p:cNvSpPr>
          <p:nvPr/>
        </p:nvSpPr>
        <p:spPr bwMode="auto">
          <a:xfrm>
            <a:off x="3733800" y="3352800"/>
            <a:ext cx="2133600" cy="1600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0" name="Text Box 11"/>
          <p:cNvSpPr txBox="1">
            <a:spLocks noChangeArrowheads="1"/>
          </p:cNvSpPr>
          <p:nvPr/>
        </p:nvSpPr>
        <p:spPr bwMode="auto">
          <a:xfrm>
            <a:off x="5638800" y="5029200"/>
            <a:ext cx="3810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This is the oscillatory part of the function.</a:t>
            </a:r>
          </a:p>
        </p:txBody>
      </p:sp>
      <p:sp>
        <p:nvSpPr>
          <p:cNvPr id="57351" name="Line 12"/>
          <p:cNvSpPr>
            <a:spLocks noChangeShapeType="1"/>
          </p:cNvSpPr>
          <p:nvPr/>
        </p:nvSpPr>
        <p:spPr bwMode="auto">
          <a:xfrm flipV="1">
            <a:off x="4800600" y="1524000"/>
            <a:ext cx="1066800" cy="609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2" name="Text Box 13"/>
          <p:cNvSpPr txBox="1">
            <a:spLocks noChangeArrowheads="1"/>
          </p:cNvSpPr>
          <p:nvPr/>
        </p:nvSpPr>
        <p:spPr bwMode="auto">
          <a:xfrm>
            <a:off x="5791200" y="914400"/>
            <a:ext cx="2743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accent2"/>
                </a:solidFill>
              </a:rPr>
              <a:t>This is the wave envelope </a:t>
            </a:r>
          </a:p>
        </p:txBody>
      </p:sp>
      <p:sp>
        <p:nvSpPr>
          <p:cNvPr id="57353" name="Line 14"/>
          <p:cNvSpPr>
            <a:spLocks noChangeShapeType="1"/>
          </p:cNvSpPr>
          <p:nvPr/>
        </p:nvSpPr>
        <p:spPr bwMode="auto">
          <a:xfrm>
            <a:off x="533400" y="1600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4" name="Line 15"/>
          <p:cNvSpPr>
            <a:spLocks noChangeShapeType="1"/>
          </p:cNvSpPr>
          <p:nvPr/>
        </p:nvSpPr>
        <p:spPr bwMode="auto">
          <a:xfrm>
            <a:off x="533400" y="2895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5" name="Text Box 16"/>
          <p:cNvSpPr txBox="1">
            <a:spLocks noChangeArrowheads="1"/>
          </p:cNvSpPr>
          <p:nvPr/>
        </p:nvSpPr>
        <p:spPr bwMode="auto">
          <a:xfrm>
            <a:off x="228600" y="1889125"/>
            <a:ext cx="1752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/>
              <a:t>This is the amplitude</a:t>
            </a:r>
          </a:p>
        </p:txBody>
      </p:sp>
      <p:sp>
        <p:nvSpPr>
          <p:cNvPr id="57356" name="Line 17"/>
          <p:cNvSpPr>
            <a:spLocks noChangeShapeType="1"/>
          </p:cNvSpPr>
          <p:nvPr/>
        </p:nvSpPr>
        <p:spPr bwMode="auto">
          <a:xfrm>
            <a:off x="914400" y="1600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7" name="Line 18"/>
          <p:cNvSpPr>
            <a:spLocks noChangeShapeType="1"/>
          </p:cNvSpPr>
          <p:nvPr/>
        </p:nvSpPr>
        <p:spPr bwMode="auto">
          <a:xfrm>
            <a:off x="914400" y="2590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8" name="Text Box 19"/>
          <p:cNvSpPr txBox="1">
            <a:spLocks noChangeArrowheads="1"/>
          </p:cNvSpPr>
          <p:nvPr/>
        </p:nvSpPr>
        <p:spPr bwMode="auto">
          <a:xfrm>
            <a:off x="7315200" y="15240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chemeClr val="accent2"/>
                </a:solidFill>
              </a:rPr>
              <a:t>e</a:t>
            </a:r>
            <a:r>
              <a:rPr lang="en-US" altLang="en-US" baseline="30000">
                <a:solidFill>
                  <a:schemeClr val="accent2"/>
                </a:solidFill>
              </a:rPr>
              <a:t>-t/2</a:t>
            </a:r>
            <a:r>
              <a:rPr lang="en-US" altLang="en-US" baseline="30000">
                <a:solidFill>
                  <a:schemeClr val="accent2"/>
                </a:solidFill>
                <a:sym typeface="Symbol" panose="05050102010706020507" pitchFamily="18" charset="2"/>
              </a:rPr>
              <a:t></a:t>
            </a:r>
          </a:p>
        </p:txBody>
      </p:sp>
      <p:sp>
        <p:nvSpPr>
          <p:cNvPr id="57359" name="Text Box 20"/>
          <p:cNvSpPr txBox="1">
            <a:spLocks noChangeArrowheads="1"/>
          </p:cNvSpPr>
          <p:nvPr/>
        </p:nvSpPr>
        <p:spPr bwMode="auto">
          <a:xfrm>
            <a:off x="6172200" y="44958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sin(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</a:t>
            </a:r>
            <a:r>
              <a:rPr lang="en-US" altLang="en-US" sz="2400">
                <a:solidFill>
                  <a:srgbClr val="FF0000"/>
                </a:solidFill>
              </a:rPr>
              <a:t>t+</a:t>
            </a:r>
            <a:r>
              <a:rPr lang="en-US" altLang="en-US" sz="2400">
                <a:solidFill>
                  <a:srgbClr val="FF0000"/>
                </a:solidFill>
                <a:sym typeface="Symbol" panose="05050102010706020507" pitchFamily="18" charset="2"/>
              </a:rPr>
              <a:t>)</a:t>
            </a:r>
          </a:p>
        </p:txBody>
      </p:sp>
      <p:sp>
        <p:nvSpPr>
          <p:cNvPr id="57360" name="Text Box 21"/>
          <p:cNvSpPr txBox="1">
            <a:spLocks noChangeArrowheads="1"/>
          </p:cNvSpPr>
          <p:nvPr/>
        </p:nvSpPr>
        <p:spPr bwMode="auto">
          <a:xfrm>
            <a:off x="228600" y="2590800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A</a:t>
            </a:r>
          </a:p>
        </p:txBody>
      </p:sp>
      <p:sp>
        <p:nvSpPr>
          <p:cNvPr id="57361" name="Text Box 5"/>
          <p:cNvSpPr txBox="1">
            <a:spLocks noChangeArrowheads="1"/>
          </p:cNvSpPr>
          <p:nvPr/>
        </p:nvSpPr>
        <p:spPr bwMode="auto">
          <a:xfrm>
            <a:off x="304800" y="228600"/>
            <a:ext cx="60960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When we combine all together we get:</a:t>
            </a:r>
          </a:p>
        </p:txBody>
      </p:sp>
      <p:sp>
        <p:nvSpPr>
          <p:cNvPr id="57362" name="Text Box 22"/>
          <p:cNvSpPr txBox="1">
            <a:spLocks noChangeArrowheads="1"/>
          </p:cNvSpPr>
          <p:nvPr/>
        </p:nvSpPr>
        <p:spPr bwMode="auto">
          <a:xfrm>
            <a:off x="304800" y="5638800"/>
            <a:ext cx="487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x(t) = A</a:t>
            </a:r>
            <a:r>
              <a:rPr lang="en-US" altLang="en-US" sz="3600">
                <a:solidFill>
                  <a:schemeClr val="accent2"/>
                </a:solidFill>
              </a:rPr>
              <a:t>e</a:t>
            </a:r>
            <a:r>
              <a:rPr lang="en-US" altLang="en-US" sz="3600" baseline="30000">
                <a:solidFill>
                  <a:schemeClr val="accent2"/>
                </a:solidFill>
              </a:rPr>
              <a:t>-t/2</a:t>
            </a:r>
            <a:r>
              <a:rPr lang="en-US" altLang="en-US" sz="3600" baseline="30000">
                <a:solidFill>
                  <a:schemeClr val="accent2"/>
                </a:solidFill>
                <a:sym typeface="Symbol" panose="05050102010706020507" pitchFamily="18" charset="2"/>
              </a:rPr>
              <a:t></a:t>
            </a:r>
            <a:r>
              <a:rPr lang="en-US" altLang="en-US" sz="3600">
                <a:solidFill>
                  <a:srgbClr val="FF0000"/>
                </a:solidFill>
                <a:sym typeface="Symbol" panose="05050102010706020507" pitchFamily="18" charset="2"/>
              </a:rPr>
              <a:t>sin(t+)</a:t>
            </a:r>
          </a:p>
        </p:txBody>
      </p:sp>
      <p:sp>
        <p:nvSpPr>
          <p:cNvPr id="57363" name="Text Box 23"/>
          <p:cNvSpPr txBox="1">
            <a:spLocks noChangeArrowheads="1"/>
          </p:cNvSpPr>
          <p:nvPr/>
        </p:nvSpPr>
        <p:spPr bwMode="auto">
          <a:xfrm>
            <a:off x="76200" y="4953000"/>
            <a:ext cx="541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The equation of motion for a damped simple harmonic oscillator.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4"/>
          <p:cNvSpPr txBox="1">
            <a:spLocks noChangeArrowheads="1"/>
          </p:cNvSpPr>
          <p:nvPr/>
        </p:nvSpPr>
        <p:spPr bwMode="auto">
          <a:xfrm>
            <a:off x="0" y="457200"/>
            <a:ext cx="8305800" cy="26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Question: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An oscillating spring system is found to have decreased it’s amplitude by 50% after 25 seconds.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By what amount will the amplitude have decreased by 50 seconds?</a:t>
            </a:r>
          </a:p>
        </p:txBody>
      </p:sp>
      <p:sp>
        <p:nvSpPr>
          <p:cNvPr id="59395" name="Text Box 5"/>
          <p:cNvSpPr txBox="1">
            <a:spLocks noChangeArrowheads="1"/>
          </p:cNvSpPr>
          <p:nvPr/>
        </p:nvSpPr>
        <p:spPr bwMode="auto">
          <a:xfrm>
            <a:off x="533400" y="3124200"/>
            <a:ext cx="6705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To answer this question, we need to only look at the damping term of the position equation:</a:t>
            </a:r>
          </a:p>
        </p:txBody>
      </p:sp>
      <p:sp>
        <p:nvSpPr>
          <p:cNvPr id="59396" name="Text Box 6"/>
          <p:cNvSpPr txBox="1">
            <a:spLocks noChangeArrowheads="1"/>
          </p:cNvSpPr>
          <p:nvPr/>
        </p:nvSpPr>
        <p:spPr bwMode="auto">
          <a:xfrm>
            <a:off x="2514600" y="4038600"/>
            <a:ext cx="2743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chemeClr val="accent2"/>
                </a:solidFill>
              </a:rPr>
              <a:t>x(t)=A</a:t>
            </a:r>
            <a:r>
              <a:rPr lang="en-US" altLang="en-US" sz="2800" baseline="-25000">
                <a:solidFill>
                  <a:schemeClr val="accent2"/>
                </a:solidFill>
              </a:rPr>
              <a:t>0</a:t>
            </a:r>
            <a:r>
              <a:rPr lang="en-US" altLang="en-US" sz="2800">
                <a:solidFill>
                  <a:schemeClr val="accent2"/>
                </a:solidFill>
              </a:rPr>
              <a:t>e</a:t>
            </a:r>
            <a:r>
              <a:rPr lang="en-US" altLang="en-US" baseline="30000">
                <a:solidFill>
                  <a:schemeClr val="accent2"/>
                </a:solidFill>
              </a:rPr>
              <a:t>-t/2</a:t>
            </a:r>
            <a:r>
              <a:rPr lang="en-US" altLang="en-US" baseline="30000">
                <a:solidFill>
                  <a:schemeClr val="accent2"/>
                </a:solidFill>
                <a:sym typeface="Symbol" panose="05050102010706020507" pitchFamily="18" charset="2"/>
              </a:rPr>
              <a:t></a:t>
            </a:r>
          </a:p>
        </p:txBody>
      </p:sp>
      <p:sp>
        <p:nvSpPr>
          <p:cNvPr id="59397" name="Text Box 7"/>
          <p:cNvSpPr txBox="1">
            <a:spLocks noChangeArrowheads="1"/>
          </p:cNvSpPr>
          <p:nvPr/>
        </p:nvSpPr>
        <p:spPr bwMode="auto">
          <a:xfrm>
            <a:off x="304800" y="4572000"/>
            <a:ext cx="640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We are looking for when x(t) = ½ A</a:t>
            </a:r>
            <a:r>
              <a:rPr lang="en-US" altLang="en-US" sz="2800" baseline="-25000"/>
              <a:t>o</a:t>
            </a:r>
            <a:r>
              <a:rPr lang="en-US" altLang="en-US" sz="2800"/>
              <a:t>.</a:t>
            </a:r>
          </a:p>
        </p:txBody>
      </p:sp>
      <p:sp>
        <p:nvSpPr>
          <p:cNvPr id="59398" name="Text Box 8"/>
          <p:cNvSpPr txBox="1">
            <a:spLocks noChangeArrowheads="1"/>
          </p:cNvSpPr>
          <p:nvPr/>
        </p:nvSpPr>
        <p:spPr bwMode="auto">
          <a:xfrm>
            <a:off x="381000" y="5257800"/>
            <a:ext cx="76962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We will use the first piece of information to find our time constant </a:t>
            </a:r>
            <a:r>
              <a:rPr lang="en-US" altLang="en-US" sz="1800">
                <a:sym typeface="Symbol" panose="05050102010706020507" pitchFamily="18" charset="2"/>
              </a:rPr>
              <a:t>.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ym typeface="Symbol" panose="05050102010706020507" pitchFamily="18" charset="2"/>
              </a:rPr>
              <a:t>Then, we will use that </a:t>
            </a:r>
            <a:r>
              <a:rPr lang="en-US" altLang="en-US" sz="1800">
                <a:cs typeface="Arial" panose="020B0604020202020204" pitchFamily="34" charset="0"/>
                <a:sym typeface="Symbol" panose="05050102010706020507" pitchFamily="18" charset="2"/>
              </a:rPr>
              <a:t> to find x(t) when t=50seconds.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457200" y="381000"/>
            <a:ext cx="6934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</a:rPr>
              <a:t>Simple Harmonic Motion</a:t>
            </a:r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762000" y="1066800"/>
            <a:ext cx="6477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Hooke’s Law:</a:t>
            </a:r>
            <a:r>
              <a:rPr lang="en-US" altLang="en-US" sz="4400">
                <a:latin typeface="Times New Roman" panose="02020603050405020304" pitchFamily="18" charset="0"/>
              </a:rPr>
              <a:t>  F = k</a:t>
            </a:r>
            <a:r>
              <a:rPr lang="en-US" altLang="en-US" sz="4400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3200400" y="25908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3962400" y="2362200"/>
            <a:ext cx="4724400" cy="26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The symbol k is called the “Spring Constant”. 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It has the units of  N/m.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The bigger the value of k the more stiff the spring.</a:t>
            </a:r>
          </a:p>
        </p:txBody>
      </p:sp>
      <p:grpSp>
        <p:nvGrpSpPr>
          <p:cNvPr id="61446" name="Group 6"/>
          <p:cNvGrpSpPr>
            <a:grpSpLocks/>
          </p:cNvGrpSpPr>
          <p:nvPr/>
        </p:nvGrpSpPr>
        <p:grpSpPr bwMode="auto">
          <a:xfrm>
            <a:off x="304800" y="2819400"/>
            <a:ext cx="1371600" cy="2743200"/>
            <a:chOff x="2208" y="1728"/>
            <a:chExt cx="864" cy="1728"/>
          </a:xfrm>
        </p:grpSpPr>
        <p:grpSp>
          <p:nvGrpSpPr>
            <p:cNvPr id="61475" name="Group 7"/>
            <p:cNvGrpSpPr>
              <a:grpSpLocks/>
            </p:cNvGrpSpPr>
            <p:nvPr/>
          </p:nvGrpSpPr>
          <p:grpSpPr bwMode="auto">
            <a:xfrm>
              <a:off x="2208" y="1728"/>
              <a:ext cx="634" cy="1728"/>
              <a:chOff x="7776" y="10505"/>
              <a:chExt cx="1584" cy="4320"/>
            </a:xfrm>
          </p:grpSpPr>
          <p:grpSp>
            <p:nvGrpSpPr>
              <p:cNvPr id="61477" name="Group 8"/>
              <p:cNvGrpSpPr>
                <a:grpSpLocks/>
              </p:cNvGrpSpPr>
              <p:nvPr/>
            </p:nvGrpSpPr>
            <p:grpSpPr bwMode="auto">
              <a:xfrm>
                <a:off x="7776" y="10505"/>
                <a:ext cx="1584" cy="4320"/>
                <a:chOff x="7776" y="9936"/>
                <a:chExt cx="1584" cy="3600"/>
              </a:xfrm>
            </p:grpSpPr>
            <p:grpSp>
              <p:nvGrpSpPr>
                <p:cNvPr id="61486" name="Group 9"/>
                <p:cNvGrpSpPr>
                  <a:grpSpLocks/>
                </p:cNvGrpSpPr>
                <p:nvPr/>
              </p:nvGrpSpPr>
              <p:grpSpPr bwMode="auto">
                <a:xfrm>
                  <a:off x="7776" y="9936"/>
                  <a:ext cx="1584" cy="3600"/>
                  <a:chOff x="7776" y="9936"/>
                  <a:chExt cx="1584" cy="3600"/>
                </a:xfrm>
              </p:grpSpPr>
              <p:sp>
                <p:nvSpPr>
                  <p:cNvPr id="61488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9360" y="9936"/>
                    <a:ext cx="0" cy="360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489" name="Line 1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776" y="9936"/>
                    <a:ext cx="158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1487" name="Line 12"/>
                <p:cNvSpPr>
                  <a:spLocks noChangeShapeType="1"/>
                </p:cNvSpPr>
                <p:nvPr/>
              </p:nvSpPr>
              <p:spPr bwMode="auto">
                <a:xfrm>
                  <a:off x="8208" y="9936"/>
                  <a:ext cx="0" cy="43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1478" name="Group 13"/>
              <p:cNvGrpSpPr>
                <a:grpSpLocks/>
              </p:cNvGrpSpPr>
              <p:nvPr/>
            </p:nvGrpSpPr>
            <p:grpSpPr bwMode="auto">
              <a:xfrm>
                <a:off x="8064" y="10937"/>
                <a:ext cx="288" cy="576"/>
                <a:chOff x="8496" y="10512"/>
                <a:chExt cx="432" cy="720"/>
              </a:xfrm>
            </p:grpSpPr>
            <p:sp>
              <p:nvSpPr>
                <p:cNvPr id="61481" name="Oval 14"/>
                <p:cNvSpPr>
                  <a:spLocks noChangeArrowheads="1"/>
                </p:cNvSpPr>
                <p:nvPr/>
              </p:nvSpPr>
              <p:spPr bwMode="auto">
                <a:xfrm>
                  <a:off x="8496" y="10512"/>
                  <a:ext cx="432" cy="14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rgbClr val="FFFF99"/>
                    </a:gs>
                  </a:gsLst>
                  <a:path path="rect">
                    <a:fillToRect l="100000" b="10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61482" name="Oval 15"/>
                <p:cNvSpPr>
                  <a:spLocks noChangeArrowheads="1"/>
                </p:cNvSpPr>
                <p:nvPr/>
              </p:nvSpPr>
              <p:spPr bwMode="auto">
                <a:xfrm>
                  <a:off x="8496" y="10656"/>
                  <a:ext cx="432" cy="14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rgbClr val="FFFF99"/>
                    </a:gs>
                  </a:gsLst>
                  <a:path path="rect">
                    <a:fillToRect l="100000" b="10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61483" name="Oval 16"/>
                <p:cNvSpPr>
                  <a:spLocks noChangeArrowheads="1"/>
                </p:cNvSpPr>
                <p:nvPr/>
              </p:nvSpPr>
              <p:spPr bwMode="auto">
                <a:xfrm>
                  <a:off x="8496" y="10800"/>
                  <a:ext cx="432" cy="14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rgbClr val="FFFF99"/>
                    </a:gs>
                  </a:gsLst>
                  <a:path path="rect">
                    <a:fillToRect l="100000" b="10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61484" name="Oval 17"/>
                <p:cNvSpPr>
                  <a:spLocks noChangeArrowheads="1"/>
                </p:cNvSpPr>
                <p:nvPr/>
              </p:nvSpPr>
              <p:spPr bwMode="auto">
                <a:xfrm>
                  <a:off x="8496" y="10944"/>
                  <a:ext cx="432" cy="14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rgbClr val="FFFF99"/>
                    </a:gs>
                  </a:gsLst>
                  <a:path path="rect">
                    <a:fillToRect l="100000" b="10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61485" name="Oval 18"/>
                <p:cNvSpPr>
                  <a:spLocks noChangeArrowheads="1"/>
                </p:cNvSpPr>
                <p:nvPr/>
              </p:nvSpPr>
              <p:spPr bwMode="auto">
                <a:xfrm>
                  <a:off x="8496" y="11088"/>
                  <a:ext cx="432" cy="14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rgbClr val="FFFF99"/>
                    </a:gs>
                  </a:gsLst>
                  <a:path path="rect">
                    <a:fillToRect l="100000" b="100000"/>
                  </a:path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sp>
            <p:nvSpPr>
              <p:cNvPr id="61479" name="Line 19"/>
              <p:cNvSpPr>
                <a:spLocks noChangeShapeType="1"/>
              </p:cNvSpPr>
              <p:nvPr/>
            </p:nvSpPr>
            <p:spPr bwMode="auto">
              <a:xfrm>
                <a:off x="8208" y="11513"/>
                <a:ext cx="0" cy="72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80" name="AutoShape 20"/>
              <p:cNvSpPr>
                <a:spLocks noChangeArrowheads="1"/>
              </p:cNvSpPr>
              <p:nvPr/>
            </p:nvSpPr>
            <p:spPr bwMode="auto">
              <a:xfrm>
                <a:off x="7920" y="12233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00 w 21600"/>
                  <a:gd name="T13" fmla="*/ 4500 h 21600"/>
                  <a:gd name="T14" fmla="*/ 17100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rgbClr val="FFFF99"/>
                  </a:gs>
                </a:gsLst>
                <a:path path="rect">
                  <a:fillToRect l="100000" b="100000"/>
                </a:path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000">
                    <a:latin typeface="Times New Roman" panose="02020603050405020304" pitchFamily="18" charset="0"/>
                  </a:rPr>
                  <a:t>M</a:t>
                </a:r>
              </a:p>
            </p:txBody>
          </p:sp>
        </p:grpSp>
        <p:sp>
          <p:nvSpPr>
            <p:cNvPr id="61476" name="Line 21"/>
            <p:cNvSpPr>
              <a:spLocks noChangeShapeType="1"/>
            </p:cNvSpPr>
            <p:nvPr/>
          </p:nvSpPr>
          <p:spPr bwMode="auto">
            <a:xfrm flipH="1">
              <a:off x="2554" y="3456"/>
              <a:ext cx="51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47" name="Group 22"/>
          <p:cNvGrpSpPr>
            <a:grpSpLocks/>
          </p:cNvGrpSpPr>
          <p:nvPr/>
        </p:nvGrpSpPr>
        <p:grpSpPr bwMode="auto">
          <a:xfrm>
            <a:off x="1447800" y="2819400"/>
            <a:ext cx="1006475" cy="2743200"/>
            <a:chOff x="7776" y="9936"/>
            <a:chExt cx="1584" cy="3600"/>
          </a:xfrm>
        </p:grpSpPr>
        <p:grpSp>
          <p:nvGrpSpPr>
            <p:cNvPr id="61471" name="Group 23"/>
            <p:cNvGrpSpPr>
              <a:grpSpLocks/>
            </p:cNvGrpSpPr>
            <p:nvPr/>
          </p:nvGrpSpPr>
          <p:grpSpPr bwMode="auto">
            <a:xfrm>
              <a:off x="7776" y="9936"/>
              <a:ext cx="1584" cy="3600"/>
              <a:chOff x="7776" y="9936"/>
              <a:chExt cx="1584" cy="3600"/>
            </a:xfrm>
          </p:grpSpPr>
          <p:sp>
            <p:nvSpPr>
              <p:cNvPr id="61473" name="Line 24"/>
              <p:cNvSpPr>
                <a:spLocks noChangeShapeType="1"/>
              </p:cNvSpPr>
              <p:nvPr/>
            </p:nvSpPr>
            <p:spPr bwMode="auto">
              <a:xfrm>
                <a:off x="9360" y="9936"/>
                <a:ext cx="0" cy="3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74" name="Line 25"/>
              <p:cNvSpPr>
                <a:spLocks noChangeShapeType="1"/>
              </p:cNvSpPr>
              <p:nvPr/>
            </p:nvSpPr>
            <p:spPr bwMode="auto">
              <a:xfrm flipH="1">
                <a:off x="7776" y="9936"/>
                <a:ext cx="15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472" name="Line 26"/>
            <p:cNvSpPr>
              <a:spLocks noChangeShapeType="1"/>
            </p:cNvSpPr>
            <p:nvPr/>
          </p:nvSpPr>
          <p:spPr bwMode="auto">
            <a:xfrm>
              <a:off x="8208" y="9936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48" name="Group 27"/>
          <p:cNvGrpSpPr>
            <a:grpSpLocks/>
          </p:cNvGrpSpPr>
          <p:nvPr/>
        </p:nvGrpSpPr>
        <p:grpSpPr bwMode="auto">
          <a:xfrm>
            <a:off x="1630363" y="3094038"/>
            <a:ext cx="184150" cy="290512"/>
            <a:chOff x="8496" y="10512"/>
            <a:chExt cx="432" cy="720"/>
          </a:xfrm>
        </p:grpSpPr>
        <p:sp>
          <p:nvSpPr>
            <p:cNvPr id="61466" name="Oval 28"/>
            <p:cNvSpPr>
              <a:spLocks noChangeArrowheads="1"/>
            </p:cNvSpPr>
            <p:nvPr/>
          </p:nvSpPr>
          <p:spPr bwMode="auto">
            <a:xfrm>
              <a:off x="8496" y="10512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467" name="Oval 29"/>
            <p:cNvSpPr>
              <a:spLocks noChangeArrowheads="1"/>
            </p:cNvSpPr>
            <p:nvPr/>
          </p:nvSpPr>
          <p:spPr bwMode="auto">
            <a:xfrm>
              <a:off x="8496" y="10656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468" name="Oval 30"/>
            <p:cNvSpPr>
              <a:spLocks noChangeArrowheads="1"/>
            </p:cNvSpPr>
            <p:nvPr/>
          </p:nvSpPr>
          <p:spPr bwMode="auto">
            <a:xfrm>
              <a:off x="8496" y="10800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469" name="Oval 31"/>
            <p:cNvSpPr>
              <a:spLocks noChangeArrowheads="1"/>
            </p:cNvSpPr>
            <p:nvPr/>
          </p:nvSpPr>
          <p:spPr bwMode="auto">
            <a:xfrm>
              <a:off x="8496" y="10944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470" name="Oval 32"/>
            <p:cNvSpPr>
              <a:spLocks noChangeArrowheads="1"/>
            </p:cNvSpPr>
            <p:nvPr/>
          </p:nvSpPr>
          <p:spPr bwMode="auto">
            <a:xfrm>
              <a:off x="8496" y="11088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61449" name="Line 33"/>
          <p:cNvSpPr>
            <a:spLocks noChangeShapeType="1"/>
          </p:cNvSpPr>
          <p:nvPr/>
        </p:nvSpPr>
        <p:spPr bwMode="auto">
          <a:xfrm>
            <a:off x="1722438" y="3384550"/>
            <a:ext cx="0" cy="3619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0" name="AutoShape 34"/>
          <p:cNvSpPr>
            <a:spLocks noChangeArrowheads="1"/>
          </p:cNvSpPr>
          <p:nvPr/>
        </p:nvSpPr>
        <p:spPr bwMode="auto">
          <a:xfrm>
            <a:off x="1539875" y="3746500"/>
            <a:ext cx="365125" cy="3683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rgbClr val="FFFF99"/>
              </a:gs>
            </a:gsLst>
            <a:path path="rect">
              <a:fillToRect l="100000" b="10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61451" name="Line 35"/>
          <p:cNvSpPr>
            <a:spLocks noChangeShapeType="1"/>
          </p:cNvSpPr>
          <p:nvPr/>
        </p:nvSpPr>
        <p:spPr bwMode="auto">
          <a:xfrm flipH="1">
            <a:off x="1997075" y="5562600"/>
            <a:ext cx="822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1452" name="Group 36"/>
          <p:cNvGrpSpPr>
            <a:grpSpLocks/>
          </p:cNvGrpSpPr>
          <p:nvPr/>
        </p:nvGrpSpPr>
        <p:grpSpPr bwMode="auto">
          <a:xfrm>
            <a:off x="2667000" y="2819400"/>
            <a:ext cx="1006475" cy="2743200"/>
            <a:chOff x="7776" y="9936"/>
            <a:chExt cx="1584" cy="3600"/>
          </a:xfrm>
        </p:grpSpPr>
        <p:sp>
          <p:nvSpPr>
            <p:cNvPr id="61464" name="Line 37"/>
            <p:cNvSpPr>
              <a:spLocks noChangeShapeType="1"/>
            </p:cNvSpPr>
            <p:nvPr/>
          </p:nvSpPr>
          <p:spPr bwMode="auto">
            <a:xfrm>
              <a:off x="9360" y="9936"/>
              <a:ext cx="0" cy="3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5" name="Line 38"/>
            <p:cNvSpPr>
              <a:spLocks noChangeShapeType="1"/>
            </p:cNvSpPr>
            <p:nvPr/>
          </p:nvSpPr>
          <p:spPr bwMode="auto">
            <a:xfrm flipH="1">
              <a:off x="7776" y="9936"/>
              <a:ext cx="15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53" name="Line 39"/>
          <p:cNvSpPr>
            <a:spLocks noChangeShapeType="1"/>
          </p:cNvSpPr>
          <p:nvPr/>
        </p:nvSpPr>
        <p:spPr bwMode="auto">
          <a:xfrm>
            <a:off x="2941638" y="2819400"/>
            <a:ext cx="0" cy="3286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1454" name="Group 40"/>
          <p:cNvGrpSpPr>
            <a:grpSpLocks/>
          </p:cNvGrpSpPr>
          <p:nvPr/>
        </p:nvGrpSpPr>
        <p:grpSpPr bwMode="auto">
          <a:xfrm>
            <a:off x="2849563" y="3094038"/>
            <a:ext cx="184150" cy="454025"/>
            <a:chOff x="8496" y="10512"/>
            <a:chExt cx="432" cy="720"/>
          </a:xfrm>
        </p:grpSpPr>
        <p:sp>
          <p:nvSpPr>
            <p:cNvPr id="61459" name="Oval 41"/>
            <p:cNvSpPr>
              <a:spLocks noChangeArrowheads="1"/>
            </p:cNvSpPr>
            <p:nvPr/>
          </p:nvSpPr>
          <p:spPr bwMode="auto">
            <a:xfrm>
              <a:off x="8496" y="10512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460" name="Oval 42"/>
            <p:cNvSpPr>
              <a:spLocks noChangeArrowheads="1"/>
            </p:cNvSpPr>
            <p:nvPr/>
          </p:nvSpPr>
          <p:spPr bwMode="auto">
            <a:xfrm>
              <a:off x="8496" y="10656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461" name="Oval 43"/>
            <p:cNvSpPr>
              <a:spLocks noChangeArrowheads="1"/>
            </p:cNvSpPr>
            <p:nvPr/>
          </p:nvSpPr>
          <p:spPr bwMode="auto">
            <a:xfrm>
              <a:off x="8496" y="10800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462" name="Oval 44"/>
            <p:cNvSpPr>
              <a:spLocks noChangeArrowheads="1"/>
            </p:cNvSpPr>
            <p:nvPr/>
          </p:nvSpPr>
          <p:spPr bwMode="auto">
            <a:xfrm>
              <a:off x="8496" y="10944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463" name="Oval 45"/>
            <p:cNvSpPr>
              <a:spLocks noChangeArrowheads="1"/>
            </p:cNvSpPr>
            <p:nvPr/>
          </p:nvSpPr>
          <p:spPr bwMode="auto">
            <a:xfrm>
              <a:off x="8496" y="11088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61455" name="Line 46"/>
          <p:cNvSpPr>
            <a:spLocks noChangeShapeType="1"/>
          </p:cNvSpPr>
          <p:nvPr/>
        </p:nvSpPr>
        <p:spPr bwMode="auto">
          <a:xfrm>
            <a:off x="2941638" y="3548063"/>
            <a:ext cx="0" cy="5683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6" name="AutoShape 47"/>
          <p:cNvSpPr>
            <a:spLocks noChangeArrowheads="1"/>
          </p:cNvSpPr>
          <p:nvPr/>
        </p:nvSpPr>
        <p:spPr bwMode="auto">
          <a:xfrm>
            <a:off x="2759075" y="4116388"/>
            <a:ext cx="365125" cy="379412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rgbClr val="FFFF99"/>
              </a:gs>
            </a:gsLst>
            <a:path path="rect">
              <a:fillToRect l="100000" b="10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61457" name="Line 48"/>
          <p:cNvSpPr>
            <a:spLocks noChangeShapeType="1"/>
          </p:cNvSpPr>
          <p:nvPr/>
        </p:nvSpPr>
        <p:spPr bwMode="auto">
          <a:xfrm flipH="1">
            <a:off x="3216275" y="5562600"/>
            <a:ext cx="822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8" name="Line 49"/>
          <p:cNvSpPr>
            <a:spLocks noChangeShapeType="1"/>
          </p:cNvSpPr>
          <p:nvPr/>
        </p:nvSpPr>
        <p:spPr bwMode="auto">
          <a:xfrm>
            <a:off x="304800" y="4114800"/>
            <a:ext cx="3124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0" name="Group 2"/>
          <p:cNvGrpSpPr>
            <a:grpSpLocks/>
          </p:cNvGrpSpPr>
          <p:nvPr/>
        </p:nvGrpSpPr>
        <p:grpSpPr bwMode="auto">
          <a:xfrm>
            <a:off x="4724400" y="2971800"/>
            <a:ext cx="1006475" cy="2743200"/>
            <a:chOff x="7776" y="9936"/>
            <a:chExt cx="1584" cy="3600"/>
          </a:xfrm>
        </p:grpSpPr>
        <p:grpSp>
          <p:nvGrpSpPr>
            <p:cNvPr id="63515" name="Group 3"/>
            <p:cNvGrpSpPr>
              <a:grpSpLocks/>
            </p:cNvGrpSpPr>
            <p:nvPr/>
          </p:nvGrpSpPr>
          <p:grpSpPr bwMode="auto">
            <a:xfrm>
              <a:off x="7776" y="9936"/>
              <a:ext cx="1584" cy="3600"/>
              <a:chOff x="7776" y="9936"/>
              <a:chExt cx="1584" cy="3600"/>
            </a:xfrm>
          </p:grpSpPr>
          <p:sp>
            <p:nvSpPr>
              <p:cNvPr id="63517" name="Line 4"/>
              <p:cNvSpPr>
                <a:spLocks noChangeShapeType="1"/>
              </p:cNvSpPr>
              <p:nvPr/>
            </p:nvSpPr>
            <p:spPr bwMode="auto">
              <a:xfrm>
                <a:off x="9360" y="9936"/>
                <a:ext cx="0" cy="3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18" name="Line 5"/>
              <p:cNvSpPr>
                <a:spLocks noChangeShapeType="1"/>
              </p:cNvSpPr>
              <p:nvPr/>
            </p:nvSpPr>
            <p:spPr bwMode="auto">
              <a:xfrm flipH="1">
                <a:off x="7776" y="9936"/>
                <a:ext cx="15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3516" name="Line 6"/>
            <p:cNvSpPr>
              <a:spLocks noChangeShapeType="1"/>
            </p:cNvSpPr>
            <p:nvPr/>
          </p:nvSpPr>
          <p:spPr bwMode="auto">
            <a:xfrm>
              <a:off x="8208" y="9936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491" name="Group 7"/>
          <p:cNvGrpSpPr>
            <a:grpSpLocks/>
          </p:cNvGrpSpPr>
          <p:nvPr/>
        </p:nvGrpSpPr>
        <p:grpSpPr bwMode="auto">
          <a:xfrm>
            <a:off x="4906963" y="3246438"/>
            <a:ext cx="184150" cy="365125"/>
            <a:chOff x="8496" y="10512"/>
            <a:chExt cx="432" cy="720"/>
          </a:xfrm>
        </p:grpSpPr>
        <p:sp>
          <p:nvSpPr>
            <p:cNvPr id="63510" name="Oval 8"/>
            <p:cNvSpPr>
              <a:spLocks noChangeArrowheads="1"/>
            </p:cNvSpPr>
            <p:nvPr/>
          </p:nvSpPr>
          <p:spPr bwMode="auto">
            <a:xfrm>
              <a:off x="8496" y="10512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3511" name="Oval 9"/>
            <p:cNvSpPr>
              <a:spLocks noChangeArrowheads="1"/>
            </p:cNvSpPr>
            <p:nvPr/>
          </p:nvSpPr>
          <p:spPr bwMode="auto">
            <a:xfrm>
              <a:off x="8496" y="10656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3512" name="Oval 10"/>
            <p:cNvSpPr>
              <a:spLocks noChangeArrowheads="1"/>
            </p:cNvSpPr>
            <p:nvPr/>
          </p:nvSpPr>
          <p:spPr bwMode="auto">
            <a:xfrm>
              <a:off x="8496" y="10800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3513" name="Oval 11"/>
            <p:cNvSpPr>
              <a:spLocks noChangeArrowheads="1"/>
            </p:cNvSpPr>
            <p:nvPr/>
          </p:nvSpPr>
          <p:spPr bwMode="auto">
            <a:xfrm>
              <a:off x="8496" y="10944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3514" name="Oval 12"/>
            <p:cNvSpPr>
              <a:spLocks noChangeArrowheads="1"/>
            </p:cNvSpPr>
            <p:nvPr/>
          </p:nvSpPr>
          <p:spPr bwMode="auto">
            <a:xfrm>
              <a:off x="8496" y="11088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63492" name="Line 13"/>
          <p:cNvSpPr>
            <a:spLocks noChangeShapeType="1"/>
          </p:cNvSpPr>
          <p:nvPr/>
        </p:nvSpPr>
        <p:spPr bwMode="auto">
          <a:xfrm>
            <a:off x="4999038" y="3611563"/>
            <a:ext cx="30162" cy="57943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3" name="AutoShape 14"/>
          <p:cNvSpPr>
            <a:spLocks noChangeArrowheads="1"/>
          </p:cNvSpPr>
          <p:nvPr/>
        </p:nvSpPr>
        <p:spPr bwMode="auto">
          <a:xfrm flipV="1">
            <a:off x="4876800" y="4267200"/>
            <a:ext cx="288925" cy="106363"/>
          </a:xfrm>
          <a:custGeom>
            <a:avLst/>
            <a:gdLst>
              <a:gd name="T0" fmla="*/ 2147483646 w 21600"/>
              <a:gd name="T1" fmla="*/ 153974216 h 21600"/>
              <a:gd name="T2" fmla="*/ 2147483646 w 21600"/>
              <a:gd name="T3" fmla="*/ 307946053 h 21600"/>
              <a:gd name="T4" fmla="*/ 2147483646 w 21600"/>
              <a:gd name="T5" fmla="*/ 15397421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rgbClr val="FFFF99"/>
              </a:gs>
            </a:gsLst>
            <a:path path="rect">
              <a:fillToRect l="100000" b="10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63494" name="Line 15"/>
          <p:cNvSpPr>
            <a:spLocks noChangeShapeType="1"/>
          </p:cNvSpPr>
          <p:nvPr/>
        </p:nvSpPr>
        <p:spPr bwMode="auto">
          <a:xfrm flipH="1">
            <a:off x="5273675" y="5715000"/>
            <a:ext cx="822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3495" name="Group 16"/>
          <p:cNvGrpSpPr>
            <a:grpSpLocks/>
          </p:cNvGrpSpPr>
          <p:nvPr/>
        </p:nvGrpSpPr>
        <p:grpSpPr bwMode="auto">
          <a:xfrm>
            <a:off x="7086600" y="2971800"/>
            <a:ext cx="1006475" cy="2743200"/>
            <a:chOff x="7776" y="9936"/>
            <a:chExt cx="1584" cy="3600"/>
          </a:xfrm>
        </p:grpSpPr>
        <p:sp>
          <p:nvSpPr>
            <p:cNvPr id="63508" name="Line 17"/>
            <p:cNvSpPr>
              <a:spLocks noChangeShapeType="1"/>
            </p:cNvSpPr>
            <p:nvPr/>
          </p:nvSpPr>
          <p:spPr bwMode="auto">
            <a:xfrm>
              <a:off x="9360" y="9936"/>
              <a:ext cx="0" cy="3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9" name="Line 18"/>
            <p:cNvSpPr>
              <a:spLocks noChangeShapeType="1"/>
            </p:cNvSpPr>
            <p:nvPr/>
          </p:nvSpPr>
          <p:spPr bwMode="auto">
            <a:xfrm flipH="1">
              <a:off x="7776" y="9936"/>
              <a:ext cx="15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496" name="Line 19"/>
          <p:cNvSpPr>
            <a:spLocks noChangeShapeType="1"/>
          </p:cNvSpPr>
          <p:nvPr/>
        </p:nvSpPr>
        <p:spPr bwMode="auto">
          <a:xfrm>
            <a:off x="7361238" y="2971800"/>
            <a:ext cx="0" cy="3286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3497" name="Group 20"/>
          <p:cNvGrpSpPr>
            <a:grpSpLocks/>
          </p:cNvGrpSpPr>
          <p:nvPr/>
        </p:nvGrpSpPr>
        <p:grpSpPr bwMode="auto">
          <a:xfrm>
            <a:off x="7269163" y="3246438"/>
            <a:ext cx="184150" cy="454025"/>
            <a:chOff x="8496" y="10512"/>
            <a:chExt cx="432" cy="720"/>
          </a:xfrm>
        </p:grpSpPr>
        <p:sp>
          <p:nvSpPr>
            <p:cNvPr id="63503" name="Oval 21"/>
            <p:cNvSpPr>
              <a:spLocks noChangeArrowheads="1"/>
            </p:cNvSpPr>
            <p:nvPr/>
          </p:nvSpPr>
          <p:spPr bwMode="auto">
            <a:xfrm>
              <a:off x="8496" y="10512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3504" name="Oval 22"/>
            <p:cNvSpPr>
              <a:spLocks noChangeArrowheads="1"/>
            </p:cNvSpPr>
            <p:nvPr/>
          </p:nvSpPr>
          <p:spPr bwMode="auto">
            <a:xfrm>
              <a:off x="8496" y="10656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3505" name="Oval 23"/>
            <p:cNvSpPr>
              <a:spLocks noChangeArrowheads="1"/>
            </p:cNvSpPr>
            <p:nvPr/>
          </p:nvSpPr>
          <p:spPr bwMode="auto">
            <a:xfrm>
              <a:off x="8496" y="10800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3506" name="Oval 24"/>
            <p:cNvSpPr>
              <a:spLocks noChangeArrowheads="1"/>
            </p:cNvSpPr>
            <p:nvPr/>
          </p:nvSpPr>
          <p:spPr bwMode="auto">
            <a:xfrm>
              <a:off x="8496" y="10944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3507" name="Oval 25"/>
            <p:cNvSpPr>
              <a:spLocks noChangeArrowheads="1"/>
            </p:cNvSpPr>
            <p:nvPr/>
          </p:nvSpPr>
          <p:spPr bwMode="auto">
            <a:xfrm>
              <a:off x="8496" y="11088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63498" name="Line 26"/>
          <p:cNvSpPr>
            <a:spLocks noChangeShapeType="1"/>
          </p:cNvSpPr>
          <p:nvPr/>
        </p:nvSpPr>
        <p:spPr bwMode="auto">
          <a:xfrm>
            <a:off x="7361238" y="3700463"/>
            <a:ext cx="30162" cy="87153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9" name="AutoShape 27"/>
          <p:cNvSpPr>
            <a:spLocks noChangeArrowheads="1"/>
          </p:cNvSpPr>
          <p:nvPr/>
        </p:nvSpPr>
        <p:spPr bwMode="auto">
          <a:xfrm>
            <a:off x="7178675" y="4572000"/>
            <a:ext cx="365125" cy="37941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rgbClr val="FFFF99"/>
              </a:gs>
            </a:gsLst>
            <a:path path="rect">
              <a:fillToRect l="100000" b="10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63500" name="Line 28"/>
          <p:cNvSpPr>
            <a:spLocks noChangeShapeType="1"/>
          </p:cNvSpPr>
          <p:nvPr/>
        </p:nvSpPr>
        <p:spPr bwMode="auto">
          <a:xfrm flipH="1">
            <a:off x="7635875" y="5715000"/>
            <a:ext cx="822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1" name="Line 29"/>
          <p:cNvSpPr>
            <a:spLocks noChangeShapeType="1"/>
          </p:cNvSpPr>
          <p:nvPr/>
        </p:nvSpPr>
        <p:spPr bwMode="auto">
          <a:xfrm>
            <a:off x="4724400" y="4267200"/>
            <a:ext cx="3124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2" name="Text Box 30"/>
          <p:cNvSpPr txBox="1">
            <a:spLocks noChangeArrowheads="1"/>
          </p:cNvSpPr>
          <p:nvPr/>
        </p:nvSpPr>
        <p:spPr bwMode="auto">
          <a:xfrm>
            <a:off x="304800" y="304800"/>
            <a:ext cx="4191000" cy="350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Exercise 1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  When a 5 kg mass is suspended from a spring, the spring stretches by 15cm.  What is the spring constant?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304800" y="457200"/>
            <a:ext cx="51054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Exercise 2: 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A 16 N force is applied to a spring whose constant is 100 N/m.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How much does the spring stretch?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6" name="Group 2"/>
          <p:cNvGrpSpPr>
            <a:grpSpLocks/>
          </p:cNvGrpSpPr>
          <p:nvPr/>
        </p:nvGrpSpPr>
        <p:grpSpPr bwMode="auto">
          <a:xfrm>
            <a:off x="1676400" y="1295400"/>
            <a:ext cx="1006475" cy="2743200"/>
            <a:chOff x="7776" y="9936"/>
            <a:chExt cx="1584" cy="3600"/>
          </a:xfrm>
        </p:grpSpPr>
        <p:sp>
          <p:nvSpPr>
            <p:cNvPr id="67598" name="Line 3"/>
            <p:cNvSpPr>
              <a:spLocks noChangeShapeType="1"/>
            </p:cNvSpPr>
            <p:nvPr/>
          </p:nvSpPr>
          <p:spPr bwMode="auto">
            <a:xfrm>
              <a:off x="9360" y="9936"/>
              <a:ext cx="0" cy="3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9" name="Line 4"/>
            <p:cNvSpPr>
              <a:spLocks noChangeShapeType="1"/>
            </p:cNvSpPr>
            <p:nvPr/>
          </p:nvSpPr>
          <p:spPr bwMode="auto">
            <a:xfrm flipH="1">
              <a:off x="7776" y="9936"/>
              <a:ext cx="15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7587" name="Line 5"/>
          <p:cNvSpPr>
            <a:spLocks noChangeShapeType="1"/>
          </p:cNvSpPr>
          <p:nvPr/>
        </p:nvSpPr>
        <p:spPr bwMode="auto">
          <a:xfrm>
            <a:off x="1951038" y="1295400"/>
            <a:ext cx="0" cy="3286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7588" name="Group 6"/>
          <p:cNvGrpSpPr>
            <a:grpSpLocks/>
          </p:cNvGrpSpPr>
          <p:nvPr/>
        </p:nvGrpSpPr>
        <p:grpSpPr bwMode="auto">
          <a:xfrm>
            <a:off x="1858963" y="1570038"/>
            <a:ext cx="184150" cy="454025"/>
            <a:chOff x="8496" y="10512"/>
            <a:chExt cx="432" cy="720"/>
          </a:xfrm>
        </p:grpSpPr>
        <p:sp>
          <p:nvSpPr>
            <p:cNvPr id="67593" name="Oval 7"/>
            <p:cNvSpPr>
              <a:spLocks noChangeArrowheads="1"/>
            </p:cNvSpPr>
            <p:nvPr/>
          </p:nvSpPr>
          <p:spPr bwMode="auto">
            <a:xfrm>
              <a:off x="8496" y="10512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7594" name="Oval 8"/>
            <p:cNvSpPr>
              <a:spLocks noChangeArrowheads="1"/>
            </p:cNvSpPr>
            <p:nvPr/>
          </p:nvSpPr>
          <p:spPr bwMode="auto">
            <a:xfrm>
              <a:off x="8496" y="10656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7595" name="Oval 9"/>
            <p:cNvSpPr>
              <a:spLocks noChangeArrowheads="1"/>
            </p:cNvSpPr>
            <p:nvPr/>
          </p:nvSpPr>
          <p:spPr bwMode="auto">
            <a:xfrm>
              <a:off x="8496" y="10800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7596" name="Oval 10"/>
            <p:cNvSpPr>
              <a:spLocks noChangeArrowheads="1"/>
            </p:cNvSpPr>
            <p:nvPr/>
          </p:nvSpPr>
          <p:spPr bwMode="auto">
            <a:xfrm>
              <a:off x="8496" y="10944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7597" name="Oval 11"/>
            <p:cNvSpPr>
              <a:spLocks noChangeArrowheads="1"/>
            </p:cNvSpPr>
            <p:nvPr/>
          </p:nvSpPr>
          <p:spPr bwMode="auto">
            <a:xfrm>
              <a:off x="8496" y="11088"/>
              <a:ext cx="432" cy="14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rgbClr val="FFFF99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67589" name="Line 12"/>
          <p:cNvSpPr>
            <a:spLocks noChangeShapeType="1"/>
          </p:cNvSpPr>
          <p:nvPr/>
        </p:nvSpPr>
        <p:spPr bwMode="auto">
          <a:xfrm>
            <a:off x="1951038" y="2024063"/>
            <a:ext cx="0" cy="5683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0" name="AutoShape 13"/>
          <p:cNvSpPr>
            <a:spLocks noChangeArrowheads="1"/>
          </p:cNvSpPr>
          <p:nvPr/>
        </p:nvSpPr>
        <p:spPr bwMode="auto">
          <a:xfrm>
            <a:off x="1768475" y="2592388"/>
            <a:ext cx="365125" cy="379412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rgbClr val="FFFF99"/>
              </a:gs>
            </a:gsLst>
            <a:path path="rect">
              <a:fillToRect l="100000" b="10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67591" name="Line 14"/>
          <p:cNvSpPr>
            <a:spLocks noChangeShapeType="1"/>
          </p:cNvSpPr>
          <p:nvPr/>
        </p:nvSpPr>
        <p:spPr bwMode="auto">
          <a:xfrm flipH="1">
            <a:off x="2225675" y="4038600"/>
            <a:ext cx="822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2" name="Text Box 15"/>
          <p:cNvSpPr txBox="1">
            <a:spLocks noChangeArrowheads="1"/>
          </p:cNvSpPr>
          <p:nvPr/>
        </p:nvSpPr>
        <p:spPr bwMode="auto">
          <a:xfrm>
            <a:off x="3733800" y="649288"/>
            <a:ext cx="4800600" cy="521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Now, we know from experience in the situation to the left, if we pull on the weight and then let go, the system oscillates.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If this motion is graphed (i.e. a displacement vs. time graph), the graph is sinusoidal.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This is an example of Simple Harmonic Motion.</a:t>
            </a:r>
            <a:endParaRPr lang="en-US" altLang="en-US" sz="2800" baseline="30000">
              <a:sym typeface="Symbol" panose="05050102010706020507" pitchFamily="18" charset="2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Box 1"/>
          <p:cNvSpPr txBox="1">
            <a:spLocks noChangeArrowheads="1"/>
          </p:cNvSpPr>
          <p:nvPr/>
        </p:nvSpPr>
        <p:spPr bwMode="auto">
          <a:xfrm>
            <a:off x="457200" y="609600"/>
            <a:ext cx="78486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Summary of Chp. 15: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1)  Definitions:  T (sec), f (1/sec  defined as  Hz), and </a:t>
            </a:r>
            <a:r>
              <a:rPr lang="en-US" altLang="en-US" sz="2400">
                <a:sym typeface="Symbol" panose="05050102010706020507" pitchFamily="18" charset="2"/>
              </a:rPr>
              <a:t> (rad/sec).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ym typeface="Symbol" panose="05050102010706020507" pitchFamily="18" charset="2"/>
              </a:rPr>
              <a:t>2) and 3) and 4) For an object undergoing Simple Harmonic Motion the equation of motion has the most general form of: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ym typeface="Symbol" panose="05050102010706020507" pitchFamily="18" charset="2"/>
              </a:rPr>
              <a:t>x(t) = A e</a:t>
            </a:r>
            <a:r>
              <a:rPr lang="en-US" altLang="en-US" baseline="30000">
                <a:sym typeface="Symbol" panose="05050102010706020507" pitchFamily="18" charset="2"/>
              </a:rPr>
              <a:t>-kt</a:t>
            </a:r>
            <a:r>
              <a:rPr lang="en-US" altLang="en-US">
                <a:sym typeface="Symbol" panose="05050102010706020507" pitchFamily="18" charset="2"/>
              </a:rPr>
              <a:t>cos(t + </a:t>
            </a:r>
            <a:r>
              <a:rPr lang="en-US" altLang="en-US" baseline="-25000">
                <a:sym typeface="Symbol" panose="05050102010706020507" pitchFamily="18" charset="2"/>
              </a:rPr>
              <a:t>o</a:t>
            </a:r>
            <a:r>
              <a:rPr lang="en-US" altLang="en-US">
                <a:sym typeface="Symbol" panose="05050102010706020507" pitchFamily="18" charset="2"/>
              </a:rPr>
              <a:t>)  </a:t>
            </a:r>
            <a:r>
              <a:rPr lang="en-US" altLang="en-US" sz="2000">
                <a:sym typeface="Symbol" panose="05050102010706020507" pitchFamily="18" charset="2"/>
              </a:rPr>
              <a:t>(1/(2) = )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 baseline="30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14_02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727"/>
          <a:stretch>
            <a:fillRect/>
          </a:stretch>
        </p:blipFill>
        <p:spPr>
          <a:xfrm>
            <a:off x="2590800" y="0"/>
            <a:ext cx="7010400" cy="6553200"/>
          </a:xfrm>
          <a:noFill/>
        </p:spPr>
      </p:pic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0" y="0"/>
            <a:ext cx="3886200" cy="710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Imagine an object undergoing periodic motion such as this spring/mass system.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This system is undergoing         </a:t>
            </a:r>
            <a:r>
              <a:rPr lang="en-US" altLang="en-US" sz="2800">
                <a:solidFill>
                  <a:schemeClr val="accent2"/>
                </a:solidFill>
              </a:rPr>
              <a:t>Simple Harmonic Motion</a:t>
            </a:r>
            <a:r>
              <a:rPr lang="en-US" altLang="en-US" sz="2800"/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9220" name="Rectangle 22"/>
          <p:cNvSpPr>
            <a:spLocks noChangeArrowheads="1"/>
          </p:cNvSpPr>
          <p:nvPr/>
        </p:nvSpPr>
        <p:spPr bwMode="auto">
          <a:xfrm>
            <a:off x="6477000" y="4114800"/>
            <a:ext cx="2362200" cy="2743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8"/>
          <p:cNvGrpSpPr>
            <a:grpSpLocks/>
          </p:cNvGrpSpPr>
          <p:nvPr/>
        </p:nvGrpSpPr>
        <p:grpSpPr bwMode="auto">
          <a:xfrm>
            <a:off x="1066800" y="228600"/>
            <a:ext cx="7315200" cy="5029200"/>
            <a:chOff x="816" y="2304"/>
            <a:chExt cx="4272" cy="1824"/>
          </a:xfrm>
        </p:grpSpPr>
        <p:pic>
          <p:nvPicPr>
            <p:cNvPr id="11270" name="Picture 9" descr="14_0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457" b="5511"/>
            <a:stretch>
              <a:fillRect/>
            </a:stretch>
          </p:blipFill>
          <p:spPr bwMode="auto">
            <a:xfrm>
              <a:off x="816" y="2304"/>
              <a:ext cx="4272" cy="1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1" name="Rectangle 10"/>
            <p:cNvSpPr>
              <a:spLocks noChangeArrowheads="1"/>
            </p:cNvSpPr>
            <p:nvPr/>
          </p:nvSpPr>
          <p:spPr bwMode="auto">
            <a:xfrm>
              <a:off x="3216" y="2784"/>
              <a:ext cx="1296" cy="8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272" name="Rectangle 11"/>
            <p:cNvSpPr>
              <a:spLocks noChangeArrowheads="1"/>
            </p:cNvSpPr>
            <p:nvPr/>
          </p:nvSpPr>
          <p:spPr bwMode="auto">
            <a:xfrm>
              <a:off x="2064" y="3600"/>
              <a:ext cx="2160" cy="5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381000" y="4267200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The equation of motion for an object undergoing Simple Harmonic Motion is: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/>
              <a:t>   x(t) = Acos(</a:t>
            </a:r>
            <a:r>
              <a:rPr lang="en-US" altLang="en-US" sz="4000">
                <a:sym typeface="Symbol" panose="05050102010706020507" pitchFamily="18" charset="2"/>
              </a:rPr>
              <a:t>t)</a:t>
            </a:r>
          </a:p>
        </p:txBody>
      </p:sp>
      <p:sp>
        <p:nvSpPr>
          <p:cNvPr id="11268" name="Text Box 12"/>
          <p:cNvSpPr txBox="1">
            <a:spLocks noChangeArrowheads="1"/>
          </p:cNvSpPr>
          <p:nvPr/>
        </p:nvSpPr>
        <p:spPr bwMode="auto">
          <a:xfrm>
            <a:off x="533400" y="5791200"/>
            <a:ext cx="6019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where </a:t>
            </a:r>
            <a:r>
              <a:rPr lang="en-US" altLang="en-US" sz="2400" b="1">
                <a:sym typeface="Symbol" panose="05050102010706020507" pitchFamily="18" charset="2"/>
              </a:rPr>
              <a:t> is the angular frequency</a:t>
            </a:r>
            <a:r>
              <a:rPr lang="en-US" altLang="en-US" sz="2400">
                <a:sym typeface="Symbol" panose="05050102010706020507" pitchFamily="18" charset="2"/>
              </a:rPr>
              <a:t> of oscillation.</a:t>
            </a:r>
          </a:p>
        </p:txBody>
      </p:sp>
      <p:sp>
        <p:nvSpPr>
          <p:cNvPr id="11269" name="Rectangle 13"/>
          <p:cNvSpPr>
            <a:spLocks noChangeArrowheads="1"/>
          </p:cNvSpPr>
          <p:nvPr/>
        </p:nvSpPr>
        <p:spPr bwMode="auto">
          <a:xfrm>
            <a:off x="304800" y="304800"/>
            <a:ext cx="1905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Some Definitions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304800" y="304800"/>
            <a:ext cx="2876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Some Definitions</a:t>
            </a: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1447800" y="1295400"/>
            <a:ext cx="457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2209800" y="1371600"/>
            <a:ext cx="39528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x(t) = Acos(</a:t>
            </a:r>
            <a:r>
              <a:rPr lang="en-US" altLang="en-US">
                <a:sym typeface="Symbol" panose="05050102010706020507" pitchFamily="18" charset="2"/>
              </a:rPr>
              <a:t>t)</a:t>
            </a:r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3733800" y="2438400"/>
            <a:ext cx="3505200" cy="201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A = Amplitude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sym typeface="Symbol" panose="05050102010706020507" pitchFamily="18" charset="2"/>
              </a:rPr>
              <a:t> = angular frequency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4191000" y="685800"/>
            <a:ext cx="4495800" cy="3124200"/>
            <a:chOff x="2448" y="624"/>
            <a:chExt cx="2832" cy="1968"/>
          </a:xfrm>
        </p:grpSpPr>
        <p:pic>
          <p:nvPicPr>
            <p:cNvPr id="15365" name="Picture 3" descr="14_stt_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" y="624"/>
              <a:ext cx="2832" cy="1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6" name="Rectangle 4"/>
            <p:cNvSpPr>
              <a:spLocks noChangeArrowheads="1"/>
            </p:cNvSpPr>
            <p:nvPr/>
          </p:nvSpPr>
          <p:spPr bwMode="auto">
            <a:xfrm>
              <a:off x="2928" y="2256"/>
              <a:ext cx="2016" cy="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1143000" y="3962400"/>
            <a:ext cx="7086600" cy="1187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1. Velocity is positive.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2. Velocity is negative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3. Velocity is zero; </a:t>
            </a: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914400" y="838200"/>
            <a:ext cx="32924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This is the position graph of a mass on a spring. What can you say about the velocity at the instant indicated by the dotted line?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762000" y="685800"/>
            <a:ext cx="2362200" cy="556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With your neighbor, on your white-board, find the velocity vs. time and acceleration vs. time equations of motion for a simple harmonic oscillator who position equation looks like this.</a:t>
            </a:r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3733800" y="1143000"/>
            <a:ext cx="39528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x(t) = Acos(</a:t>
            </a:r>
            <a:r>
              <a:rPr lang="en-US" altLang="en-US">
                <a:sym typeface="Symbol" panose="05050102010706020507" pitchFamily="18" charset="2"/>
              </a:rPr>
              <a:t>t)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990600" y="762000"/>
            <a:ext cx="7239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An object moves with simple harmonic motion. If the amplitude and the period are both doubled, the object’s maximum speed is</a:t>
            </a:r>
            <a:endParaRPr lang="en-US" altLang="en-US" sz="1800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828800" y="3124200"/>
            <a:ext cx="5486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1. quartered.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2. halved.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3. quadrupled.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4. doubled.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5. unchanged.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3855</TotalTime>
  <Words>1790</Words>
  <Application>Microsoft Office PowerPoint</Application>
  <PresentationFormat>On-screen Show (4:3)</PresentationFormat>
  <Paragraphs>232</Paragraphs>
  <Slides>36</Slides>
  <Notes>30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Symbol</vt:lpstr>
      <vt:lpstr>Times New Roman</vt:lpstr>
      <vt:lpstr>Default Design</vt:lpstr>
      <vt:lpstr>Microsoft Equation 3.0</vt:lpstr>
      <vt:lpstr>Microsoft Photo Editor 3.0 Photo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LBCC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 Mulder</dc:creator>
  <cp:lastModifiedBy>Greg S. Mulder</cp:lastModifiedBy>
  <cp:revision>36</cp:revision>
  <dcterms:created xsi:type="dcterms:W3CDTF">2004-11-24T16:49:05Z</dcterms:created>
  <dcterms:modified xsi:type="dcterms:W3CDTF">2017-02-10T18:11:32Z</dcterms:modified>
</cp:coreProperties>
</file>