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1.xml" ContentType="application/vnd.openxmlformats-officedocument.presentationml.notesSlide+xml"/>
  <Override PartName="/ppt/tags/tag54.xml" ContentType="application/vnd.openxmlformats-officedocument.presentationml.tags+xml"/>
  <Override PartName="/ppt/notesSlides/notesSlide42.xml" ContentType="application/vnd.openxmlformats-officedocument.presentationml.notesSlide+xml"/>
  <Override PartName="/ppt/tags/tag55.xml" ContentType="application/vnd.openxmlformats-officedocument.presentationml.tags+xml"/>
  <Override PartName="/ppt/notesSlides/notesSlide43.xml" ContentType="application/vnd.openxmlformats-officedocument.presentationml.notesSlide+xml"/>
  <Override PartName="/ppt/tags/tag56.xml" ContentType="application/vnd.openxmlformats-officedocument.presentationml.tags+xml"/>
  <Override PartName="/ppt/notesSlides/notesSlide44.xml" ContentType="application/vnd.openxmlformats-officedocument.presentationml.notesSlide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16" r:id="rId2"/>
    <p:sldId id="315" r:id="rId3"/>
    <p:sldId id="324" r:id="rId4"/>
    <p:sldId id="325" r:id="rId5"/>
    <p:sldId id="259" r:id="rId6"/>
    <p:sldId id="318" r:id="rId7"/>
    <p:sldId id="326" r:id="rId8"/>
    <p:sldId id="327" r:id="rId9"/>
    <p:sldId id="329" r:id="rId10"/>
    <p:sldId id="337" r:id="rId11"/>
    <p:sldId id="331" r:id="rId12"/>
    <p:sldId id="333" r:id="rId13"/>
    <p:sldId id="330" r:id="rId14"/>
    <p:sldId id="334" r:id="rId15"/>
    <p:sldId id="335" r:id="rId16"/>
    <p:sldId id="328" r:id="rId17"/>
    <p:sldId id="339" r:id="rId18"/>
    <p:sldId id="340" r:id="rId19"/>
    <p:sldId id="338" r:id="rId20"/>
    <p:sldId id="363" r:id="rId21"/>
    <p:sldId id="281" r:id="rId22"/>
    <p:sldId id="336" r:id="rId23"/>
    <p:sldId id="319" r:id="rId24"/>
    <p:sldId id="320" r:id="rId25"/>
    <p:sldId id="321" r:id="rId26"/>
    <p:sldId id="322" r:id="rId27"/>
    <p:sldId id="341" r:id="rId28"/>
    <p:sldId id="342" r:id="rId29"/>
    <p:sldId id="365" r:id="rId30"/>
    <p:sldId id="299" r:id="rId31"/>
    <p:sldId id="300" r:id="rId32"/>
    <p:sldId id="301" r:id="rId33"/>
    <p:sldId id="314" r:id="rId34"/>
    <p:sldId id="302" r:id="rId35"/>
    <p:sldId id="343" r:id="rId36"/>
    <p:sldId id="344" r:id="rId37"/>
    <p:sldId id="348" r:id="rId38"/>
    <p:sldId id="346" r:id="rId39"/>
    <p:sldId id="345" r:id="rId40"/>
    <p:sldId id="267" r:id="rId41"/>
    <p:sldId id="268" r:id="rId42"/>
    <p:sldId id="368" r:id="rId43"/>
    <p:sldId id="351" r:id="rId44"/>
    <p:sldId id="352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49" r:id="rId54"/>
    <p:sldId id="350" r:id="rId55"/>
    <p:sldId id="347" r:id="rId56"/>
    <p:sldId id="323" r:id="rId57"/>
    <p:sldId id="366" r:id="rId58"/>
    <p:sldId id="367" r:id="rId59"/>
    <p:sldId id="362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8E919-AECE-44FB-AB5E-226C85EB5A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D9E17-F92A-428E-B239-9FF8EC9E4A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0ADD29-4BF9-4AE5-A785-E38DD4A96C3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B11687-E48E-4B92-9666-7EE24D1EB40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EB7595-9CDF-4285-B392-5D960894671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A00043-39C2-4FD6-89BF-FA74E47B889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A0B873-4828-483C-8C9B-6F90DCBFAF9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09B48-F226-43AD-9107-7B1EF5E14944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16C30F-2F1E-44B8-B2D4-96316C33A01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2F3EEA-BEDA-4D10-9AC9-304AF089E20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5B2CC5-BDBD-415D-A3AC-48FE73EBC60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08B70B-1A5D-436B-BE75-269A06897CF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1D3B89-4C03-424F-84D5-1DB50C2458B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068D6A-7B30-4A78-8883-1FC608AFD46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0CC628-6031-4BDF-AFC3-215CDEB4B66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D3D30-5AE4-4A39-93D6-78FBD280286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BA4CC6-4FA0-4DE6-B641-FECC1A6747B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1E1ED3-62C0-449E-A834-D7E2E40E2C3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9F196E-8C9C-4EAC-B985-754E234EA9F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F2E6E6-B00E-4BD8-B700-02EB6F1DFE7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96A3E-F65F-4023-870A-4E57482CE06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7A470A-FBC0-4CAB-8F92-C6AA6EA57AF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D538F4-E567-4E12-9654-5CF9F80CC4B9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E162ED-D2B3-43D7-AC0A-7B209497C81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7AA96F-717E-4AF0-A9DC-DC223A2B6E8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5DC06D-BE4D-448F-BE61-0CE71EEDAEBE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A607BC-9CD4-4F4F-A63C-688A16F4E855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82B55A-162E-43F1-949E-2F602C6D71A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D44152-5BAE-428C-8F5C-96A08A3A5BA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1963CB-E3BB-47CC-8C81-BC9CA1264204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02E6AA-8BFB-4516-B84E-459C65E3DB03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D0BC1E-F441-4D27-A2FC-C12519E285E6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71805D-5082-4230-816F-4AB19E9FAEE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STT15.5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4480EC-DBBC-4CAA-869B-9221466CCC2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94AB05-4D6D-4410-8127-1996CE0FF603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939C5D-89CF-494D-A0CF-73FF6A240C8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C27C86-D2E7-452E-ABAE-86FA0F9BF8A3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23D3F3-6568-46DE-A3CA-2E3B87B721DC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7F742E-2F32-484C-B271-CC0C85692564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E05042-54E7-42EA-B62B-D8935186A451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D35522-F4A8-436A-9692-33F3DA3714E0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711200"/>
            <a:ext cx="4605337" cy="34544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8800"/>
            <a:ext cx="5037137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CA6DBC-BA77-40EF-9E4D-0C05FE7533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76729D-63F4-445C-885C-C1F86D71CB4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5225" y="693738"/>
            <a:ext cx="4527550" cy="3395662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9200" cy="4167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AF186D-DE47-4AD0-B7E7-E61F7A298B8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D1BD10-684A-4A63-B368-D6D16D6B227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39765F-2135-4ECB-A3FA-9F83231C9A9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FCA3-74C1-4EFD-A225-EF0204756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108A5-C8D1-45A6-A50C-8977CB3C7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7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7C9B-89F7-4B9B-B57F-8C03D8D77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5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09F1C-024D-4A9C-80F0-1A6C254D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96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70010-A35F-4AAC-B4DE-A1570B73A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5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126D7-6AEE-4DEA-A546-879967132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11C20-F2B7-4D94-9B44-A51C8C891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5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5B04B-BCA2-45CE-A119-D963F49D6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08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0ECF5-87E1-4B64-800A-29B51A1B5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83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99DCF-695F-4C50-9EB8-A5EAA4AB6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7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C673C-BDE0-4792-96E6-0A70508DD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14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9FFBF-01FA-44CE-A81A-7AE3FC37C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8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640E27-2AEA-4FD6-A631-E6D612BD28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wmf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Relationship Id="rId9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wmf"/><Relationship Id="rId2" Type="http://schemas.openxmlformats.org/officeDocument/2006/relationships/tags" Target="../tags/tag5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FFFF00"/>
                </a:solidFill>
              </a:rPr>
              <a:t>Chapter 15</a:t>
            </a:r>
          </a:p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FFFF00"/>
                </a:solidFill>
              </a:rPr>
              <a:t>Fluids and Elasticity</a:t>
            </a:r>
          </a:p>
          <a:p>
            <a:pPr>
              <a:spcBef>
                <a:spcPct val="50000"/>
              </a:spcBef>
            </a:pPr>
            <a:r>
              <a:rPr lang="en-US" altLang="en-US" sz="5400" i="1" dirty="0">
                <a:solidFill>
                  <a:srgbClr val="FFFF00"/>
                </a:solidFill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altLang="en-US" sz="5400" i="1" dirty="0">
                <a:solidFill>
                  <a:srgbClr val="FFFF00"/>
                </a:solidFill>
              </a:rPr>
              <a:t>All of Ph 211Under Pressure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85813"/>
            <a:ext cx="68961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79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/>
              <a:t>The Bed of Nails: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66800" y="1676400"/>
            <a:ext cx="670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Can a person lay down on a bed of nails if the nails are homogeneously distributed with a distance of 1 inch (2.53cm) per each nail?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990600" y="41910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Can a person laying down on a bed of nails have a brick broken over their body?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5257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 have checked the air pressure in the tires of my car today and found out that they are measuring a pressure of 32 PSI.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What other measurement would I need to take in order to find the weight of my car?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4495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 find that each tire makes a “footprint” of 5 inches by 6 inches.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What is the mass of my car?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Atmospheric Pressure: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715000" y="914400"/>
            <a:ext cx="18288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5791200" y="99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5943600" y="129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6248400" y="137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6400800" y="114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val 11"/>
          <p:cNvSpPr>
            <a:spLocks noChangeArrowheads="1"/>
          </p:cNvSpPr>
          <p:nvPr/>
        </p:nvSpPr>
        <p:spPr bwMode="auto">
          <a:xfrm>
            <a:off x="6553200" y="137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12"/>
          <p:cNvSpPr>
            <a:spLocks noChangeArrowheads="1"/>
          </p:cNvSpPr>
          <p:nvPr/>
        </p:nvSpPr>
        <p:spPr bwMode="auto">
          <a:xfrm>
            <a:off x="6858000" y="106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Oval 13"/>
          <p:cNvSpPr>
            <a:spLocks noChangeArrowheads="1"/>
          </p:cNvSpPr>
          <p:nvPr/>
        </p:nvSpPr>
        <p:spPr bwMode="auto">
          <a:xfrm>
            <a:off x="6781800" y="137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9" name="Oval 14"/>
          <p:cNvSpPr>
            <a:spLocks noChangeArrowheads="1"/>
          </p:cNvSpPr>
          <p:nvPr/>
        </p:nvSpPr>
        <p:spPr bwMode="auto">
          <a:xfrm>
            <a:off x="6705600" y="160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Oval 15"/>
          <p:cNvSpPr>
            <a:spLocks noChangeArrowheads="1"/>
          </p:cNvSpPr>
          <p:nvPr/>
        </p:nvSpPr>
        <p:spPr bwMode="auto">
          <a:xfrm>
            <a:off x="70104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1" name="Oval 16"/>
          <p:cNvSpPr>
            <a:spLocks noChangeArrowheads="1"/>
          </p:cNvSpPr>
          <p:nvPr/>
        </p:nvSpPr>
        <p:spPr bwMode="auto">
          <a:xfrm>
            <a:off x="7162800" y="129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Oval 17"/>
          <p:cNvSpPr>
            <a:spLocks noChangeArrowheads="1"/>
          </p:cNvSpPr>
          <p:nvPr/>
        </p:nvSpPr>
        <p:spPr bwMode="auto">
          <a:xfrm>
            <a:off x="64008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Oval 18"/>
          <p:cNvSpPr>
            <a:spLocks noChangeArrowheads="1"/>
          </p:cNvSpPr>
          <p:nvPr/>
        </p:nvSpPr>
        <p:spPr bwMode="auto">
          <a:xfrm>
            <a:off x="60198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4" name="Oval 19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Oval 20"/>
          <p:cNvSpPr>
            <a:spLocks noChangeArrowheads="1"/>
          </p:cNvSpPr>
          <p:nvPr/>
        </p:nvSpPr>
        <p:spPr bwMode="auto">
          <a:xfrm>
            <a:off x="6019800" y="2133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Oval 22"/>
          <p:cNvSpPr>
            <a:spLocks noChangeArrowheads="1"/>
          </p:cNvSpPr>
          <p:nvPr/>
        </p:nvSpPr>
        <p:spPr bwMode="auto">
          <a:xfrm>
            <a:off x="6477000" y="1981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7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Oval 24"/>
          <p:cNvSpPr>
            <a:spLocks noChangeArrowheads="1"/>
          </p:cNvSpPr>
          <p:nvPr/>
        </p:nvSpPr>
        <p:spPr bwMode="auto">
          <a:xfrm>
            <a:off x="6934200" y="1905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Oval 25"/>
          <p:cNvSpPr>
            <a:spLocks noChangeArrowheads="1"/>
          </p:cNvSpPr>
          <p:nvPr/>
        </p:nvSpPr>
        <p:spPr bwMode="auto">
          <a:xfrm>
            <a:off x="6858000" y="2209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0" name="Oval 26"/>
          <p:cNvSpPr>
            <a:spLocks noChangeArrowheads="1"/>
          </p:cNvSpPr>
          <p:nvPr/>
        </p:nvSpPr>
        <p:spPr bwMode="auto">
          <a:xfrm>
            <a:off x="6781800" y="2438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Oval 27"/>
          <p:cNvSpPr>
            <a:spLocks noChangeArrowheads="1"/>
          </p:cNvSpPr>
          <p:nvPr/>
        </p:nvSpPr>
        <p:spPr bwMode="auto">
          <a:xfrm>
            <a:off x="70866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Oval 28"/>
          <p:cNvSpPr>
            <a:spLocks noChangeArrowheads="1"/>
          </p:cNvSpPr>
          <p:nvPr/>
        </p:nvSpPr>
        <p:spPr bwMode="auto">
          <a:xfrm>
            <a:off x="7239000" y="2133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3" name="Oval 29"/>
          <p:cNvSpPr>
            <a:spLocks noChangeArrowheads="1"/>
          </p:cNvSpPr>
          <p:nvPr/>
        </p:nvSpPr>
        <p:spPr bwMode="auto">
          <a:xfrm>
            <a:off x="64770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4" name="Oval 30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Oval 31"/>
          <p:cNvSpPr>
            <a:spLocks noChangeArrowheads="1"/>
          </p:cNvSpPr>
          <p:nvPr/>
        </p:nvSpPr>
        <p:spPr bwMode="auto">
          <a:xfrm>
            <a:off x="6934200" y="2133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Oval 32"/>
          <p:cNvSpPr>
            <a:spLocks noChangeArrowheads="1"/>
          </p:cNvSpPr>
          <p:nvPr/>
        </p:nvSpPr>
        <p:spPr bwMode="auto">
          <a:xfrm>
            <a:off x="6324600" y="2133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7" name="Oval 34"/>
          <p:cNvSpPr>
            <a:spLocks noChangeArrowheads="1"/>
          </p:cNvSpPr>
          <p:nvPr/>
        </p:nvSpPr>
        <p:spPr bwMode="auto">
          <a:xfrm>
            <a:off x="5791200" y="2209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8" name="Oval 35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9" name="Oval 36"/>
          <p:cNvSpPr>
            <a:spLocks noChangeArrowheads="1"/>
          </p:cNvSpPr>
          <p:nvPr/>
        </p:nvSpPr>
        <p:spPr bwMode="auto">
          <a:xfrm>
            <a:off x="62484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0" name="Oval 37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Oval 38"/>
          <p:cNvSpPr>
            <a:spLocks noChangeArrowheads="1"/>
          </p:cNvSpPr>
          <p:nvPr/>
        </p:nvSpPr>
        <p:spPr bwMode="auto">
          <a:xfrm>
            <a:off x="65532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2" name="Oval 40"/>
          <p:cNvSpPr>
            <a:spLocks noChangeArrowheads="1"/>
          </p:cNvSpPr>
          <p:nvPr/>
        </p:nvSpPr>
        <p:spPr bwMode="auto">
          <a:xfrm>
            <a:off x="6781800" y="2590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3" name="Oval 41"/>
          <p:cNvSpPr>
            <a:spLocks noChangeArrowheads="1"/>
          </p:cNvSpPr>
          <p:nvPr/>
        </p:nvSpPr>
        <p:spPr bwMode="auto">
          <a:xfrm>
            <a:off x="6705600" y="2819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4" name="Oval 42"/>
          <p:cNvSpPr>
            <a:spLocks noChangeArrowheads="1"/>
          </p:cNvSpPr>
          <p:nvPr/>
        </p:nvSpPr>
        <p:spPr bwMode="auto">
          <a:xfrm>
            <a:off x="7010400" y="2971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5" name="Oval 43"/>
          <p:cNvSpPr>
            <a:spLocks noChangeArrowheads="1"/>
          </p:cNvSpPr>
          <p:nvPr/>
        </p:nvSpPr>
        <p:spPr bwMode="auto">
          <a:xfrm>
            <a:off x="7162800" y="2514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6" name="Oval 44"/>
          <p:cNvSpPr>
            <a:spLocks noChangeArrowheads="1"/>
          </p:cNvSpPr>
          <p:nvPr/>
        </p:nvSpPr>
        <p:spPr bwMode="auto">
          <a:xfrm>
            <a:off x="6400800" y="2971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7" name="Oval 45"/>
          <p:cNvSpPr>
            <a:spLocks noChangeArrowheads="1"/>
          </p:cNvSpPr>
          <p:nvPr/>
        </p:nvSpPr>
        <p:spPr bwMode="auto">
          <a:xfrm>
            <a:off x="6019800" y="2971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8" name="Oval 46"/>
          <p:cNvSpPr>
            <a:spLocks noChangeArrowheads="1"/>
          </p:cNvSpPr>
          <p:nvPr/>
        </p:nvSpPr>
        <p:spPr bwMode="auto">
          <a:xfrm>
            <a:off x="6934200" y="2667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69" name="Oval 47"/>
          <p:cNvSpPr>
            <a:spLocks noChangeArrowheads="1"/>
          </p:cNvSpPr>
          <p:nvPr/>
        </p:nvSpPr>
        <p:spPr bwMode="auto">
          <a:xfrm>
            <a:off x="6324600" y="2667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0" name="Oval 48"/>
          <p:cNvSpPr>
            <a:spLocks noChangeArrowheads="1"/>
          </p:cNvSpPr>
          <p:nvPr/>
        </p:nvSpPr>
        <p:spPr bwMode="auto">
          <a:xfrm>
            <a:off x="5943600" y="2667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1" name="Oval 49"/>
          <p:cNvSpPr>
            <a:spLocks noChangeArrowheads="1"/>
          </p:cNvSpPr>
          <p:nvPr/>
        </p:nvSpPr>
        <p:spPr bwMode="auto">
          <a:xfrm>
            <a:off x="5791200" y="2743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2" name="Oval 50"/>
          <p:cNvSpPr>
            <a:spLocks noChangeArrowheads="1"/>
          </p:cNvSpPr>
          <p:nvPr/>
        </p:nvSpPr>
        <p:spPr bwMode="auto">
          <a:xfrm>
            <a:off x="5943600" y="3048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3" name="Oval 51"/>
          <p:cNvSpPr>
            <a:spLocks noChangeArrowheads="1"/>
          </p:cNvSpPr>
          <p:nvPr/>
        </p:nvSpPr>
        <p:spPr bwMode="auto">
          <a:xfrm>
            <a:off x="62484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4" name="Oval 52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5" name="Oval 53"/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6" name="Oval 54"/>
          <p:cNvSpPr>
            <a:spLocks noChangeArrowheads="1"/>
          </p:cNvSpPr>
          <p:nvPr/>
        </p:nvSpPr>
        <p:spPr bwMode="auto">
          <a:xfrm>
            <a:off x="6858000" y="2819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7" name="Oval 55"/>
          <p:cNvSpPr>
            <a:spLocks noChangeArrowheads="1"/>
          </p:cNvSpPr>
          <p:nvPr/>
        </p:nvSpPr>
        <p:spPr bwMode="auto">
          <a:xfrm>
            <a:off x="67818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8" name="Oval 56"/>
          <p:cNvSpPr>
            <a:spLocks noChangeArrowheads="1"/>
          </p:cNvSpPr>
          <p:nvPr/>
        </p:nvSpPr>
        <p:spPr bwMode="auto">
          <a:xfrm>
            <a:off x="67056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79" name="Oval 57"/>
          <p:cNvSpPr>
            <a:spLocks noChangeArrowheads="1"/>
          </p:cNvSpPr>
          <p:nvPr/>
        </p:nvSpPr>
        <p:spPr bwMode="auto">
          <a:xfrm>
            <a:off x="7010400" y="3505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0" name="Oval 58"/>
          <p:cNvSpPr>
            <a:spLocks noChangeArrowheads="1"/>
          </p:cNvSpPr>
          <p:nvPr/>
        </p:nvSpPr>
        <p:spPr bwMode="auto">
          <a:xfrm>
            <a:off x="7162800" y="3048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1" name="Oval 59"/>
          <p:cNvSpPr>
            <a:spLocks noChangeArrowheads="1"/>
          </p:cNvSpPr>
          <p:nvPr/>
        </p:nvSpPr>
        <p:spPr bwMode="auto">
          <a:xfrm>
            <a:off x="6400800" y="3505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2" name="Oval 60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3" name="Oval 61"/>
          <p:cNvSpPr>
            <a:spLocks noChangeArrowheads="1"/>
          </p:cNvSpPr>
          <p:nvPr/>
        </p:nvSpPr>
        <p:spPr bwMode="auto">
          <a:xfrm>
            <a:off x="72390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4" name="Oval 62"/>
          <p:cNvSpPr>
            <a:spLocks noChangeArrowheads="1"/>
          </p:cNvSpPr>
          <p:nvPr/>
        </p:nvSpPr>
        <p:spPr bwMode="auto">
          <a:xfrm>
            <a:off x="66294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5" name="Oval 63"/>
          <p:cNvSpPr>
            <a:spLocks noChangeArrowheads="1"/>
          </p:cNvSpPr>
          <p:nvPr/>
        </p:nvSpPr>
        <p:spPr bwMode="auto">
          <a:xfrm>
            <a:off x="62484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6" name="Oval 64"/>
          <p:cNvSpPr>
            <a:spLocks noChangeArrowheads="1"/>
          </p:cNvSpPr>
          <p:nvPr/>
        </p:nvSpPr>
        <p:spPr bwMode="auto">
          <a:xfrm>
            <a:off x="60960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7" name="Oval 65"/>
          <p:cNvSpPr>
            <a:spLocks noChangeArrowheads="1"/>
          </p:cNvSpPr>
          <p:nvPr/>
        </p:nvSpPr>
        <p:spPr bwMode="auto">
          <a:xfrm>
            <a:off x="62484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8" name="Oval 66"/>
          <p:cNvSpPr>
            <a:spLocks noChangeArrowheads="1"/>
          </p:cNvSpPr>
          <p:nvPr/>
        </p:nvSpPr>
        <p:spPr bwMode="auto">
          <a:xfrm>
            <a:off x="65532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89" name="Oval 67"/>
          <p:cNvSpPr>
            <a:spLocks noChangeArrowheads="1"/>
          </p:cNvSpPr>
          <p:nvPr/>
        </p:nvSpPr>
        <p:spPr bwMode="auto">
          <a:xfrm>
            <a:off x="67056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0" name="Oval 68"/>
          <p:cNvSpPr>
            <a:spLocks noChangeArrowheads="1"/>
          </p:cNvSpPr>
          <p:nvPr/>
        </p:nvSpPr>
        <p:spPr bwMode="auto">
          <a:xfrm>
            <a:off x="68580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1" name="Oval 69"/>
          <p:cNvSpPr>
            <a:spLocks noChangeArrowheads="1"/>
          </p:cNvSpPr>
          <p:nvPr/>
        </p:nvSpPr>
        <p:spPr bwMode="auto">
          <a:xfrm>
            <a:off x="71628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2" name="Oval 70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3" name="Oval 71"/>
          <p:cNvSpPr>
            <a:spLocks noChangeArrowheads="1"/>
          </p:cNvSpPr>
          <p:nvPr/>
        </p:nvSpPr>
        <p:spPr bwMode="auto">
          <a:xfrm>
            <a:off x="7010400" y="5486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4" name="Oval 72"/>
          <p:cNvSpPr>
            <a:spLocks noChangeArrowheads="1"/>
          </p:cNvSpPr>
          <p:nvPr/>
        </p:nvSpPr>
        <p:spPr bwMode="auto">
          <a:xfrm>
            <a:off x="73152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5" name="Oval 73"/>
          <p:cNvSpPr>
            <a:spLocks noChangeArrowheads="1"/>
          </p:cNvSpPr>
          <p:nvPr/>
        </p:nvSpPr>
        <p:spPr bwMode="auto">
          <a:xfrm>
            <a:off x="74676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6" name="Oval 74"/>
          <p:cNvSpPr>
            <a:spLocks noChangeArrowheads="1"/>
          </p:cNvSpPr>
          <p:nvPr/>
        </p:nvSpPr>
        <p:spPr bwMode="auto">
          <a:xfrm>
            <a:off x="67056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7" name="Oval 75"/>
          <p:cNvSpPr>
            <a:spLocks noChangeArrowheads="1"/>
          </p:cNvSpPr>
          <p:nvPr/>
        </p:nvSpPr>
        <p:spPr bwMode="auto">
          <a:xfrm>
            <a:off x="63246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8" name="Oval 76"/>
          <p:cNvSpPr>
            <a:spLocks noChangeArrowheads="1"/>
          </p:cNvSpPr>
          <p:nvPr/>
        </p:nvSpPr>
        <p:spPr bwMode="auto">
          <a:xfrm>
            <a:off x="69342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99" name="Oval 77"/>
          <p:cNvSpPr>
            <a:spLocks noChangeArrowheads="1"/>
          </p:cNvSpPr>
          <p:nvPr/>
        </p:nvSpPr>
        <p:spPr bwMode="auto">
          <a:xfrm>
            <a:off x="6324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0" name="Oval 78"/>
          <p:cNvSpPr>
            <a:spLocks noChangeArrowheads="1"/>
          </p:cNvSpPr>
          <p:nvPr/>
        </p:nvSpPr>
        <p:spPr bwMode="auto">
          <a:xfrm>
            <a:off x="594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1" name="Oval 79"/>
          <p:cNvSpPr>
            <a:spLocks noChangeArrowheads="1"/>
          </p:cNvSpPr>
          <p:nvPr/>
        </p:nvSpPr>
        <p:spPr bwMode="auto">
          <a:xfrm>
            <a:off x="57912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2" name="Oval 80"/>
          <p:cNvSpPr>
            <a:spLocks noChangeArrowheads="1"/>
          </p:cNvSpPr>
          <p:nvPr/>
        </p:nvSpPr>
        <p:spPr bwMode="auto">
          <a:xfrm>
            <a:off x="59436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3" name="Oval 81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4" name="Oval 82"/>
          <p:cNvSpPr>
            <a:spLocks noChangeArrowheads="1"/>
          </p:cNvSpPr>
          <p:nvPr/>
        </p:nvSpPr>
        <p:spPr bwMode="auto">
          <a:xfrm>
            <a:off x="64008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5" name="Oval 83"/>
          <p:cNvSpPr>
            <a:spLocks noChangeArrowheads="1"/>
          </p:cNvSpPr>
          <p:nvPr/>
        </p:nvSpPr>
        <p:spPr bwMode="auto">
          <a:xfrm>
            <a:off x="65532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6" name="Oval 84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7" name="Oval 85"/>
          <p:cNvSpPr>
            <a:spLocks noChangeArrowheads="1"/>
          </p:cNvSpPr>
          <p:nvPr/>
        </p:nvSpPr>
        <p:spPr bwMode="auto">
          <a:xfrm>
            <a:off x="67818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8" name="Oval 86"/>
          <p:cNvSpPr>
            <a:spLocks noChangeArrowheads="1"/>
          </p:cNvSpPr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09" name="Oval 87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0" name="Oval 88"/>
          <p:cNvSpPr>
            <a:spLocks noChangeArrowheads="1"/>
          </p:cNvSpPr>
          <p:nvPr/>
        </p:nvSpPr>
        <p:spPr bwMode="auto">
          <a:xfrm>
            <a:off x="71628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1" name="Oval 89"/>
          <p:cNvSpPr>
            <a:spLocks noChangeArrowheads="1"/>
          </p:cNvSpPr>
          <p:nvPr/>
        </p:nvSpPr>
        <p:spPr bwMode="auto">
          <a:xfrm>
            <a:off x="64008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2" name="Oval 90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3" name="Oval 91"/>
          <p:cNvSpPr>
            <a:spLocks noChangeArrowheads="1"/>
          </p:cNvSpPr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4" name="Oval 92"/>
          <p:cNvSpPr>
            <a:spLocks noChangeArrowheads="1"/>
          </p:cNvSpPr>
          <p:nvPr/>
        </p:nvSpPr>
        <p:spPr bwMode="auto">
          <a:xfrm>
            <a:off x="63246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5" name="Oval 93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6" name="Oval 94"/>
          <p:cNvSpPr>
            <a:spLocks noChangeArrowheads="1"/>
          </p:cNvSpPr>
          <p:nvPr/>
        </p:nvSpPr>
        <p:spPr bwMode="auto">
          <a:xfrm>
            <a:off x="57912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7" name="Oval 95"/>
          <p:cNvSpPr>
            <a:spLocks noChangeArrowheads="1"/>
          </p:cNvSpPr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8" name="Oval 96"/>
          <p:cNvSpPr>
            <a:spLocks noChangeArrowheads="1"/>
          </p:cNvSpPr>
          <p:nvPr/>
        </p:nvSpPr>
        <p:spPr bwMode="auto">
          <a:xfrm>
            <a:off x="62484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19" name="Oval 97"/>
          <p:cNvSpPr>
            <a:spLocks noChangeArrowheads="1"/>
          </p:cNvSpPr>
          <p:nvPr/>
        </p:nvSpPr>
        <p:spPr bwMode="auto">
          <a:xfrm>
            <a:off x="64008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0" name="Oval 98"/>
          <p:cNvSpPr>
            <a:spLocks noChangeArrowheads="1"/>
          </p:cNvSpPr>
          <p:nvPr/>
        </p:nvSpPr>
        <p:spPr bwMode="auto">
          <a:xfrm>
            <a:off x="65532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1" name="Oval 99"/>
          <p:cNvSpPr>
            <a:spLocks noChangeArrowheads="1"/>
          </p:cNvSpPr>
          <p:nvPr/>
        </p:nvSpPr>
        <p:spPr bwMode="auto">
          <a:xfrm>
            <a:off x="68580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2" name="Oval 100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3" name="Oval 101"/>
          <p:cNvSpPr>
            <a:spLocks noChangeArrowheads="1"/>
          </p:cNvSpPr>
          <p:nvPr/>
        </p:nvSpPr>
        <p:spPr bwMode="auto">
          <a:xfrm>
            <a:off x="67056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4" name="Oval 102"/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5" name="Oval 103"/>
          <p:cNvSpPr>
            <a:spLocks noChangeArrowheads="1"/>
          </p:cNvSpPr>
          <p:nvPr/>
        </p:nvSpPr>
        <p:spPr bwMode="auto">
          <a:xfrm>
            <a:off x="71628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6" name="Oval 104"/>
          <p:cNvSpPr>
            <a:spLocks noChangeArrowheads="1"/>
          </p:cNvSpPr>
          <p:nvPr/>
        </p:nvSpPr>
        <p:spPr bwMode="auto">
          <a:xfrm>
            <a:off x="64008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7" name="Oval 105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8" name="Oval 121"/>
          <p:cNvSpPr>
            <a:spLocks noChangeArrowheads="1"/>
          </p:cNvSpPr>
          <p:nvPr/>
        </p:nvSpPr>
        <p:spPr bwMode="auto">
          <a:xfrm>
            <a:off x="7162800" y="4267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29" name="Oval 122"/>
          <p:cNvSpPr>
            <a:spLocks noChangeArrowheads="1"/>
          </p:cNvSpPr>
          <p:nvPr/>
        </p:nvSpPr>
        <p:spPr bwMode="auto">
          <a:xfrm>
            <a:off x="6553200" y="4267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0" name="Oval 123"/>
          <p:cNvSpPr>
            <a:spLocks noChangeArrowheads="1"/>
          </p:cNvSpPr>
          <p:nvPr/>
        </p:nvSpPr>
        <p:spPr bwMode="auto">
          <a:xfrm>
            <a:off x="64770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1" name="Oval 124"/>
          <p:cNvSpPr>
            <a:spLocks noChangeArrowheads="1"/>
          </p:cNvSpPr>
          <p:nvPr/>
        </p:nvSpPr>
        <p:spPr bwMode="auto">
          <a:xfrm>
            <a:off x="6629400" y="4495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2" name="Oval 125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3" name="Oval 126"/>
          <p:cNvSpPr>
            <a:spLocks noChangeArrowheads="1"/>
          </p:cNvSpPr>
          <p:nvPr/>
        </p:nvSpPr>
        <p:spPr bwMode="auto">
          <a:xfrm>
            <a:off x="70866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4" name="Oval 127"/>
          <p:cNvSpPr>
            <a:spLocks noChangeArrowheads="1"/>
          </p:cNvSpPr>
          <p:nvPr/>
        </p:nvSpPr>
        <p:spPr bwMode="auto">
          <a:xfrm>
            <a:off x="70104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5" name="Oval 128"/>
          <p:cNvSpPr>
            <a:spLocks noChangeArrowheads="1"/>
          </p:cNvSpPr>
          <p:nvPr/>
        </p:nvSpPr>
        <p:spPr bwMode="auto">
          <a:xfrm>
            <a:off x="6858000" y="4267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6" name="Oval 129"/>
          <p:cNvSpPr>
            <a:spLocks noChangeArrowheads="1"/>
          </p:cNvSpPr>
          <p:nvPr/>
        </p:nvSpPr>
        <p:spPr bwMode="auto">
          <a:xfrm>
            <a:off x="64770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7" name="Oval 130"/>
          <p:cNvSpPr>
            <a:spLocks noChangeArrowheads="1"/>
          </p:cNvSpPr>
          <p:nvPr/>
        </p:nvSpPr>
        <p:spPr bwMode="auto">
          <a:xfrm>
            <a:off x="67818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8" name="Oval 131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39" name="Oval 132"/>
          <p:cNvSpPr>
            <a:spLocks noChangeArrowheads="1"/>
          </p:cNvSpPr>
          <p:nvPr/>
        </p:nvSpPr>
        <p:spPr bwMode="auto">
          <a:xfrm>
            <a:off x="70866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0" name="Oval 133"/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1" name="Oval 134"/>
          <p:cNvSpPr>
            <a:spLocks noChangeArrowheads="1"/>
          </p:cNvSpPr>
          <p:nvPr/>
        </p:nvSpPr>
        <p:spPr bwMode="auto">
          <a:xfrm>
            <a:off x="6477000" y="4495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2" name="Oval 135"/>
          <p:cNvSpPr>
            <a:spLocks noChangeArrowheads="1"/>
          </p:cNvSpPr>
          <p:nvPr/>
        </p:nvSpPr>
        <p:spPr bwMode="auto">
          <a:xfrm>
            <a:off x="67818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3" name="Oval 136"/>
          <p:cNvSpPr>
            <a:spLocks noChangeArrowheads="1"/>
          </p:cNvSpPr>
          <p:nvPr/>
        </p:nvSpPr>
        <p:spPr bwMode="auto">
          <a:xfrm>
            <a:off x="6705600" y="4495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4" name="Oval 137"/>
          <p:cNvSpPr>
            <a:spLocks noChangeArrowheads="1"/>
          </p:cNvSpPr>
          <p:nvPr/>
        </p:nvSpPr>
        <p:spPr bwMode="auto">
          <a:xfrm>
            <a:off x="66294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5" name="Oval 138"/>
          <p:cNvSpPr>
            <a:spLocks noChangeArrowheads="1"/>
          </p:cNvSpPr>
          <p:nvPr/>
        </p:nvSpPr>
        <p:spPr bwMode="auto">
          <a:xfrm>
            <a:off x="70866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6" name="Oval 139"/>
          <p:cNvSpPr>
            <a:spLocks noChangeArrowheads="1"/>
          </p:cNvSpPr>
          <p:nvPr/>
        </p:nvSpPr>
        <p:spPr bwMode="auto">
          <a:xfrm>
            <a:off x="65532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7" name="Oval 140"/>
          <p:cNvSpPr>
            <a:spLocks noChangeArrowheads="1"/>
          </p:cNvSpPr>
          <p:nvPr/>
        </p:nvSpPr>
        <p:spPr bwMode="auto">
          <a:xfrm>
            <a:off x="59436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8" name="Oval 141"/>
          <p:cNvSpPr>
            <a:spLocks noChangeArrowheads="1"/>
          </p:cNvSpPr>
          <p:nvPr/>
        </p:nvSpPr>
        <p:spPr bwMode="auto">
          <a:xfrm>
            <a:off x="58674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49" name="Oval 142"/>
          <p:cNvSpPr>
            <a:spLocks noChangeArrowheads="1"/>
          </p:cNvSpPr>
          <p:nvPr/>
        </p:nvSpPr>
        <p:spPr bwMode="auto">
          <a:xfrm>
            <a:off x="60198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0" name="Oval 143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1" name="Oval 144"/>
          <p:cNvSpPr>
            <a:spLocks noChangeArrowheads="1"/>
          </p:cNvSpPr>
          <p:nvPr/>
        </p:nvSpPr>
        <p:spPr bwMode="auto">
          <a:xfrm>
            <a:off x="64770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2" name="Oval 145"/>
          <p:cNvSpPr>
            <a:spLocks noChangeArrowheads="1"/>
          </p:cNvSpPr>
          <p:nvPr/>
        </p:nvSpPr>
        <p:spPr bwMode="auto">
          <a:xfrm>
            <a:off x="64008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3" name="Oval 146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4" name="Oval 147"/>
          <p:cNvSpPr>
            <a:spLocks noChangeArrowheads="1"/>
          </p:cNvSpPr>
          <p:nvPr/>
        </p:nvSpPr>
        <p:spPr bwMode="auto">
          <a:xfrm>
            <a:off x="58674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5" name="Oval 148"/>
          <p:cNvSpPr>
            <a:spLocks noChangeArrowheads="1"/>
          </p:cNvSpPr>
          <p:nvPr/>
        </p:nvSpPr>
        <p:spPr bwMode="auto">
          <a:xfrm>
            <a:off x="61722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6" name="Oval 149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7" name="Oval 150"/>
          <p:cNvSpPr>
            <a:spLocks noChangeArrowheads="1"/>
          </p:cNvSpPr>
          <p:nvPr/>
        </p:nvSpPr>
        <p:spPr bwMode="auto">
          <a:xfrm>
            <a:off x="6477000" y="5486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8" name="Oval 151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59" name="Oval 152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0" name="Oval 153"/>
          <p:cNvSpPr>
            <a:spLocks noChangeArrowheads="1"/>
          </p:cNvSpPr>
          <p:nvPr/>
        </p:nvSpPr>
        <p:spPr bwMode="auto">
          <a:xfrm>
            <a:off x="61722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1" name="Oval 154"/>
          <p:cNvSpPr>
            <a:spLocks noChangeArrowheads="1"/>
          </p:cNvSpPr>
          <p:nvPr/>
        </p:nvSpPr>
        <p:spPr bwMode="auto">
          <a:xfrm>
            <a:off x="60960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2" name="Oval 155"/>
          <p:cNvSpPr>
            <a:spLocks noChangeArrowheads="1"/>
          </p:cNvSpPr>
          <p:nvPr/>
        </p:nvSpPr>
        <p:spPr bwMode="auto">
          <a:xfrm>
            <a:off x="60198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3" name="Oval 156"/>
          <p:cNvSpPr>
            <a:spLocks noChangeArrowheads="1"/>
          </p:cNvSpPr>
          <p:nvPr/>
        </p:nvSpPr>
        <p:spPr bwMode="auto">
          <a:xfrm>
            <a:off x="64770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4" name="Oval 157"/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5" name="Oval 158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6" name="Oval 159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7" name="Oval 160"/>
          <p:cNvSpPr>
            <a:spLocks noChangeArrowheads="1"/>
          </p:cNvSpPr>
          <p:nvPr/>
        </p:nvSpPr>
        <p:spPr bwMode="auto">
          <a:xfrm>
            <a:off x="68580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8" name="Oval 161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69" name="Oval 162"/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0" name="Oval 163"/>
          <p:cNvSpPr>
            <a:spLocks noChangeArrowheads="1"/>
          </p:cNvSpPr>
          <p:nvPr/>
        </p:nvSpPr>
        <p:spPr bwMode="auto">
          <a:xfrm>
            <a:off x="72390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1" name="Oval 164"/>
          <p:cNvSpPr>
            <a:spLocks noChangeArrowheads="1"/>
          </p:cNvSpPr>
          <p:nvPr/>
        </p:nvSpPr>
        <p:spPr bwMode="auto">
          <a:xfrm>
            <a:off x="70866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2" name="Oval 165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3" name="Oval 166"/>
          <p:cNvSpPr>
            <a:spLocks noChangeArrowheads="1"/>
          </p:cNvSpPr>
          <p:nvPr/>
        </p:nvSpPr>
        <p:spPr bwMode="auto">
          <a:xfrm>
            <a:off x="70104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4" name="Oval 167"/>
          <p:cNvSpPr>
            <a:spLocks noChangeArrowheads="1"/>
          </p:cNvSpPr>
          <p:nvPr/>
        </p:nvSpPr>
        <p:spPr bwMode="auto">
          <a:xfrm>
            <a:off x="69342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5" name="Oval 168"/>
          <p:cNvSpPr>
            <a:spLocks noChangeArrowheads="1"/>
          </p:cNvSpPr>
          <p:nvPr/>
        </p:nvSpPr>
        <p:spPr bwMode="auto">
          <a:xfrm>
            <a:off x="7315200" y="5486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6" name="Oval 169"/>
          <p:cNvSpPr>
            <a:spLocks noChangeArrowheads="1"/>
          </p:cNvSpPr>
          <p:nvPr/>
        </p:nvSpPr>
        <p:spPr bwMode="auto">
          <a:xfrm>
            <a:off x="70866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7" name="Oval 170"/>
          <p:cNvSpPr>
            <a:spLocks noChangeArrowheads="1"/>
          </p:cNvSpPr>
          <p:nvPr/>
        </p:nvSpPr>
        <p:spPr bwMode="auto">
          <a:xfrm>
            <a:off x="67056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8" name="Oval 171"/>
          <p:cNvSpPr>
            <a:spLocks noChangeArrowheads="1"/>
          </p:cNvSpPr>
          <p:nvPr/>
        </p:nvSpPr>
        <p:spPr bwMode="auto">
          <a:xfrm>
            <a:off x="70104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79" name="Oval 172"/>
          <p:cNvSpPr>
            <a:spLocks noChangeArrowheads="1"/>
          </p:cNvSpPr>
          <p:nvPr/>
        </p:nvSpPr>
        <p:spPr bwMode="auto">
          <a:xfrm>
            <a:off x="69342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0" name="Oval 173"/>
          <p:cNvSpPr>
            <a:spLocks noChangeArrowheads="1"/>
          </p:cNvSpPr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1" name="Oval 174"/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2" name="Oval 175"/>
          <p:cNvSpPr>
            <a:spLocks noChangeArrowheads="1"/>
          </p:cNvSpPr>
          <p:nvPr/>
        </p:nvSpPr>
        <p:spPr bwMode="auto">
          <a:xfrm>
            <a:off x="73152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3" name="Oval 176"/>
          <p:cNvSpPr>
            <a:spLocks noChangeArrowheads="1"/>
          </p:cNvSpPr>
          <p:nvPr/>
        </p:nvSpPr>
        <p:spPr bwMode="auto">
          <a:xfrm>
            <a:off x="67056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4" name="Oval 177"/>
          <p:cNvSpPr>
            <a:spLocks noChangeArrowheads="1"/>
          </p:cNvSpPr>
          <p:nvPr/>
        </p:nvSpPr>
        <p:spPr bwMode="auto">
          <a:xfrm>
            <a:off x="66294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5" name="Oval 178"/>
          <p:cNvSpPr>
            <a:spLocks noChangeArrowheads="1"/>
          </p:cNvSpPr>
          <p:nvPr/>
        </p:nvSpPr>
        <p:spPr bwMode="auto">
          <a:xfrm>
            <a:off x="67818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6" name="Oval 179"/>
          <p:cNvSpPr>
            <a:spLocks noChangeArrowheads="1"/>
          </p:cNvSpPr>
          <p:nvPr/>
        </p:nvSpPr>
        <p:spPr bwMode="auto">
          <a:xfrm>
            <a:off x="69342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7" name="Oval 180"/>
          <p:cNvSpPr>
            <a:spLocks noChangeArrowheads="1"/>
          </p:cNvSpPr>
          <p:nvPr/>
        </p:nvSpPr>
        <p:spPr bwMode="auto">
          <a:xfrm>
            <a:off x="72390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8" name="Oval 181"/>
          <p:cNvSpPr>
            <a:spLocks noChangeArrowheads="1"/>
          </p:cNvSpPr>
          <p:nvPr/>
        </p:nvSpPr>
        <p:spPr bwMode="auto">
          <a:xfrm>
            <a:off x="71628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89" name="Oval 182"/>
          <p:cNvSpPr>
            <a:spLocks noChangeArrowheads="1"/>
          </p:cNvSpPr>
          <p:nvPr/>
        </p:nvSpPr>
        <p:spPr bwMode="auto">
          <a:xfrm>
            <a:off x="70104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0" name="Oval 183"/>
          <p:cNvSpPr>
            <a:spLocks noChangeArrowheads="1"/>
          </p:cNvSpPr>
          <p:nvPr/>
        </p:nvSpPr>
        <p:spPr bwMode="auto">
          <a:xfrm>
            <a:off x="66294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1" name="Oval 184"/>
          <p:cNvSpPr>
            <a:spLocks noChangeArrowheads="1"/>
          </p:cNvSpPr>
          <p:nvPr/>
        </p:nvSpPr>
        <p:spPr bwMode="auto">
          <a:xfrm>
            <a:off x="69342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2" name="Oval 185"/>
          <p:cNvSpPr>
            <a:spLocks noChangeArrowheads="1"/>
          </p:cNvSpPr>
          <p:nvPr/>
        </p:nvSpPr>
        <p:spPr bwMode="auto">
          <a:xfrm>
            <a:off x="6858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3" name="Oval 186"/>
          <p:cNvSpPr>
            <a:spLocks noChangeArrowheads="1"/>
          </p:cNvSpPr>
          <p:nvPr/>
        </p:nvSpPr>
        <p:spPr bwMode="auto">
          <a:xfrm>
            <a:off x="7239000" y="4267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4" name="Oval 187"/>
          <p:cNvSpPr>
            <a:spLocks noChangeArrowheads="1"/>
          </p:cNvSpPr>
          <p:nvPr/>
        </p:nvSpPr>
        <p:spPr bwMode="auto">
          <a:xfrm>
            <a:off x="70104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5" name="Oval 188"/>
          <p:cNvSpPr>
            <a:spLocks noChangeArrowheads="1"/>
          </p:cNvSpPr>
          <p:nvPr/>
        </p:nvSpPr>
        <p:spPr bwMode="auto">
          <a:xfrm>
            <a:off x="66294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6" name="Oval 189"/>
          <p:cNvSpPr>
            <a:spLocks noChangeArrowheads="1"/>
          </p:cNvSpPr>
          <p:nvPr/>
        </p:nvSpPr>
        <p:spPr bwMode="auto">
          <a:xfrm>
            <a:off x="6934200" y="3810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7" name="Oval 190"/>
          <p:cNvSpPr>
            <a:spLocks noChangeArrowheads="1"/>
          </p:cNvSpPr>
          <p:nvPr/>
        </p:nvSpPr>
        <p:spPr bwMode="auto">
          <a:xfrm>
            <a:off x="68580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8" name="Oval 191"/>
          <p:cNvSpPr>
            <a:spLocks noChangeArrowheads="1"/>
          </p:cNvSpPr>
          <p:nvPr/>
        </p:nvSpPr>
        <p:spPr bwMode="auto">
          <a:xfrm>
            <a:off x="67818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699" name="Oval 192"/>
          <p:cNvSpPr>
            <a:spLocks noChangeArrowheads="1"/>
          </p:cNvSpPr>
          <p:nvPr/>
        </p:nvSpPr>
        <p:spPr bwMode="auto">
          <a:xfrm>
            <a:off x="72390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0" name="Oval 193"/>
          <p:cNvSpPr>
            <a:spLocks noChangeArrowheads="1"/>
          </p:cNvSpPr>
          <p:nvPr/>
        </p:nvSpPr>
        <p:spPr bwMode="auto">
          <a:xfrm>
            <a:off x="65532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1" name="Oval 194"/>
          <p:cNvSpPr>
            <a:spLocks noChangeArrowheads="1"/>
          </p:cNvSpPr>
          <p:nvPr/>
        </p:nvSpPr>
        <p:spPr bwMode="auto">
          <a:xfrm>
            <a:off x="59436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2" name="Oval 195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3" name="Oval 196"/>
          <p:cNvSpPr>
            <a:spLocks noChangeArrowheads="1"/>
          </p:cNvSpPr>
          <p:nvPr/>
        </p:nvSpPr>
        <p:spPr bwMode="auto">
          <a:xfrm>
            <a:off x="60198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4" name="Oval 197"/>
          <p:cNvSpPr>
            <a:spLocks noChangeArrowheads="1"/>
          </p:cNvSpPr>
          <p:nvPr/>
        </p:nvSpPr>
        <p:spPr bwMode="auto">
          <a:xfrm>
            <a:off x="61722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5" name="Oval 198"/>
          <p:cNvSpPr>
            <a:spLocks noChangeArrowheads="1"/>
          </p:cNvSpPr>
          <p:nvPr/>
        </p:nvSpPr>
        <p:spPr bwMode="auto">
          <a:xfrm>
            <a:off x="64770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6" name="Oval 199"/>
          <p:cNvSpPr>
            <a:spLocks noChangeArrowheads="1"/>
          </p:cNvSpPr>
          <p:nvPr/>
        </p:nvSpPr>
        <p:spPr bwMode="auto">
          <a:xfrm>
            <a:off x="64008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7" name="Oval 200"/>
          <p:cNvSpPr>
            <a:spLocks noChangeArrowheads="1"/>
          </p:cNvSpPr>
          <p:nvPr/>
        </p:nvSpPr>
        <p:spPr bwMode="auto">
          <a:xfrm>
            <a:off x="6248400" y="3886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8" name="Oval 201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09" name="Oval 202"/>
          <p:cNvSpPr>
            <a:spLocks noChangeArrowheads="1"/>
          </p:cNvSpPr>
          <p:nvPr/>
        </p:nvSpPr>
        <p:spPr bwMode="auto">
          <a:xfrm>
            <a:off x="61722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0" name="Oval 203"/>
          <p:cNvSpPr>
            <a:spLocks noChangeArrowheads="1"/>
          </p:cNvSpPr>
          <p:nvPr/>
        </p:nvSpPr>
        <p:spPr bwMode="auto">
          <a:xfrm>
            <a:off x="6096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1" name="Oval 204"/>
          <p:cNvSpPr>
            <a:spLocks noChangeArrowheads="1"/>
          </p:cNvSpPr>
          <p:nvPr/>
        </p:nvSpPr>
        <p:spPr bwMode="auto">
          <a:xfrm>
            <a:off x="6477000" y="4267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2" name="Oval 205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3" name="Oval 206"/>
          <p:cNvSpPr>
            <a:spLocks noChangeArrowheads="1"/>
          </p:cNvSpPr>
          <p:nvPr/>
        </p:nvSpPr>
        <p:spPr bwMode="auto">
          <a:xfrm>
            <a:off x="58674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4" name="Oval 207"/>
          <p:cNvSpPr>
            <a:spLocks noChangeArrowheads="1"/>
          </p:cNvSpPr>
          <p:nvPr/>
        </p:nvSpPr>
        <p:spPr bwMode="auto">
          <a:xfrm>
            <a:off x="6172200" y="3810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5" name="Oval 208"/>
          <p:cNvSpPr>
            <a:spLocks noChangeArrowheads="1"/>
          </p:cNvSpPr>
          <p:nvPr/>
        </p:nvSpPr>
        <p:spPr bwMode="auto">
          <a:xfrm>
            <a:off x="6096000" y="4114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6" name="Oval 209"/>
          <p:cNvSpPr>
            <a:spLocks noChangeArrowheads="1"/>
          </p:cNvSpPr>
          <p:nvPr/>
        </p:nvSpPr>
        <p:spPr bwMode="auto">
          <a:xfrm>
            <a:off x="60198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7" name="Oval 210"/>
          <p:cNvSpPr>
            <a:spLocks noChangeArrowheads="1"/>
          </p:cNvSpPr>
          <p:nvPr/>
        </p:nvSpPr>
        <p:spPr bwMode="auto">
          <a:xfrm>
            <a:off x="6477000" y="4038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8" name="Oval 211"/>
          <p:cNvSpPr>
            <a:spLocks noChangeArrowheads="1"/>
          </p:cNvSpPr>
          <p:nvPr/>
        </p:nvSpPr>
        <p:spPr bwMode="auto">
          <a:xfrm>
            <a:off x="7239000" y="3200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19" name="Oval 212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0" name="Oval 213"/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1" name="Oval 214"/>
          <p:cNvSpPr>
            <a:spLocks noChangeArrowheads="1"/>
          </p:cNvSpPr>
          <p:nvPr/>
        </p:nvSpPr>
        <p:spPr bwMode="auto">
          <a:xfrm>
            <a:off x="6705600" y="3429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2" name="Oval 215"/>
          <p:cNvSpPr>
            <a:spLocks noChangeArrowheads="1"/>
          </p:cNvSpPr>
          <p:nvPr/>
        </p:nvSpPr>
        <p:spPr bwMode="auto">
          <a:xfrm>
            <a:off x="68580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3" name="Oval 216"/>
          <p:cNvSpPr>
            <a:spLocks noChangeArrowheads="1"/>
          </p:cNvSpPr>
          <p:nvPr/>
        </p:nvSpPr>
        <p:spPr bwMode="auto">
          <a:xfrm>
            <a:off x="71628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4" name="Oval 217"/>
          <p:cNvSpPr>
            <a:spLocks noChangeArrowheads="1"/>
          </p:cNvSpPr>
          <p:nvPr/>
        </p:nvSpPr>
        <p:spPr bwMode="auto">
          <a:xfrm>
            <a:off x="70866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5" name="Oval 218"/>
          <p:cNvSpPr>
            <a:spLocks noChangeArrowheads="1"/>
          </p:cNvSpPr>
          <p:nvPr/>
        </p:nvSpPr>
        <p:spPr bwMode="auto">
          <a:xfrm>
            <a:off x="6934200" y="3200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6" name="Oval 219"/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7" name="Oval 220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8" name="Oval 221"/>
          <p:cNvSpPr>
            <a:spLocks noChangeArrowheads="1"/>
          </p:cNvSpPr>
          <p:nvPr/>
        </p:nvSpPr>
        <p:spPr bwMode="auto">
          <a:xfrm>
            <a:off x="67818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29" name="Oval 222"/>
          <p:cNvSpPr>
            <a:spLocks noChangeArrowheads="1"/>
          </p:cNvSpPr>
          <p:nvPr/>
        </p:nvSpPr>
        <p:spPr bwMode="auto">
          <a:xfrm>
            <a:off x="71628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0" name="Oval 223"/>
          <p:cNvSpPr>
            <a:spLocks noChangeArrowheads="1"/>
          </p:cNvSpPr>
          <p:nvPr/>
        </p:nvSpPr>
        <p:spPr bwMode="auto">
          <a:xfrm>
            <a:off x="6934200" y="2971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1" name="Oval 224"/>
          <p:cNvSpPr>
            <a:spLocks noChangeArrowheads="1"/>
          </p:cNvSpPr>
          <p:nvPr/>
        </p:nvSpPr>
        <p:spPr bwMode="auto">
          <a:xfrm>
            <a:off x="6553200" y="3429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2" name="Oval 225"/>
          <p:cNvSpPr>
            <a:spLocks noChangeArrowheads="1"/>
          </p:cNvSpPr>
          <p:nvPr/>
        </p:nvSpPr>
        <p:spPr bwMode="auto">
          <a:xfrm>
            <a:off x="68580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3" name="Oval 226"/>
          <p:cNvSpPr>
            <a:spLocks noChangeArrowheads="1"/>
          </p:cNvSpPr>
          <p:nvPr/>
        </p:nvSpPr>
        <p:spPr bwMode="auto">
          <a:xfrm>
            <a:off x="6781800" y="3429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4" name="Oval 227"/>
          <p:cNvSpPr>
            <a:spLocks noChangeArrowheads="1"/>
          </p:cNvSpPr>
          <p:nvPr/>
        </p:nvSpPr>
        <p:spPr bwMode="auto">
          <a:xfrm>
            <a:off x="6705600" y="3657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5" name="Oval 228"/>
          <p:cNvSpPr>
            <a:spLocks noChangeArrowheads="1"/>
          </p:cNvSpPr>
          <p:nvPr/>
        </p:nvSpPr>
        <p:spPr bwMode="auto">
          <a:xfrm>
            <a:off x="71628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6" name="Oval 229"/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7" name="Oval 230"/>
          <p:cNvSpPr>
            <a:spLocks noChangeArrowheads="1"/>
          </p:cNvSpPr>
          <p:nvPr/>
        </p:nvSpPr>
        <p:spPr bwMode="auto">
          <a:xfrm>
            <a:off x="59436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8" name="Oval 231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39" name="Oval 232"/>
          <p:cNvSpPr>
            <a:spLocks noChangeArrowheads="1"/>
          </p:cNvSpPr>
          <p:nvPr/>
        </p:nvSpPr>
        <p:spPr bwMode="auto">
          <a:xfrm>
            <a:off x="60198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0" name="Oval 233"/>
          <p:cNvSpPr>
            <a:spLocks noChangeArrowheads="1"/>
          </p:cNvSpPr>
          <p:nvPr/>
        </p:nvSpPr>
        <p:spPr bwMode="auto">
          <a:xfrm>
            <a:off x="61722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1" name="Oval 234"/>
          <p:cNvSpPr>
            <a:spLocks noChangeArrowheads="1"/>
          </p:cNvSpPr>
          <p:nvPr/>
        </p:nvSpPr>
        <p:spPr bwMode="auto">
          <a:xfrm>
            <a:off x="6477000" y="3276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2" name="Oval 235"/>
          <p:cNvSpPr>
            <a:spLocks noChangeArrowheads="1"/>
          </p:cNvSpPr>
          <p:nvPr/>
        </p:nvSpPr>
        <p:spPr bwMode="auto">
          <a:xfrm>
            <a:off x="64008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3" name="Oval 236"/>
          <p:cNvSpPr>
            <a:spLocks noChangeArrowheads="1"/>
          </p:cNvSpPr>
          <p:nvPr/>
        </p:nvSpPr>
        <p:spPr bwMode="auto">
          <a:xfrm>
            <a:off x="6248400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4" name="Oval 237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5" name="Oval 238"/>
          <p:cNvSpPr>
            <a:spLocks noChangeArrowheads="1"/>
          </p:cNvSpPr>
          <p:nvPr/>
        </p:nvSpPr>
        <p:spPr bwMode="auto">
          <a:xfrm>
            <a:off x="6172200" y="3276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6" name="Oval 239"/>
          <p:cNvSpPr>
            <a:spLocks noChangeArrowheads="1"/>
          </p:cNvSpPr>
          <p:nvPr/>
        </p:nvSpPr>
        <p:spPr bwMode="auto">
          <a:xfrm>
            <a:off x="60960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7" name="Oval 240"/>
          <p:cNvSpPr>
            <a:spLocks noChangeArrowheads="1"/>
          </p:cNvSpPr>
          <p:nvPr/>
        </p:nvSpPr>
        <p:spPr bwMode="auto">
          <a:xfrm>
            <a:off x="6477000" y="3505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8" name="Oval 241"/>
          <p:cNvSpPr>
            <a:spLocks noChangeArrowheads="1"/>
          </p:cNvSpPr>
          <p:nvPr/>
        </p:nvSpPr>
        <p:spPr bwMode="auto">
          <a:xfrm>
            <a:off x="6248400" y="2895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49" name="Oval 242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0" name="Oval 243"/>
          <p:cNvSpPr>
            <a:spLocks noChangeArrowheads="1"/>
          </p:cNvSpPr>
          <p:nvPr/>
        </p:nvSpPr>
        <p:spPr bwMode="auto">
          <a:xfrm>
            <a:off x="6172200" y="3048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1" name="Oval 244"/>
          <p:cNvSpPr>
            <a:spLocks noChangeArrowheads="1"/>
          </p:cNvSpPr>
          <p:nvPr/>
        </p:nvSpPr>
        <p:spPr bwMode="auto">
          <a:xfrm>
            <a:off x="6096000" y="3352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2" name="Oval 245"/>
          <p:cNvSpPr>
            <a:spLocks noChangeArrowheads="1"/>
          </p:cNvSpPr>
          <p:nvPr/>
        </p:nvSpPr>
        <p:spPr bwMode="auto">
          <a:xfrm>
            <a:off x="6019800" y="3581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3" name="Oval 246"/>
          <p:cNvSpPr>
            <a:spLocks noChangeArrowheads="1"/>
          </p:cNvSpPr>
          <p:nvPr/>
        </p:nvSpPr>
        <p:spPr bwMode="auto">
          <a:xfrm>
            <a:off x="6477000" y="3276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4" name="Oval 265"/>
          <p:cNvSpPr>
            <a:spLocks noChangeArrowheads="1"/>
          </p:cNvSpPr>
          <p:nvPr/>
        </p:nvSpPr>
        <p:spPr bwMode="auto">
          <a:xfrm>
            <a:off x="61722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5" name="Oval 266"/>
          <p:cNvSpPr>
            <a:spLocks noChangeArrowheads="1"/>
          </p:cNvSpPr>
          <p:nvPr/>
        </p:nvSpPr>
        <p:spPr bwMode="auto">
          <a:xfrm>
            <a:off x="64770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6" name="Oval 267"/>
          <p:cNvSpPr>
            <a:spLocks noChangeArrowheads="1"/>
          </p:cNvSpPr>
          <p:nvPr/>
        </p:nvSpPr>
        <p:spPr bwMode="auto">
          <a:xfrm>
            <a:off x="67818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7" name="Oval 268"/>
          <p:cNvSpPr>
            <a:spLocks noChangeArrowheads="1"/>
          </p:cNvSpPr>
          <p:nvPr/>
        </p:nvSpPr>
        <p:spPr bwMode="auto">
          <a:xfrm>
            <a:off x="70104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8" name="Oval 269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59" name="Oval 270"/>
          <p:cNvSpPr>
            <a:spLocks noChangeArrowheads="1"/>
          </p:cNvSpPr>
          <p:nvPr/>
        </p:nvSpPr>
        <p:spPr bwMode="auto">
          <a:xfrm>
            <a:off x="70866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0" name="Oval 271"/>
          <p:cNvSpPr>
            <a:spLocks noChangeArrowheads="1"/>
          </p:cNvSpPr>
          <p:nvPr/>
        </p:nvSpPr>
        <p:spPr bwMode="auto">
          <a:xfrm>
            <a:off x="64770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1" name="Oval 272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2" name="Oval 273"/>
          <p:cNvSpPr>
            <a:spLocks noChangeArrowheads="1"/>
          </p:cNvSpPr>
          <p:nvPr/>
        </p:nvSpPr>
        <p:spPr bwMode="auto">
          <a:xfrm>
            <a:off x="59436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3" name="Oval 274"/>
          <p:cNvSpPr>
            <a:spLocks noChangeArrowheads="1"/>
          </p:cNvSpPr>
          <p:nvPr/>
        </p:nvSpPr>
        <p:spPr bwMode="auto">
          <a:xfrm>
            <a:off x="61722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4" name="Oval 275"/>
          <p:cNvSpPr>
            <a:spLocks noChangeArrowheads="1"/>
          </p:cNvSpPr>
          <p:nvPr/>
        </p:nvSpPr>
        <p:spPr bwMode="auto">
          <a:xfrm>
            <a:off x="64770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5" name="Oval 276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6" name="Oval 277"/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7" name="Oval 278"/>
          <p:cNvSpPr>
            <a:spLocks noChangeArrowheads="1"/>
          </p:cNvSpPr>
          <p:nvPr/>
        </p:nvSpPr>
        <p:spPr bwMode="auto">
          <a:xfrm>
            <a:off x="73914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8" name="Oval 279"/>
          <p:cNvSpPr>
            <a:spLocks noChangeArrowheads="1"/>
          </p:cNvSpPr>
          <p:nvPr/>
        </p:nvSpPr>
        <p:spPr bwMode="auto">
          <a:xfrm>
            <a:off x="70866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69" name="Oval 280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0" name="Oval 281"/>
          <p:cNvSpPr>
            <a:spLocks noChangeArrowheads="1"/>
          </p:cNvSpPr>
          <p:nvPr/>
        </p:nvSpPr>
        <p:spPr bwMode="auto">
          <a:xfrm>
            <a:off x="60960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1" name="Oval 282"/>
          <p:cNvSpPr>
            <a:spLocks noChangeArrowheads="1"/>
          </p:cNvSpPr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2" name="Oval 283"/>
          <p:cNvSpPr>
            <a:spLocks noChangeArrowheads="1"/>
          </p:cNvSpPr>
          <p:nvPr/>
        </p:nvSpPr>
        <p:spPr bwMode="auto">
          <a:xfrm>
            <a:off x="60960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3" name="Oval 284"/>
          <p:cNvSpPr>
            <a:spLocks noChangeArrowheads="1"/>
          </p:cNvSpPr>
          <p:nvPr/>
        </p:nvSpPr>
        <p:spPr bwMode="auto">
          <a:xfrm>
            <a:off x="6400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4" name="Oval 285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5" name="Oval 286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6" name="Oval 287"/>
          <p:cNvSpPr>
            <a:spLocks noChangeArrowheads="1"/>
          </p:cNvSpPr>
          <p:nvPr/>
        </p:nvSpPr>
        <p:spPr bwMode="auto">
          <a:xfrm>
            <a:off x="73152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7" name="Oval 288"/>
          <p:cNvSpPr>
            <a:spLocks noChangeArrowheads="1"/>
          </p:cNvSpPr>
          <p:nvPr/>
        </p:nvSpPr>
        <p:spPr bwMode="auto">
          <a:xfrm>
            <a:off x="70104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8" name="Oval 289"/>
          <p:cNvSpPr>
            <a:spLocks noChangeArrowheads="1"/>
          </p:cNvSpPr>
          <p:nvPr/>
        </p:nvSpPr>
        <p:spPr bwMode="auto">
          <a:xfrm>
            <a:off x="64008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79" name="Oval 290"/>
          <p:cNvSpPr>
            <a:spLocks noChangeArrowheads="1"/>
          </p:cNvSpPr>
          <p:nvPr/>
        </p:nvSpPr>
        <p:spPr bwMode="auto">
          <a:xfrm>
            <a:off x="6019800" y="4648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0" name="Oval 291"/>
          <p:cNvSpPr>
            <a:spLocks noChangeArrowheads="1"/>
          </p:cNvSpPr>
          <p:nvPr/>
        </p:nvSpPr>
        <p:spPr bwMode="auto">
          <a:xfrm>
            <a:off x="58674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1" name="Oval 292"/>
          <p:cNvSpPr>
            <a:spLocks noChangeArrowheads="1"/>
          </p:cNvSpPr>
          <p:nvPr/>
        </p:nvSpPr>
        <p:spPr bwMode="auto">
          <a:xfrm>
            <a:off x="60960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2" name="Oval 293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3" name="Oval 294"/>
          <p:cNvSpPr>
            <a:spLocks noChangeArrowheads="1"/>
          </p:cNvSpPr>
          <p:nvPr/>
        </p:nvSpPr>
        <p:spPr bwMode="auto">
          <a:xfrm>
            <a:off x="67056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4" name="Oval 295"/>
          <p:cNvSpPr>
            <a:spLocks noChangeArrowheads="1"/>
          </p:cNvSpPr>
          <p:nvPr/>
        </p:nvSpPr>
        <p:spPr bwMode="auto">
          <a:xfrm>
            <a:off x="69342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5" name="Oval 296"/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6" name="Oval 297"/>
          <p:cNvSpPr>
            <a:spLocks noChangeArrowheads="1"/>
          </p:cNvSpPr>
          <p:nvPr/>
        </p:nvSpPr>
        <p:spPr bwMode="auto">
          <a:xfrm>
            <a:off x="70104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7" name="Oval 298"/>
          <p:cNvSpPr>
            <a:spLocks noChangeArrowheads="1"/>
          </p:cNvSpPr>
          <p:nvPr/>
        </p:nvSpPr>
        <p:spPr bwMode="auto">
          <a:xfrm>
            <a:off x="64008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8" name="Oval 299"/>
          <p:cNvSpPr>
            <a:spLocks noChangeArrowheads="1"/>
          </p:cNvSpPr>
          <p:nvPr/>
        </p:nvSpPr>
        <p:spPr bwMode="auto">
          <a:xfrm>
            <a:off x="6019800" y="48768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89" name="Oval 300"/>
          <p:cNvSpPr>
            <a:spLocks noChangeArrowheads="1"/>
          </p:cNvSpPr>
          <p:nvPr/>
        </p:nvSpPr>
        <p:spPr bwMode="auto">
          <a:xfrm>
            <a:off x="5867400" y="4953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0" name="Oval 301"/>
          <p:cNvSpPr>
            <a:spLocks noChangeArrowheads="1"/>
          </p:cNvSpPr>
          <p:nvPr/>
        </p:nvSpPr>
        <p:spPr bwMode="auto">
          <a:xfrm>
            <a:off x="61722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1" name="Oval 302"/>
          <p:cNvSpPr>
            <a:spLocks noChangeArrowheads="1"/>
          </p:cNvSpPr>
          <p:nvPr/>
        </p:nvSpPr>
        <p:spPr bwMode="auto">
          <a:xfrm>
            <a:off x="64770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2" name="Oval 303"/>
          <p:cNvSpPr>
            <a:spLocks noChangeArrowheads="1"/>
          </p:cNvSpPr>
          <p:nvPr/>
        </p:nvSpPr>
        <p:spPr bwMode="auto">
          <a:xfrm>
            <a:off x="67818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3" name="Oval 304"/>
          <p:cNvSpPr>
            <a:spLocks noChangeArrowheads="1"/>
          </p:cNvSpPr>
          <p:nvPr/>
        </p:nvSpPr>
        <p:spPr bwMode="auto">
          <a:xfrm>
            <a:off x="70104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4" name="Oval 305"/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5" name="Oval 306"/>
          <p:cNvSpPr>
            <a:spLocks noChangeArrowheads="1"/>
          </p:cNvSpPr>
          <p:nvPr/>
        </p:nvSpPr>
        <p:spPr bwMode="auto">
          <a:xfrm>
            <a:off x="70866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6" name="Oval 307"/>
          <p:cNvSpPr>
            <a:spLocks noChangeArrowheads="1"/>
          </p:cNvSpPr>
          <p:nvPr/>
        </p:nvSpPr>
        <p:spPr bwMode="auto">
          <a:xfrm>
            <a:off x="64770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7" name="Oval 308"/>
          <p:cNvSpPr>
            <a:spLocks noChangeArrowheads="1"/>
          </p:cNvSpPr>
          <p:nvPr/>
        </p:nvSpPr>
        <p:spPr bwMode="auto">
          <a:xfrm>
            <a:off x="6096000" y="5105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8" name="Oval 309"/>
          <p:cNvSpPr>
            <a:spLocks noChangeArrowheads="1"/>
          </p:cNvSpPr>
          <p:nvPr/>
        </p:nvSpPr>
        <p:spPr bwMode="auto">
          <a:xfrm>
            <a:off x="5943600" y="5181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799" name="Text Box 319"/>
          <p:cNvSpPr txBox="1">
            <a:spLocks noChangeArrowheads="1"/>
          </p:cNvSpPr>
          <p:nvPr/>
        </p:nvSpPr>
        <p:spPr bwMode="auto">
          <a:xfrm>
            <a:off x="685800" y="1371600"/>
            <a:ext cx="4495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average pressure at sea level on the planet Earth has been defined as 1atm.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The higher up you go in altitude, the lower the actually atmospheric pressure.</a:t>
            </a:r>
          </a:p>
        </p:txBody>
      </p:sp>
      <p:sp>
        <p:nvSpPr>
          <p:cNvPr id="22800" name="Text Box 320"/>
          <p:cNvSpPr txBox="1">
            <a:spLocks noChangeArrowheads="1"/>
          </p:cNvSpPr>
          <p:nvPr/>
        </p:nvSpPr>
        <p:spPr bwMode="auto">
          <a:xfrm>
            <a:off x="838200" y="41910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Sample Problem:  Find the mass of the Earth’s atmosphere.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010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Pressure in a liquid: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6946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The pressure you experience at a certain depth in a liquid depends upon the weight of the liquid above you.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667000" y="3962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819400" y="4038600"/>
            <a:ext cx="4876800" cy="2590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819400" y="3124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7696200" y="3200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2819400" y="6629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5181600" y="4038600"/>
            <a:ext cx="762000" cy="1828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Oval 12"/>
          <p:cNvSpPr>
            <a:spLocks noChangeArrowheads="1"/>
          </p:cNvSpPr>
          <p:nvPr/>
        </p:nvSpPr>
        <p:spPr bwMode="auto">
          <a:xfrm>
            <a:off x="838200" y="4343400"/>
            <a:ext cx="609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63" name="Line 14"/>
          <p:cNvSpPr>
            <a:spLocks noChangeShapeType="1"/>
          </p:cNvSpPr>
          <p:nvPr/>
        </p:nvSpPr>
        <p:spPr bwMode="auto">
          <a:xfrm flipV="1">
            <a:off x="1143000" y="32766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1143000" y="4648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1143000" y="4876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1295400" y="3657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pA</a:t>
            </a: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1295400" y="4572000"/>
            <a:ext cx="838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mg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p</a:t>
            </a:r>
            <a:r>
              <a:rPr lang="en-US" altLang="en-US" baseline="-25000"/>
              <a:t>o</a:t>
            </a:r>
            <a:r>
              <a:rPr lang="en-US" altLang="en-US"/>
              <a:t>A</a:t>
            </a:r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5562600" y="32766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20"/>
          <p:cNvSpPr>
            <a:spLocks noChangeArrowheads="1"/>
          </p:cNvSpPr>
          <p:nvPr/>
        </p:nvSpPr>
        <p:spPr bwMode="auto">
          <a:xfrm>
            <a:off x="5638800" y="3276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o</a:t>
            </a:r>
            <a:r>
              <a:rPr lang="en-US" altLang="en-US"/>
              <a:t>A</a:t>
            </a:r>
          </a:p>
        </p:txBody>
      </p:sp>
      <p:sp>
        <p:nvSpPr>
          <p:cNvPr id="23570" name="Rectangle 21"/>
          <p:cNvSpPr>
            <a:spLocks noChangeArrowheads="1"/>
          </p:cNvSpPr>
          <p:nvPr/>
        </p:nvSpPr>
        <p:spPr bwMode="auto">
          <a:xfrm>
            <a:off x="5791200" y="5943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pA</a:t>
            </a:r>
          </a:p>
        </p:txBody>
      </p:sp>
      <p:sp>
        <p:nvSpPr>
          <p:cNvPr id="23571" name="Line 22"/>
          <p:cNvSpPr>
            <a:spLocks noChangeShapeType="1"/>
          </p:cNvSpPr>
          <p:nvPr/>
        </p:nvSpPr>
        <p:spPr bwMode="auto">
          <a:xfrm>
            <a:off x="5562600" y="58674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3124200" y="45720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Liquid of density </a:t>
            </a:r>
            <a:r>
              <a:rPr lang="en-US" altLang="en-US">
                <a:sym typeface="Symbol" panose="05050102010706020507" pitchFamily="18" charset="2"/>
              </a:rPr>
              <a:t></a:t>
            </a:r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76200" y="5867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pA=p</a:t>
            </a:r>
            <a:r>
              <a:rPr lang="en-US" altLang="en-US" baseline="-25000"/>
              <a:t>o</a:t>
            </a:r>
            <a:r>
              <a:rPr lang="en-US" altLang="en-US"/>
              <a:t>A + mg</a:t>
            </a:r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>
            <a:off x="6248400" y="4038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6400800" y="4724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Depth=d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743200" y="10668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pA=p</a:t>
            </a:r>
            <a:r>
              <a:rPr lang="en-US" altLang="en-US" sz="3600" baseline="-25000"/>
              <a:t>o</a:t>
            </a:r>
            <a:r>
              <a:rPr lang="en-US" altLang="en-US" sz="3600"/>
              <a:t>A+mg</a:t>
            </a:r>
            <a:endParaRPr lang="en-US" altLang="en-US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81200" y="2133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Divide through by the Area and we get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19400" y="38862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p=p</a:t>
            </a:r>
            <a:r>
              <a:rPr lang="en-US" altLang="en-US" sz="3600" baseline="-25000"/>
              <a:t>o</a:t>
            </a:r>
            <a:r>
              <a:rPr lang="en-US" altLang="en-US" sz="3600"/>
              <a:t>+</a:t>
            </a:r>
            <a:r>
              <a:rPr lang="en-US" altLang="en-US" sz="3600">
                <a:sym typeface="Symbol" panose="05050102010706020507" pitchFamily="18" charset="2"/>
              </a:rPr>
              <a:t>gd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6400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Let’s try and see what the pressure at the bottom of a swimming pool is.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Osborne is 5 meters deep at the deep end.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676400" y="30480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 = p</a:t>
            </a:r>
            <a:r>
              <a:rPr lang="en-US" altLang="en-US" sz="3600" baseline="-25000"/>
              <a:t>o</a:t>
            </a:r>
            <a:r>
              <a:rPr lang="en-US" altLang="en-US" sz="3600"/>
              <a:t>+</a:t>
            </a:r>
            <a:r>
              <a:rPr lang="en-US" altLang="en-US" sz="3600">
                <a:sym typeface="Symbol" panose="05050102010706020507" pitchFamily="18" charset="2"/>
              </a:rPr>
              <a:t>gd</a:t>
            </a:r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1676400" y="3738563"/>
          <a:ext cx="6858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3047760" imgH="393480" progId="Equation.3">
                  <p:embed/>
                </p:oleObj>
              </mc:Choice>
              <mc:Fallback>
                <p:oleObj name="Equation" r:id="rId5" imgW="30477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8563"/>
                        <a:ext cx="6858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3352800" y="4953000"/>
            <a:ext cx="297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Remember that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1atm = 101 000 Pa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  <p:bldP spid="850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6125" y="252413"/>
            <a:ext cx="61277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chemeClr val="accent2"/>
                </a:solidFill>
              </a:rPr>
              <a:t>Which  dam would </a:t>
            </a:r>
          </a:p>
          <a:p>
            <a:r>
              <a:rPr lang="en-US" altLang="en-US" sz="4400" b="1">
                <a:solidFill>
                  <a:schemeClr val="accent2"/>
                </a:solidFill>
              </a:rPr>
              <a:t>need to be the strongest?</a:t>
            </a:r>
          </a:p>
        </p:txBody>
      </p:sp>
      <p:pic>
        <p:nvPicPr>
          <p:cNvPr id="96259" name="Picture 3" descr="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64538" cy="25638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334000"/>
            <a:ext cx="6019800" cy="655638"/>
            <a:chOff x="384" y="3360"/>
            <a:chExt cx="3792" cy="413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84" y="3408"/>
              <a:ext cx="19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Why?  Because:</a:t>
              </a: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448" y="3360"/>
              <a:ext cx="17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/>
                <a:t>p = p</a:t>
              </a:r>
              <a:r>
                <a:rPr lang="en-US" altLang="en-US" sz="3600" baseline="-25000"/>
                <a:t>o</a:t>
              </a:r>
              <a:r>
                <a:rPr lang="en-US" altLang="en-US" sz="3600"/>
                <a:t>+</a:t>
              </a:r>
              <a:r>
                <a:rPr lang="en-US" altLang="en-US" sz="3600">
                  <a:sym typeface="Symbol" panose="05050102010706020507" pitchFamily="18" charset="2"/>
                </a:rPr>
                <a:t>gd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3886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Question:  What force would the dam be experiencing due to the small but deep pond?  The pond is 6 meters deep and 25 meters wide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7162800" y="609600"/>
            <a:ext cx="762000" cy="22860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dam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3581400" y="30480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problem here is that the pressure upon the dam changes depending upon thus depth.  Consequently, we must integrate: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5181600" y="838200"/>
            <a:ext cx="1981200" cy="2057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Water</a:t>
            </a:r>
          </a:p>
          <a:p>
            <a:pPr algn="ctr"/>
            <a:r>
              <a:rPr lang="en-US" altLang="en-US"/>
              <a:t>d=6meters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3886200"/>
            <a:ext cx="6581775" cy="2630488"/>
            <a:chOff x="432" y="2448"/>
            <a:chExt cx="4146" cy="1657"/>
          </a:xfrm>
        </p:grpSpPr>
        <p:graphicFrame>
          <p:nvGraphicFramePr>
            <p:cNvPr id="3074" name="Object 13"/>
            <p:cNvGraphicFramePr>
              <a:graphicFrameLocks noChangeAspect="1"/>
            </p:cNvGraphicFramePr>
            <p:nvPr/>
          </p:nvGraphicFramePr>
          <p:xfrm>
            <a:off x="1690" y="2448"/>
            <a:ext cx="1282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5" imgW="799920" imgH="482400" progId="Equation.3">
                    <p:embed/>
                  </p:oleObj>
                </mc:Choice>
                <mc:Fallback>
                  <p:oleObj name="Equation" r:id="rId5" imgW="799920" imgH="482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" y="2448"/>
                          <a:ext cx="1282" cy="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432" y="2577"/>
              <a:ext cx="4146" cy="1528"/>
              <a:chOff x="432" y="2577"/>
              <a:chExt cx="4146" cy="1528"/>
            </a:xfrm>
          </p:grpSpPr>
          <p:graphicFrame>
            <p:nvGraphicFramePr>
              <p:cNvPr id="3076" name="Object 12"/>
              <p:cNvGraphicFramePr>
                <a:graphicFrameLocks noChangeAspect="1"/>
              </p:cNvGraphicFramePr>
              <p:nvPr/>
            </p:nvGraphicFramePr>
            <p:xfrm>
              <a:off x="432" y="2577"/>
              <a:ext cx="1200" cy="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Equation" r:id="rId7" imgW="749160" imgH="279360" progId="Equation.3">
                      <p:embed/>
                    </p:oleObj>
                  </mc:Choice>
                  <mc:Fallback>
                    <p:oleObj name="Equation" r:id="rId7" imgW="749160" imgH="27936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577"/>
                            <a:ext cx="1200" cy="4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" name="Object 15"/>
              <p:cNvGraphicFramePr>
                <a:graphicFrameLocks noChangeAspect="1"/>
              </p:cNvGraphicFramePr>
              <p:nvPr/>
            </p:nvGraphicFramePr>
            <p:xfrm>
              <a:off x="816" y="3312"/>
              <a:ext cx="3762" cy="7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Equation" r:id="rId9" imgW="2349360" imgH="495000" progId="Equation.3">
                      <p:embed/>
                    </p:oleObj>
                  </mc:Choice>
                  <mc:Fallback>
                    <p:oleObj name="Equation" r:id="rId9" imgW="2349360" imgH="495000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3312"/>
                            <a:ext cx="3762" cy="7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5" name="Object 17"/>
            <p:cNvGraphicFramePr>
              <a:graphicFrameLocks noChangeAspect="1"/>
            </p:cNvGraphicFramePr>
            <p:nvPr/>
          </p:nvGraphicFramePr>
          <p:xfrm>
            <a:off x="3024" y="2448"/>
            <a:ext cx="1159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11" imgW="723600" imgH="482400" progId="Equation.3">
                    <p:embed/>
                  </p:oleObj>
                </mc:Choice>
                <mc:Fallback>
                  <p:oleObj name="Equation" r:id="rId11" imgW="723600" imgH="4824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448"/>
                          <a:ext cx="1159" cy="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0"/>
          <p:cNvSpPr>
            <a:spLocks noChangeArrowheads="1"/>
          </p:cNvSpPr>
          <p:nvPr/>
        </p:nvSpPr>
        <p:spPr bwMode="auto">
          <a:xfrm>
            <a:off x="914400" y="2362200"/>
            <a:ext cx="1828800" cy="213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11"/>
          <p:cNvSpPr>
            <a:spLocks noChangeArrowheads="1"/>
          </p:cNvSpPr>
          <p:nvPr/>
        </p:nvSpPr>
        <p:spPr bwMode="auto">
          <a:xfrm>
            <a:off x="2971800" y="2362200"/>
            <a:ext cx="1687513" cy="2286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AutoShape 12"/>
          <p:cNvSpPr>
            <a:spLocks noChangeArrowheads="1"/>
          </p:cNvSpPr>
          <p:nvPr/>
        </p:nvSpPr>
        <p:spPr bwMode="auto">
          <a:xfrm flipV="1">
            <a:off x="5486400" y="2286000"/>
            <a:ext cx="609600" cy="2438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6858000" y="2362200"/>
            <a:ext cx="1524000" cy="236220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AutoShape 14"/>
          <p:cNvSpPr>
            <a:spLocks noChangeArrowheads="1"/>
          </p:cNvSpPr>
          <p:nvPr/>
        </p:nvSpPr>
        <p:spPr bwMode="auto">
          <a:xfrm>
            <a:off x="990600" y="2667000"/>
            <a:ext cx="16764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15"/>
          <p:cNvSpPr>
            <a:spLocks noChangeArrowheads="1"/>
          </p:cNvSpPr>
          <p:nvPr/>
        </p:nvSpPr>
        <p:spPr bwMode="auto">
          <a:xfrm>
            <a:off x="2895600" y="2667000"/>
            <a:ext cx="1828800" cy="1981200"/>
          </a:xfrm>
          <a:prstGeom prst="hexagon">
            <a:avLst>
              <a:gd name="adj" fmla="val 23801"/>
              <a:gd name="vf" fmla="val 115470"/>
            </a:avLst>
          </a:pr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AutoShape 16"/>
          <p:cNvSpPr>
            <a:spLocks noChangeArrowheads="1"/>
          </p:cNvSpPr>
          <p:nvPr/>
        </p:nvSpPr>
        <p:spPr bwMode="auto">
          <a:xfrm flipV="1">
            <a:off x="5486400" y="2667000"/>
            <a:ext cx="609600" cy="205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6858000" y="2667000"/>
            <a:ext cx="1524000" cy="2057400"/>
          </a:xfrm>
          <a:prstGeom prst="rect">
            <a:avLst/>
          </a:pr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304800" y="4572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Which rigid container will experience the greatest pressure on its bottom surface?</a:t>
            </a:r>
          </a:p>
        </p:txBody>
      </p:sp>
      <p:grpSp>
        <p:nvGrpSpPr>
          <p:cNvPr id="26635" name="Group 20"/>
          <p:cNvGrpSpPr>
            <a:grpSpLocks/>
          </p:cNvGrpSpPr>
          <p:nvPr/>
        </p:nvGrpSpPr>
        <p:grpSpPr bwMode="auto">
          <a:xfrm>
            <a:off x="609600" y="4876800"/>
            <a:ext cx="6019800" cy="655638"/>
            <a:chOff x="384" y="3360"/>
            <a:chExt cx="3792" cy="413"/>
          </a:xfrm>
        </p:grpSpPr>
        <p:sp>
          <p:nvSpPr>
            <p:cNvPr id="26636" name="Text Box 21"/>
            <p:cNvSpPr txBox="1">
              <a:spLocks noChangeArrowheads="1"/>
            </p:cNvSpPr>
            <p:nvPr/>
          </p:nvSpPr>
          <p:spPr bwMode="auto">
            <a:xfrm>
              <a:off x="384" y="3408"/>
              <a:ext cx="19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Why?  Because:</a:t>
              </a:r>
            </a:p>
          </p:txBody>
        </p:sp>
        <p:sp>
          <p:nvSpPr>
            <p:cNvPr id="26637" name="Text Box 22"/>
            <p:cNvSpPr txBox="1">
              <a:spLocks noChangeArrowheads="1"/>
            </p:cNvSpPr>
            <p:nvPr/>
          </p:nvSpPr>
          <p:spPr bwMode="auto">
            <a:xfrm>
              <a:off x="2448" y="3360"/>
              <a:ext cx="17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/>
                <a:t>p = p</a:t>
              </a:r>
              <a:r>
                <a:rPr lang="en-US" altLang="en-US" sz="3600" baseline="-25000"/>
                <a:t>o</a:t>
              </a:r>
              <a:r>
                <a:rPr lang="en-US" altLang="en-US" sz="3600"/>
                <a:t>+</a:t>
              </a:r>
              <a:r>
                <a:rPr lang="en-US" altLang="en-US" sz="3600">
                  <a:sym typeface="Symbol" panose="05050102010706020507" pitchFamily="18" charset="2"/>
                </a:rPr>
                <a:t>gd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/>
              <a:t>Types of Fluids:</a:t>
            </a:r>
            <a:endParaRPr lang="en-US" altLang="en-US" sz="36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Liquids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33829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Gases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71600" y="41449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Plasmas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71600" y="4906963"/>
            <a:ext cx="495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Bose and Fermi Fluids</a:t>
            </a:r>
          </a:p>
        </p:txBody>
      </p:sp>
      <p:pic>
        <p:nvPicPr>
          <p:cNvPr id="12295" name="Picture 8" descr="AUR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419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419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 fluid is a substance that flows.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315200" y="6400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Section 15.1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04800" y="533400"/>
            <a:ext cx="5051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Sample Problem:</a:t>
            </a:r>
          </a:p>
          <a:p>
            <a:endParaRPr lang="en-US" altLang="en-US"/>
          </a:p>
          <a:p>
            <a:r>
              <a:rPr lang="en-US" altLang="en-US"/>
              <a:t>A U-shaped tube, open to the air on both ends, contains mercury. Water is poured into the left arm until the water column is 13.3cm deep.</a:t>
            </a:r>
          </a:p>
          <a:p>
            <a:endParaRPr lang="en-US" altLang="en-US"/>
          </a:p>
          <a:p>
            <a:r>
              <a:rPr lang="en-US" altLang="en-US"/>
              <a:t>How far upward from its initial position does the mercury in the right arm rise?  </a:t>
            </a:r>
          </a:p>
        </p:txBody>
      </p:sp>
      <p:pic>
        <p:nvPicPr>
          <p:cNvPr id="27651" name="Picture 5" descr="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088" y="3246438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27125" y="654050"/>
            <a:ext cx="6737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chemeClr val="accent2"/>
                </a:solidFill>
              </a:rPr>
              <a:t>How would the pressure compare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if you were swimming 3 meters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deep in the Pacific Ocean?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8125" y="2635250"/>
            <a:ext cx="619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i="1">
                <a:solidFill>
                  <a:srgbClr val="FF66FF"/>
                </a:solidFill>
              </a:rPr>
              <a:t>The pressure would be greater 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36925" y="3397250"/>
            <a:ext cx="179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i="1">
                <a:solidFill>
                  <a:schemeClr val="accent2"/>
                </a:solidFill>
              </a:rPr>
              <a:t>WHY ??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4419600"/>
            <a:ext cx="7118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66FF"/>
                </a:solidFill>
              </a:rPr>
              <a:t>Sea water is DENSER than water - </a:t>
            </a:r>
          </a:p>
          <a:p>
            <a:r>
              <a:rPr lang="en-US" altLang="en-US" sz="3600" b="1">
                <a:solidFill>
                  <a:srgbClr val="FF66FF"/>
                </a:solidFill>
              </a:rPr>
              <a:t>pressure depends on </a:t>
            </a:r>
            <a:r>
              <a:rPr lang="en-US" altLang="en-US" sz="3600" b="1">
                <a:solidFill>
                  <a:schemeClr val="hlink"/>
                </a:solidFill>
              </a:rPr>
              <a:t>BOTH</a:t>
            </a:r>
            <a:r>
              <a:rPr lang="en-US" altLang="en-US" sz="3600" b="1">
                <a:solidFill>
                  <a:srgbClr val="FF66FF"/>
                </a:solidFill>
              </a:rPr>
              <a:t> density</a:t>
            </a:r>
          </a:p>
          <a:p>
            <a:r>
              <a:rPr lang="en-US" altLang="en-US" sz="3600" b="1">
                <a:solidFill>
                  <a:srgbClr val="FF66FF"/>
                </a:solidFill>
              </a:rPr>
              <a:t>and depth.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350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Some cool applications: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Crushing a can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Exploding a keg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Depths at great pressure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Archimedes’ Gold Crown</a:t>
            </a:r>
            <a:endParaRPr lang="en-US" altLang="en-US" sz="3200"/>
          </a:p>
          <a:p>
            <a:pPr>
              <a:spcBef>
                <a:spcPct val="50000"/>
              </a:spcBef>
            </a:pPr>
            <a:r>
              <a:rPr lang="en-US" altLang="en-US" sz="3200"/>
              <a:t>Archimedes (287-212 BC) had been given the task of determining whether a crown made for King Kieron II was of pure gold or whether it contained some cheaper metals such as silver.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Archimedes problem was to determine the density of the crown without destroying it.  He could weigh the gold, but determining its volume was a problem.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Story has it that Archimedes came to the solution while sitting in a bath tub.  He immediately rushed naked through the streets shouting “Eureka, Eureka!”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69342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Archimedes’ Principle: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A body immersed partially or fully in a fluid, is buoyed up by a force equal to the weight of the fluid it displaces.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733800" y="3124200"/>
            <a:ext cx="4876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733800" y="3429000"/>
            <a:ext cx="4876800" cy="2590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3733800" y="2514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3733800" y="6019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8610600" y="25908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4419600" y="838200"/>
          <a:ext cx="34290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5" imgW="3153960" imgH="4708080" progId="MS_ClipArt_Gallery.2">
                  <p:embed/>
                </p:oleObj>
              </mc:Choice>
              <mc:Fallback>
                <p:oleObj name="Clip" r:id="rId5" imgW="3153960" imgH="470808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34290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57200" y="2667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685800" y="16764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85800" y="3124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62000" y="3505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W=m</a:t>
            </a:r>
            <a:r>
              <a:rPr lang="en-US" altLang="en-US" sz="3200" baseline="-25000"/>
              <a:t>boat</a:t>
            </a:r>
            <a:r>
              <a:rPr lang="en-US" altLang="en-US" sz="3200"/>
              <a:t>g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62000" y="15240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F</a:t>
            </a:r>
            <a:r>
              <a:rPr lang="en-US" altLang="en-US" sz="4000" baseline="-25000"/>
              <a:t>b</a:t>
            </a:r>
            <a:r>
              <a:rPr lang="en-US" altLang="en-US" sz="4000"/>
              <a:t>=</a:t>
            </a:r>
            <a:r>
              <a:rPr lang="en-US" altLang="en-US" sz="4000">
                <a:sym typeface="Symbol" panose="05050102010706020507" pitchFamily="18" charset="2"/>
              </a:rPr>
              <a:t>V</a:t>
            </a:r>
            <a:r>
              <a:rPr lang="en-US" altLang="en-US" sz="4000" baseline="-25000">
                <a:sym typeface="Symbol" panose="05050102010706020507" pitchFamily="18" charset="2"/>
              </a:rPr>
              <a:t>displaced</a:t>
            </a:r>
            <a:r>
              <a:rPr lang="en-US" altLang="en-US" sz="4000">
                <a:sym typeface="Symbol" panose="05050102010706020507" pitchFamily="18" charset="2"/>
              </a:rPr>
              <a:t>g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0772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So, let’s say you fill your glass to the brim with water and several floating ice cubes.  What happens to the level of the water as the ice melts?  Does...</a:t>
            </a:r>
          </a:p>
          <a:p>
            <a:pPr lvl="1">
              <a:spcBef>
                <a:spcPct val="50000"/>
              </a:spcBef>
            </a:pPr>
            <a:r>
              <a:rPr lang="en-US" altLang="en-US" sz="3600"/>
              <a:t>...the glass overflow?</a:t>
            </a:r>
          </a:p>
          <a:p>
            <a:pPr lvl="1">
              <a:spcBef>
                <a:spcPct val="50000"/>
              </a:spcBef>
            </a:pPr>
            <a:r>
              <a:rPr lang="en-US" altLang="en-US" sz="3600"/>
              <a:t>...the water level go down?</a:t>
            </a:r>
          </a:p>
          <a:p>
            <a:pPr lvl="1">
              <a:spcBef>
                <a:spcPct val="50000"/>
              </a:spcBef>
            </a:pPr>
            <a:r>
              <a:rPr lang="en-US" altLang="en-US" sz="3600"/>
              <a:t>...the water level remain constant?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746125"/>
            <a:ext cx="3657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Let’s now have a dirty ice cube floating in a glass of water.  As the ice cube melts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819400" y="3886200"/>
            <a:ext cx="6019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sz="3600"/>
              <a:t>...the glass overflow?</a:t>
            </a:r>
          </a:p>
          <a:p>
            <a:pPr lvl="1"/>
            <a:r>
              <a:rPr lang="en-US" altLang="en-US" sz="3600"/>
              <a:t>...the water level go down?</a:t>
            </a:r>
          </a:p>
          <a:p>
            <a:pPr lvl="1"/>
            <a:r>
              <a:rPr lang="en-US" altLang="en-US" sz="3600"/>
              <a:t>...the water level remain constant?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5105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Now, we have a block of density </a:t>
            </a:r>
            <a:r>
              <a:rPr lang="en-US" altLang="en-US" sz="3200">
                <a:sym typeface="Symbol" panose="05050102010706020507" pitchFamily="18" charset="2"/>
              </a:rPr>
              <a:t></a:t>
            </a:r>
            <a:r>
              <a:rPr lang="en-US" altLang="en-US" sz="3200" baseline="-25000">
                <a:sym typeface="Symbol" panose="05050102010706020507" pitchFamily="18" charset="2"/>
              </a:rPr>
              <a:t>block</a:t>
            </a:r>
            <a:r>
              <a:rPr lang="en-US" altLang="en-US" sz="3200">
                <a:sym typeface="Symbol" panose="05050102010706020507" pitchFamily="18" charset="2"/>
              </a:rPr>
              <a:t>=0.6g/cm</a:t>
            </a:r>
            <a:r>
              <a:rPr lang="en-US" altLang="en-US" sz="3200" baseline="30000">
                <a:sym typeface="Symbol" panose="05050102010706020507" pitchFamily="18" charset="2"/>
              </a:rPr>
              <a:t>3</a:t>
            </a:r>
            <a:r>
              <a:rPr lang="en-US" altLang="en-US" sz="3200">
                <a:sym typeface="Symbol" panose="05050102010706020507" pitchFamily="18" charset="2"/>
              </a:rPr>
              <a:t> floating in a glass of water.  If you give a quick “tap” to the block, at what frequency does it start bobbing?</a:t>
            </a:r>
          </a:p>
        </p:txBody>
      </p:sp>
      <p:sp>
        <p:nvSpPr>
          <p:cNvPr id="34819" name="Oval 5"/>
          <p:cNvSpPr>
            <a:spLocks noChangeArrowheads="1"/>
          </p:cNvSpPr>
          <p:nvPr/>
        </p:nvSpPr>
        <p:spPr bwMode="auto">
          <a:xfrm>
            <a:off x="5105400" y="4114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 flipV="1">
            <a:off x="5334000" y="3124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5334000" y="4572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5410200" y="4953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W=m</a:t>
            </a:r>
            <a:r>
              <a:rPr lang="en-US" altLang="en-US" sz="3200" baseline="-25000"/>
              <a:t>boat</a:t>
            </a:r>
            <a:r>
              <a:rPr lang="en-US" altLang="en-US" sz="3200"/>
              <a:t>g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410200" y="29718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F</a:t>
            </a:r>
            <a:r>
              <a:rPr lang="en-US" altLang="en-US" sz="4000" baseline="-25000"/>
              <a:t>b</a:t>
            </a:r>
            <a:r>
              <a:rPr lang="en-US" altLang="en-US" sz="4000"/>
              <a:t>=</a:t>
            </a:r>
            <a:r>
              <a:rPr lang="en-US" altLang="en-US" sz="4000">
                <a:sym typeface="Symbol" panose="05050102010706020507" pitchFamily="18" charset="2"/>
              </a:rPr>
              <a:t>V</a:t>
            </a:r>
            <a:r>
              <a:rPr lang="en-US" altLang="en-US" sz="4000" baseline="-25000">
                <a:sym typeface="Symbol" panose="05050102010706020507" pitchFamily="18" charset="2"/>
              </a:rPr>
              <a:t>displaced</a:t>
            </a:r>
            <a:r>
              <a:rPr lang="en-US" altLang="en-US" sz="4000">
                <a:sym typeface="Symbol" panose="05050102010706020507" pitchFamily="18" charset="2"/>
              </a:rPr>
              <a:t>g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304800" y="4083050"/>
            <a:ext cx="5943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F</a:t>
            </a:r>
            <a:r>
              <a:rPr lang="en-US" altLang="en-US" sz="3200" baseline="-25000"/>
              <a:t>net</a:t>
            </a:r>
            <a:r>
              <a:rPr lang="en-US" altLang="en-US" sz="3200"/>
              <a:t> = W- F</a:t>
            </a:r>
            <a:r>
              <a:rPr lang="en-US" altLang="en-US" sz="3200" baseline="-25000"/>
              <a:t>b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F</a:t>
            </a:r>
            <a:r>
              <a:rPr lang="en-US" altLang="en-US" sz="3200" baseline="-25000"/>
              <a:t>net</a:t>
            </a:r>
            <a:r>
              <a:rPr lang="en-US" altLang="en-US" sz="3200"/>
              <a:t>= W-</a:t>
            </a: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3200" baseline="-25000">
                <a:cs typeface="Times New Roman" panose="02020603050405020304" pitchFamily="18" charset="0"/>
                <a:sym typeface="Symbol" panose="05050102010706020507" pitchFamily="18" charset="2"/>
              </a:rPr>
              <a:t>water</a:t>
            </a: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gV</a:t>
            </a:r>
            <a:r>
              <a:rPr lang="en-US" altLang="en-US" sz="3200" baseline="-25000">
                <a:cs typeface="Times New Roman" panose="02020603050405020304" pitchFamily="18" charset="0"/>
                <a:sym typeface="Symbol" panose="05050102010706020507" pitchFamily="18" charset="2"/>
              </a:rPr>
              <a:t>disp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3200" baseline="-25000">
                <a:cs typeface="Times New Roman" panose="02020603050405020304" pitchFamily="18" charset="0"/>
                <a:sym typeface="Symbol" panose="05050102010706020507" pitchFamily="18" charset="2"/>
              </a:rPr>
              <a:t>object</a:t>
            </a: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a = W - </a:t>
            </a:r>
            <a:r>
              <a:rPr lang="en-US" altLang="en-US" baseline="-25000">
                <a:sym typeface="Symbol" panose="05050102010706020507" pitchFamily="18" charset="2"/>
              </a:rPr>
              <a:t>water</a:t>
            </a: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g(Ay</a:t>
            </a:r>
            <a:r>
              <a:rPr lang="en-US" altLang="en-US" sz="3200" baseline="-25000">
                <a:cs typeface="Times New Roman" panose="02020603050405020304" pitchFamily="18" charset="0"/>
                <a:sym typeface="Symbol" panose="05050102010706020507" pitchFamily="18" charset="2"/>
              </a:rPr>
              <a:t>submerged</a:t>
            </a:r>
            <a:r>
              <a:rPr lang="en-US" altLang="en-US" sz="320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6629400" y="838200"/>
            <a:ext cx="144780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5105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Now, we have a block of density </a:t>
            </a:r>
            <a:r>
              <a:rPr lang="en-US" altLang="en-US" sz="3200">
                <a:sym typeface="Symbol" panose="05050102010706020507" pitchFamily="18" charset="2"/>
              </a:rPr>
              <a:t></a:t>
            </a:r>
            <a:r>
              <a:rPr lang="en-US" altLang="en-US" sz="3200" baseline="-25000">
                <a:sym typeface="Symbol" panose="05050102010706020507" pitchFamily="18" charset="2"/>
              </a:rPr>
              <a:t>block</a:t>
            </a:r>
            <a:r>
              <a:rPr lang="en-US" altLang="en-US" sz="3200">
                <a:sym typeface="Symbol" panose="05050102010706020507" pitchFamily="18" charset="2"/>
              </a:rPr>
              <a:t>=0.6g/cm</a:t>
            </a:r>
            <a:r>
              <a:rPr lang="en-US" altLang="en-US" sz="3200" baseline="30000">
                <a:sym typeface="Symbol" panose="05050102010706020507" pitchFamily="18" charset="2"/>
              </a:rPr>
              <a:t>3</a:t>
            </a:r>
            <a:r>
              <a:rPr lang="en-US" altLang="en-US" sz="3200">
                <a:sym typeface="Symbol" panose="05050102010706020507" pitchFamily="18" charset="2"/>
              </a:rPr>
              <a:t> floating in a glass of water.  If you give a quick “tap” to the block, at what frequency does it start bobbing?</a:t>
            </a:r>
          </a:p>
        </p:txBody>
      </p:sp>
      <p:sp>
        <p:nvSpPr>
          <p:cNvPr id="35843" name="Oval 5"/>
          <p:cNvSpPr>
            <a:spLocks noChangeArrowheads="1"/>
          </p:cNvSpPr>
          <p:nvPr/>
        </p:nvSpPr>
        <p:spPr bwMode="auto">
          <a:xfrm>
            <a:off x="5105400" y="4114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 flipV="1">
            <a:off x="5334000" y="3124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5334000" y="4572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5410200" y="4953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W=m</a:t>
            </a:r>
            <a:r>
              <a:rPr lang="en-US" altLang="en-US" sz="3200" baseline="-25000"/>
              <a:t>boat</a:t>
            </a:r>
            <a:r>
              <a:rPr lang="en-US" altLang="en-US" sz="3200"/>
              <a:t>g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410200" y="29718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F</a:t>
            </a:r>
            <a:r>
              <a:rPr lang="en-US" altLang="en-US" sz="4000" baseline="-25000"/>
              <a:t>b</a:t>
            </a:r>
            <a:r>
              <a:rPr lang="en-US" altLang="en-US" sz="4000"/>
              <a:t>=</a:t>
            </a:r>
            <a:r>
              <a:rPr lang="en-US" altLang="en-US" sz="4000">
                <a:sym typeface="Symbol" panose="05050102010706020507" pitchFamily="18" charset="2"/>
              </a:rPr>
              <a:t>V</a:t>
            </a:r>
            <a:r>
              <a:rPr lang="en-US" altLang="en-US" sz="4000" baseline="-25000">
                <a:sym typeface="Symbol" panose="05050102010706020507" pitchFamily="18" charset="2"/>
              </a:rPr>
              <a:t>displaced</a:t>
            </a:r>
            <a:r>
              <a:rPr lang="en-US" altLang="en-US" sz="4000">
                <a:sym typeface="Symbol" panose="05050102010706020507" pitchFamily="18" charset="2"/>
              </a:rPr>
              <a:t>g</a:t>
            </a: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6629400" y="838200"/>
            <a:ext cx="144780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04800" y="609600"/>
            <a:ext cx="2590800" cy="220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381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533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685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91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990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1143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1295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1447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1828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2057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7" name="Oval 17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8" name="Oval 18"/>
          <p:cNvSpPr>
            <a:spLocks noChangeArrowheads="1"/>
          </p:cNvSpPr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9" name="Oval 19"/>
          <p:cNvSpPr>
            <a:spLocks noChangeArrowheads="1"/>
          </p:cNvSpPr>
          <p:nvPr/>
        </p:nvSpPr>
        <p:spPr bwMode="auto">
          <a:xfrm>
            <a:off x="251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Oval 20"/>
          <p:cNvSpPr>
            <a:spLocks noChangeArrowheads="1"/>
          </p:cNvSpPr>
          <p:nvPr/>
        </p:nvSpPr>
        <p:spPr bwMode="auto">
          <a:xfrm>
            <a:off x="266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1" name="Oval 21"/>
          <p:cNvSpPr>
            <a:spLocks noChangeArrowheads="1"/>
          </p:cNvSpPr>
          <p:nvPr/>
        </p:nvSpPr>
        <p:spPr bwMode="auto">
          <a:xfrm>
            <a:off x="381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Oval 22"/>
          <p:cNvSpPr>
            <a:spLocks noChangeArrowheads="1"/>
          </p:cNvSpPr>
          <p:nvPr/>
        </p:nvSpPr>
        <p:spPr bwMode="auto">
          <a:xfrm>
            <a:off x="533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Oval 23"/>
          <p:cNvSpPr>
            <a:spLocks noChangeArrowheads="1"/>
          </p:cNvSpPr>
          <p:nvPr/>
        </p:nvSpPr>
        <p:spPr bwMode="auto">
          <a:xfrm>
            <a:off x="685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Oval 24"/>
          <p:cNvSpPr>
            <a:spLocks noChangeArrowheads="1"/>
          </p:cNvSpPr>
          <p:nvPr/>
        </p:nvSpPr>
        <p:spPr bwMode="auto">
          <a:xfrm>
            <a:off x="838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5" name="Oval 25"/>
          <p:cNvSpPr>
            <a:spLocks noChangeArrowheads="1"/>
          </p:cNvSpPr>
          <p:nvPr/>
        </p:nvSpPr>
        <p:spPr bwMode="auto">
          <a:xfrm>
            <a:off x="990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6" name="Oval 26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Oval 27"/>
          <p:cNvSpPr>
            <a:spLocks noChangeArrowheads="1"/>
          </p:cNvSpPr>
          <p:nvPr/>
        </p:nvSpPr>
        <p:spPr bwMode="auto">
          <a:xfrm>
            <a:off x="1295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Oval 28"/>
          <p:cNvSpPr>
            <a:spLocks noChangeArrowheads="1"/>
          </p:cNvSpPr>
          <p:nvPr/>
        </p:nvSpPr>
        <p:spPr bwMode="auto">
          <a:xfrm>
            <a:off x="1447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9" name="Oval 29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0" name="Oval 30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1" name="Oval 31"/>
          <p:cNvSpPr>
            <a:spLocks noChangeArrowheads="1"/>
          </p:cNvSpPr>
          <p:nvPr/>
        </p:nvSpPr>
        <p:spPr bwMode="auto">
          <a:xfrm>
            <a:off x="1905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2" name="Oval 32"/>
          <p:cNvSpPr>
            <a:spLocks noChangeArrowheads="1"/>
          </p:cNvSpPr>
          <p:nvPr/>
        </p:nvSpPr>
        <p:spPr bwMode="auto">
          <a:xfrm>
            <a:off x="2057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3" name="Oval 33"/>
          <p:cNvSpPr>
            <a:spLocks noChangeArrowheads="1"/>
          </p:cNvSpPr>
          <p:nvPr/>
        </p:nvSpPr>
        <p:spPr bwMode="auto">
          <a:xfrm>
            <a:off x="2209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4" name="Oval 34"/>
          <p:cNvSpPr>
            <a:spLocks noChangeArrowheads="1"/>
          </p:cNvSpPr>
          <p:nvPr/>
        </p:nvSpPr>
        <p:spPr bwMode="auto">
          <a:xfrm>
            <a:off x="2286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5" name="Oval 35"/>
          <p:cNvSpPr>
            <a:spLocks noChangeArrowheads="1"/>
          </p:cNvSpPr>
          <p:nvPr/>
        </p:nvSpPr>
        <p:spPr bwMode="auto">
          <a:xfrm>
            <a:off x="2514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Oval 36"/>
          <p:cNvSpPr>
            <a:spLocks noChangeArrowheads="1"/>
          </p:cNvSpPr>
          <p:nvPr/>
        </p:nvSpPr>
        <p:spPr bwMode="auto">
          <a:xfrm>
            <a:off x="2667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7" name="Oval 37"/>
          <p:cNvSpPr>
            <a:spLocks noChangeArrowheads="1"/>
          </p:cNvSpPr>
          <p:nvPr/>
        </p:nvSpPr>
        <p:spPr bwMode="auto">
          <a:xfrm>
            <a:off x="381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Oval 38"/>
          <p:cNvSpPr>
            <a:spLocks noChangeArrowheads="1"/>
          </p:cNvSpPr>
          <p:nvPr/>
        </p:nvSpPr>
        <p:spPr bwMode="auto">
          <a:xfrm>
            <a:off x="609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9" name="Oval 39"/>
          <p:cNvSpPr>
            <a:spLocks noChangeArrowheads="1"/>
          </p:cNvSpPr>
          <p:nvPr/>
        </p:nvSpPr>
        <p:spPr bwMode="auto">
          <a:xfrm>
            <a:off x="6858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0" name="Oval 40"/>
          <p:cNvSpPr>
            <a:spLocks noChangeArrowheads="1"/>
          </p:cNvSpPr>
          <p:nvPr/>
        </p:nvSpPr>
        <p:spPr bwMode="auto">
          <a:xfrm>
            <a:off x="8382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1" name="Oval 41"/>
          <p:cNvSpPr>
            <a:spLocks noChangeArrowheads="1"/>
          </p:cNvSpPr>
          <p:nvPr/>
        </p:nvSpPr>
        <p:spPr bwMode="auto">
          <a:xfrm>
            <a:off x="990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2" name="Oval 42"/>
          <p:cNvSpPr>
            <a:spLocks noChangeArrowheads="1"/>
          </p:cNvSpPr>
          <p:nvPr/>
        </p:nvSpPr>
        <p:spPr bwMode="auto">
          <a:xfrm>
            <a:off x="1143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3" name="Oval 43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4" name="Oval 44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5" name="Oval 45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6" name="Oval 46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7" name="Oval 47"/>
          <p:cNvSpPr>
            <a:spLocks noChangeArrowheads="1"/>
          </p:cNvSpPr>
          <p:nvPr/>
        </p:nvSpPr>
        <p:spPr bwMode="auto">
          <a:xfrm>
            <a:off x="190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8" name="Oval 48"/>
          <p:cNvSpPr>
            <a:spLocks noChangeArrowheads="1"/>
          </p:cNvSpPr>
          <p:nvPr/>
        </p:nvSpPr>
        <p:spPr bwMode="auto">
          <a:xfrm>
            <a:off x="2057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59" name="Oval 49"/>
          <p:cNvSpPr>
            <a:spLocks noChangeArrowheads="1"/>
          </p:cNvSpPr>
          <p:nvPr/>
        </p:nvSpPr>
        <p:spPr bwMode="auto">
          <a:xfrm>
            <a:off x="22098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0" name="Oval 50"/>
          <p:cNvSpPr>
            <a:spLocks noChangeArrowheads="1"/>
          </p:cNvSpPr>
          <p:nvPr/>
        </p:nvSpPr>
        <p:spPr bwMode="auto">
          <a:xfrm>
            <a:off x="2438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1" name="Oval 51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2" name="Oval 52"/>
          <p:cNvSpPr>
            <a:spLocks noChangeArrowheads="1"/>
          </p:cNvSpPr>
          <p:nvPr/>
        </p:nvSpPr>
        <p:spPr bwMode="auto">
          <a:xfrm>
            <a:off x="266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3" name="Oval 53"/>
          <p:cNvSpPr>
            <a:spLocks noChangeArrowheads="1"/>
          </p:cNvSpPr>
          <p:nvPr/>
        </p:nvSpPr>
        <p:spPr bwMode="auto">
          <a:xfrm>
            <a:off x="381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4" name="Oval 54"/>
          <p:cNvSpPr>
            <a:spLocks noChangeArrowheads="1"/>
          </p:cNvSpPr>
          <p:nvPr/>
        </p:nvSpPr>
        <p:spPr bwMode="auto">
          <a:xfrm>
            <a:off x="533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5" name="Oval 55"/>
          <p:cNvSpPr>
            <a:spLocks noChangeArrowheads="1"/>
          </p:cNvSpPr>
          <p:nvPr/>
        </p:nvSpPr>
        <p:spPr bwMode="auto">
          <a:xfrm>
            <a:off x="6858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6" name="Oval 56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7" name="Oval 57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8" name="Oval 58"/>
          <p:cNvSpPr>
            <a:spLocks noChangeArrowheads="1"/>
          </p:cNvSpPr>
          <p:nvPr/>
        </p:nvSpPr>
        <p:spPr bwMode="auto">
          <a:xfrm>
            <a:off x="1143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69" name="Oval 59"/>
          <p:cNvSpPr>
            <a:spLocks noChangeArrowheads="1"/>
          </p:cNvSpPr>
          <p:nvPr/>
        </p:nvSpPr>
        <p:spPr bwMode="auto">
          <a:xfrm>
            <a:off x="1295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0" name="Oval 60"/>
          <p:cNvSpPr>
            <a:spLocks noChangeArrowheads="1"/>
          </p:cNvSpPr>
          <p:nvPr/>
        </p:nvSpPr>
        <p:spPr bwMode="auto">
          <a:xfrm>
            <a:off x="14478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1" name="Oval 61"/>
          <p:cNvSpPr>
            <a:spLocks noChangeArrowheads="1"/>
          </p:cNvSpPr>
          <p:nvPr/>
        </p:nvSpPr>
        <p:spPr bwMode="auto">
          <a:xfrm>
            <a:off x="16002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2" name="Oval 62"/>
          <p:cNvSpPr>
            <a:spLocks noChangeArrowheads="1"/>
          </p:cNvSpPr>
          <p:nvPr/>
        </p:nvSpPr>
        <p:spPr bwMode="auto">
          <a:xfrm>
            <a:off x="1752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3" name="Oval 63"/>
          <p:cNvSpPr>
            <a:spLocks noChangeArrowheads="1"/>
          </p:cNvSpPr>
          <p:nvPr/>
        </p:nvSpPr>
        <p:spPr bwMode="auto">
          <a:xfrm>
            <a:off x="1905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4" name="Oval 64"/>
          <p:cNvSpPr>
            <a:spLocks noChangeArrowheads="1"/>
          </p:cNvSpPr>
          <p:nvPr/>
        </p:nvSpPr>
        <p:spPr bwMode="auto">
          <a:xfrm>
            <a:off x="19812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5" name="Oval 65"/>
          <p:cNvSpPr>
            <a:spLocks noChangeArrowheads="1"/>
          </p:cNvSpPr>
          <p:nvPr/>
        </p:nvSpPr>
        <p:spPr bwMode="auto">
          <a:xfrm>
            <a:off x="22098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6" name="Oval 66"/>
          <p:cNvSpPr>
            <a:spLocks noChangeArrowheads="1"/>
          </p:cNvSpPr>
          <p:nvPr/>
        </p:nvSpPr>
        <p:spPr bwMode="auto">
          <a:xfrm>
            <a:off x="23622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7" name="Oval 67"/>
          <p:cNvSpPr>
            <a:spLocks noChangeArrowheads="1"/>
          </p:cNvSpPr>
          <p:nvPr/>
        </p:nvSpPr>
        <p:spPr bwMode="auto">
          <a:xfrm>
            <a:off x="2514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8" name="Oval 68"/>
          <p:cNvSpPr>
            <a:spLocks noChangeArrowheads="1"/>
          </p:cNvSpPr>
          <p:nvPr/>
        </p:nvSpPr>
        <p:spPr bwMode="auto">
          <a:xfrm>
            <a:off x="2667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79" name="Oval 69"/>
          <p:cNvSpPr>
            <a:spLocks noChangeArrowheads="1"/>
          </p:cNvSpPr>
          <p:nvPr/>
        </p:nvSpPr>
        <p:spPr bwMode="auto">
          <a:xfrm>
            <a:off x="381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0" name="Oval 70"/>
          <p:cNvSpPr>
            <a:spLocks noChangeArrowheads="1"/>
          </p:cNvSpPr>
          <p:nvPr/>
        </p:nvSpPr>
        <p:spPr bwMode="auto">
          <a:xfrm>
            <a:off x="609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1" name="Oval 71"/>
          <p:cNvSpPr>
            <a:spLocks noChangeArrowheads="1"/>
          </p:cNvSpPr>
          <p:nvPr/>
        </p:nvSpPr>
        <p:spPr bwMode="auto">
          <a:xfrm>
            <a:off x="685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2" name="Oval 72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3" name="Oval 73"/>
          <p:cNvSpPr>
            <a:spLocks noChangeArrowheads="1"/>
          </p:cNvSpPr>
          <p:nvPr/>
        </p:nvSpPr>
        <p:spPr bwMode="auto">
          <a:xfrm>
            <a:off x="990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4" name="Oval 74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5" name="Oval 75"/>
          <p:cNvSpPr>
            <a:spLocks noChangeArrowheads="1"/>
          </p:cNvSpPr>
          <p:nvPr/>
        </p:nvSpPr>
        <p:spPr bwMode="auto">
          <a:xfrm>
            <a:off x="1295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6" name="Oval 76"/>
          <p:cNvSpPr>
            <a:spLocks noChangeArrowheads="1"/>
          </p:cNvSpPr>
          <p:nvPr/>
        </p:nvSpPr>
        <p:spPr bwMode="auto">
          <a:xfrm>
            <a:off x="1447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7" name="Oval 77"/>
          <p:cNvSpPr>
            <a:spLocks noChangeArrowheads="1"/>
          </p:cNvSpPr>
          <p:nvPr/>
        </p:nvSpPr>
        <p:spPr bwMode="auto">
          <a:xfrm>
            <a:off x="16002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8" name="Oval 78"/>
          <p:cNvSpPr>
            <a:spLocks noChangeArrowheads="1"/>
          </p:cNvSpPr>
          <p:nvPr/>
        </p:nvSpPr>
        <p:spPr bwMode="auto">
          <a:xfrm>
            <a:off x="1752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89" name="Oval 79"/>
          <p:cNvSpPr>
            <a:spLocks noChangeArrowheads="1"/>
          </p:cNvSpPr>
          <p:nvPr/>
        </p:nvSpPr>
        <p:spPr bwMode="auto">
          <a:xfrm>
            <a:off x="1905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0" name="Oval 80"/>
          <p:cNvSpPr>
            <a:spLocks noChangeArrowheads="1"/>
          </p:cNvSpPr>
          <p:nvPr/>
        </p:nvSpPr>
        <p:spPr bwMode="auto">
          <a:xfrm>
            <a:off x="2057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1" name="Oval 81"/>
          <p:cNvSpPr>
            <a:spLocks noChangeArrowheads="1"/>
          </p:cNvSpPr>
          <p:nvPr/>
        </p:nvSpPr>
        <p:spPr bwMode="auto">
          <a:xfrm>
            <a:off x="2133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2" name="Oval 82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3" name="Oval 8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4" name="Oval 84"/>
          <p:cNvSpPr>
            <a:spLocks noChangeArrowheads="1"/>
          </p:cNvSpPr>
          <p:nvPr/>
        </p:nvSpPr>
        <p:spPr bwMode="auto">
          <a:xfrm>
            <a:off x="2667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5" name="Oval 85"/>
          <p:cNvSpPr>
            <a:spLocks noChangeArrowheads="1"/>
          </p:cNvSpPr>
          <p:nvPr/>
        </p:nvSpPr>
        <p:spPr bwMode="auto">
          <a:xfrm>
            <a:off x="1447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6" name="Oval 86"/>
          <p:cNvSpPr>
            <a:spLocks noChangeArrowheads="1"/>
          </p:cNvSpPr>
          <p:nvPr/>
        </p:nvSpPr>
        <p:spPr bwMode="auto">
          <a:xfrm>
            <a:off x="2057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7" name="Oval 87"/>
          <p:cNvSpPr>
            <a:spLocks noChangeArrowheads="1"/>
          </p:cNvSpPr>
          <p:nvPr/>
        </p:nvSpPr>
        <p:spPr bwMode="auto">
          <a:xfrm>
            <a:off x="533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98" name="Text Box 88"/>
          <p:cNvSpPr txBox="1">
            <a:spLocks noChangeArrowheads="1"/>
          </p:cNvSpPr>
          <p:nvPr/>
        </p:nvSpPr>
        <p:spPr bwMode="auto">
          <a:xfrm>
            <a:off x="3352800" y="533400"/>
            <a:ext cx="464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liquid has a well defined surface.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Molecules are about as close to each other as they can get.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Liquids are incompressible.</a:t>
            </a:r>
          </a:p>
        </p:txBody>
      </p:sp>
      <p:sp>
        <p:nvSpPr>
          <p:cNvPr id="13399" name="Text Box 89"/>
          <p:cNvSpPr txBox="1">
            <a:spLocks noChangeArrowheads="1"/>
          </p:cNvSpPr>
          <p:nvPr/>
        </p:nvSpPr>
        <p:spPr bwMode="auto">
          <a:xfrm>
            <a:off x="381000" y="27432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Liquids</a:t>
            </a:r>
          </a:p>
        </p:txBody>
      </p:sp>
      <p:sp>
        <p:nvSpPr>
          <p:cNvPr id="13400" name="Rectangle 90"/>
          <p:cNvSpPr>
            <a:spLocks noChangeArrowheads="1"/>
          </p:cNvSpPr>
          <p:nvPr/>
        </p:nvSpPr>
        <p:spPr bwMode="auto">
          <a:xfrm>
            <a:off x="304800" y="3810000"/>
            <a:ext cx="2590800" cy="220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1" name="Text Box 91"/>
          <p:cNvSpPr txBox="1">
            <a:spLocks noChangeArrowheads="1"/>
          </p:cNvSpPr>
          <p:nvPr/>
        </p:nvSpPr>
        <p:spPr bwMode="auto">
          <a:xfrm>
            <a:off x="304800" y="59436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Gasses</a:t>
            </a:r>
          </a:p>
        </p:txBody>
      </p:sp>
      <p:sp>
        <p:nvSpPr>
          <p:cNvPr id="13402" name="Oval 92"/>
          <p:cNvSpPr>
            <a:spLocks noChangeArrowheads="1"/>
          </p:cNvSpPr>
          <p:nvPr/>
        </p:nvSpPr>
        <p:spPr bwMode="auto">
          <a:xfrm>
            <a:off x="762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3" name="Oval 93"/>
          <p:cNvSpPr>
            <a:spLocks noChangeArrowheads="1"/>
          </p:cNvSpPr>
          <p:nvPr/>
        </p:nvSpPr>
        <p:spPr bwMode="auto">
          <a:xfrm>
            <a:off x="838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4" name="Oval 94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5" name="Oval 95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6" name="Oval 96"/>
          <p:cNvSpPr>
            <a:spLocks noChangeArrowheads="1"/>
          </p:cNvSpPr>
          <p:nvPr/>
        </p:nvSpPr>
        <p:spPr bwMode="auto">
          <a:xfrm>
            <a:off x="2209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7" name="Oval 97"/>
          <p:cNvSpPr>
            <a:spLocks noChangeArrowheads="1"/>
          </p:cNvSpPr>
          <p:nvPr/>
        </p:nvSpPr>
        <p:spPr bwMode="auto">
          <a:xfrm>
            <a:off x="12954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8" name="Oval 98"/>
          <p:cNvSpPr>
            <a:spLocks noChangeArrowheads="1"/>
          </p:cNvSpPr>
          <p:nvPr/>
        </p:nvSpPr>
        <p:spPr bwMode="auto">
          <a:xfrm>
            <a:off x="152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09" name="Oval 99"/>
          <p:cNvSpPr>
            <a:spLocks noChangeArrowheads="1"/>
          </p:cNvSpPr>
          <p:nvPr/>
        </p:nvSpPr>
        <p:spPr bwMode="auto">
          <a:xfrm>
            <a:off x="1066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10" name="Oval 100"/>
          <p:cNvSpPr>
            <a:spLocks noChangeArrowheads="1"/>
          </p:cNvSpPr>
          <p:nvPr/>
        </p:nvSpPr>
        <p:spPr bwMode="auto">
          <a:xfrm>
            <a:off x="1752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11" name="Oval 101"/>
          <p:cNvSpPr>
            <a:spLocks noChangeArrowheads="1"/>
          </p:cNvSpPr>
          <p:nvPr/>
        </p:nvSpPr>
        <p:spPr bwMode="auto">
          <a:xfrm>
            <a:off x="25908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412" name="Text Box 102"/>
          <p:cNvSpPr txBox="1">
            <a:spLocks noChangeArrowheads="1"/>
          </p:cNvSpPr>
          <p:nvPr/>
        </p:nvSpPr>
        <p:spPr bwMode="auto">
          <a:xfrm>
            <a:off x="3429000" y="3810000"/>
            <a:ext cx="464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In a gas, molecules rarely in contact with one another.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Molecules are far apart.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Gasses are compressible.</a:t>
            </a:r>
          </a:p>
        </p:txBody>
      </p:sp>
      <p:sp>
        <p:nvSpPr>
          <p:cNvPr id="13413" name="Line 103"/>
          <p:cNvSpPr>
            <a:spLocks noChangeShapeType="1"/>
          </p:cNvSpPr>
          <p:nvPr/>
        </p:nvSpPr>
        <p:spPr bwMode="auto">
          <a:xfrm>
            <a:off x="6858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" name="Line 104"/>
          <p:cNvSpPr>
            <a:spLocks noChangeShapeType="1"/>
          </p:cNvSpPr>
          <p:nvPr/>
        </p:nvSpPr>
        <p:spPr bwMode="auto">
          <a:xfrm>
            <a:off x="6096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" name="Line 105"/>
          <p:cNvSpPr>
            <a:spLocks noChangeShapeType="1"/>
          </p:cNvSpPr>
          <p:nvPr/>
        </p:nvSpPr>
        <p:spPr bwMode="auto">
          <a:xfrm>
            <a:off x="6096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16" name="Group 109"/>
          <p:cNvGrpSpPr>
            <a:grpSpLocks/>
          </p:cNvGrpSpPr>
          <p:nvPr/>
        </p:nvGrpSpPr>
        <p:grpSpPr bwMode="auto">
          <a:xfrm>
            <a:off x="1905000" y="4191000"/>
            <a:ext cx="228600" cy="228600"/>
            <a:chOff x="480" y="2640"/>
            <a:chExt cx="144" cy="144"/>
          </a:xfrm>
        </p:grpSpPr>
        <p:sp>
          <p:nvSpPr>
            <p:cNvPr id="13454" name="Line 106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107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108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17" name="Group 110"/>
          <p:cNvGrpSpPr>
            <a:grpSpLocks/>
          </p:cNvGrpSpPr>
          <p:nvPr/>
        </p:nvGrpSpPr>
        <p:grpSpPr bwMode="auto">
          <a:xfrm>
            <a:off x="2438400" y="5486400"/>
            <a:ext cx="228600" cy="228600"/>
            <a:chOff x="480" y="2640"/>
            <a:chExt cx="144" cy="144"/>
          </a:xfrm>
        </p:grpSpPr>
        <p:sp>
          <p:nvSpPr>
            <p:cNvPr id="13451" name="Line 11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11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11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18" name="Group 114"/>
          <p:cNvGrpSpPr>
            <a:grpSpLocks/>
          </p:cNvGrpSpPr>
          <p:nvPr/>
        </p:nvGrpSpPr>
        <p:grpSpPr bwMode="auto">
          <a:xfrm rot="4354474">
            <a:off x="1295400" y="5486400"/>
            <a:ext cx="228600" cy="228600"/>
            <a:chOff x="480" y="2640"/>
            <a:chExt cx="144" cy="144"/>
          </a:xfrm>
        </p:grpSpPr>
        <p:sp>
          <p:nvSpPr>
            <p:cNvPr id="13448" name="Line 115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116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117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19" name="Group 118"/>
          <p:cNvGrpSpPr>
            <a:grpSpLocks/>
          </p:cNvGrpSpPr>
          <p:nvPr/>
        </p:nvGrpSpPr>
        <p:grpSpPr bwMode="auto">
          <a:xfrm rot="4354474">
            <a:off x="1143000" y="4419600"/>
            <a:ext cx="228600" cy="228600"/>
            <a:chOff x="480" y="2640"/>
            <a:chExt cx="144" cy="144"/>
          </a:xfrm>
        </p:grpSpPr>
        <p:sp>
          <p:nvSpPr>
            <p:cNvPr id="13445" name="Line 11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12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12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20" name="Group 122"/>
          <p:cNvGrpSpPr>
            <a:grpSpLocks/>
          </p:cNvGrpSpPr>
          <p:nvPr/>
        </p:nvGrpSpPr>
        <p:grpSpPr bwMode="auto">
          <a:xfrm rot="1114369">
            <a:off x="685800" y="4876800"/>
            <a:ext cx="228600" cy="228600"/>
            <a:chOff x="480" y="2640"/>
            <a:chExt cx="144" cy="144"/>
          </a:xfrm>
        </p:grpSpPr>
        <p:sp>
          <p:nvSpPr>
            <p:cNvPr id="13442" name="Line 123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124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125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21" name="Group 126"/>
          <p:cNvGrpSpPr>
            <a:grpSpLocks/>
          </p:cNvGrpSpPr>
          <p:nvPr/>
        </p:nvGrpSpPr>
        <p:grpSpPr bwMode="auto">
          <a:xfrm rot="1114369">
            <a:off x="1676400" y="5105400"/>
            <a:ext cx="228600" cy="228600"/>
            <a:chOff x="480" y="2640"/>
            <a:chExt cx="144" cy="144"/>
          </a:xfrm>
        </p:grpSpPr>
        <p:sp>
          <p:nvSpPr>
            <p:cNvPr id="13439" name="Line 127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128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Line 129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22" name="Group 130"/>
          <p:cNvGrpSpPr>
            <a:grpSpLocks/>
          </p:cNvGrpSpPr>
          <p:nvPr/>
        </p:nvGrpSpPr>
        <p:grpSpPr bwMode="auto">
          <a:xfrm rot="1114369">
            <a:off x="1371600" y="4495800"/>
            <a:ext cx="228600" cy="228600"/>
            <a:chOff x="480" y="2640"/>
            <a:chExt cx="144" cy="144"/>
          </a:xfrm>
        </p:grpSpPr>
        <p:sp>
          <p:nvSpPr>
            <p:cNvPr id="13436" name="Line 13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13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13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23" name="Group 134"/>
          <p:cNvGrpSpPr>
            <a:grpSpLocks/>
          </p:cNvGrpSpPr>
          <p:nvPr/>
        </p:nvGrpSpPr>
        <p:grpSpPr bwMode="auto">
          <a:xfrm rot="2434839">
            <a:off x="1447800" y="3886200"/>
            <a:ext cx="228600" cy="228600"/>
            <a:chOff x="480" y="2640"/>
            <a:chExt cx="144" cy="144"/>
          </a:xfrm>
        </p:grpSpPr>
        <p:sp>
          <p:nvSpPr>
            <p:cNvPr id="13433" name="Line 135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136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137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24" name="Group 138"/>
          <p:cNvGrpSpPr>
            <a:grpSpLocks/>
          </p:cNvGrpSpPr>
          <p:nvPr/>
        </p:nvGrpSpPr>
        <p:grpSpPr bwMode="auto">
          <a:xfrm rot="-8365161">
            <a:off x="2209800" y="5334000"/>
            <a:ext cx="228600" cy="228600"/>
            <a:chOff x="480" y="2640"/>
            <a:chExt cx="144" cy="144"/>
          </a:xfrm>
        </p:grpSpPr>
        <p:sp>
          <p:nvSpPr>
            <p:cNvPr id="13430" name="Line 13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Line 14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14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25" name="Oval 142"/>
          <p:cNvSpPr>
            <a:spLocks noChangeArrowheads="1"/>
          </p:cNvSpPr>
          <p:nvPr/>
        </p:nvSpPr>
        <p:spPr bwMode="auto">
          <a:xfrm rot="4861642">
            <a:off x="2514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3426" name="Group 143"/>
          <p:cNvGrpSpPr>
            <a:grpSpLocks/>
          </p:cNvGrpSpPr>
          <p:nvPr/>
        </p:nvGrpSpPr>
        <p:grpSpPr bwMode="auto">
          <a:xfrm rot="5985961">
            <a:off x="2590800" y="3962400"/>
            <a:ext cx="228600" cy="228600"/>
            <a:chOff x="480" y="2640"/>
            <a:chExt cx="144" cy="144"/>
          </a:xfrm>
        </p:grpSpPr>
        <p:sp>
          <p:nvSpPr>
            <p:cNvPr id="13427" name="Line 144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145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46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00200" y="1371600"/>
            <a:ext cx="5091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density x depth = wd h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3613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FF00"/>
                </a:solidFill>
              </a:rPr>
              <a:t>Gauge Pressure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0" y="2286000"/>
            <a:ext cx="5607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pressure in the fluid only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71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FF00"/>
                </a:solidFill>
              </a:rPr>
              <a:t>Static Head</a:t>
            </a:r>
            <a:endParaRPr lang="en-US" altLang="en-US" sz="4000" b="1">
              <a:solidFill>
                <a:srgbClr val="FF66FF"/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43000" y="4343400"/>
            <a:ext cx="68786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amount of pressure due simply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to the density of the fluid and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the depth of the fluid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1981200" y="533400"/>
            <a:ext cx="5292725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Open Tube Manometer</a:t>
            </a:r>
          </a:p>
        </p:txBody>
      </p:sp>
      <p:grpSp>
        <p:nvGrpSpPr>
          <p:cNvPr id="37891" name="Group 1027"/>
          <p:cNvGrpSpPr>
            <a:grpSpLocks/>
          </p:cNvGrpSpPr>
          <p:nvPr/>
        </p:nvGrpSpPr>
        <p:grpSpPr bwMode="auto">
          <a:xfrm>
            <a:off x="609600" y="2514600"/>
            <a:ext cx="4500563" cy="2286000"/>
            <a:chOff x="288" y="1056"/>
            <a:chExt cx="2835" cy="1440"/>
          </a:xfrm>
        </p:grpSpPr>
        <p:sp>
          <p:nvSpPr>
            <p:cNvPr id="37897" name="AutoShape 1028"/>
            <p:cNvSpPr>
              <a:spLocks noChangeArrowheads="1"/>
            </p:cNvSpPr>
            <p:nvPr/>
          </p:nvSpPr>
          <p:spPr bwMode="auto">
            <a:xfrm rot="10800000">
              <a:off x="1296" y="192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Freeform 1029"/>
            <p:cNvSpPr>
              <a:spLocks/>
            </p:cNvSpPr>
            <p:nvPr/>
          </p:nvSpPr>
          <p:spPr bwMode="auto">
            <a:xfrm>
              <a:off x="758" y="1752"/>
              <a:ext cx="698" cy="456"/>
            </a:xfrm>
            <a:custGeom>
              <a:avLst/>
              <a:gdLst>
                <a:gd name="T0" fmla="*/ 682 w 698"/>
                <a:gd name="T1" fmla="*/ 456 h 456"/>
                <a:gd name="T2" fmla="*/ 691 w 698"/>
                <a:gd name="T3" fmla="*/ 224 h 456"/>
                <a:gd name="T4" fmla="*/ 676 w 698"/>
                <a:gd name="T5" fmla="*/ 48 h 456"/>
                <a:gd name="T6" fmla="*/ 559 w 698"/>
                <a:gd name="T7" fmla="*/ 19 h 456"/>
                <a:gd name="T8" fmla="*/ 442 w 698"/>
                <a:gd name="T9" fmla="*/ 24 h 456"/>
                <a:gd name="T10" fmla="*/ 106 w 698"/>
                <a:gd name="T11" fmla="*/ 24 h 456"/>
                <a:gd name="T12" fmla="*/ 58 w 698"/>
                <a:gd name="T13" fmla="*/ 168 h 456"/>
                <a:gd name="T14" fmla="*/ 456 w 698"/>
                <a:gd name="T15" fmla="*/ 195 h 456"/>
                <a:gd name="T16" fmla="*/ 538 w 698"/>
                <a:gd name="T17" fmla="*/ 360 h 456"/>
                <a:gd name="T18" fmla="*/ 538 w 698"/>
                <a:gd name="T19" fmla="*/ 456 h 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8"/>
                <a:gd name="T31" fmla="*/ 0 h 456"/>
                <a:gd name="T32" fmla="*/ 698 w 698"/>
                <a:gd name="T33" fmla="*/ 456 h 4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8" h="456">
                  <a:moveTo>
                    <a:pt x="682" y="456"/>
                  </a:moveTo>
                  <a:cubicBezTo>
                    <a:pt x="684" y="417"/>
                    <a:pt x="692" y="292"/>
                    <a:pt x="691" y="224"/>
                  </a:cubicBezTo>
                  <a:cubicBezTo>
                    <a:pt x="690" y="156"/>
                    <a:pt x="698" y="82"/>
                    <a:pt x="676" y="48"/>
                  </a:cubicBezTo>
                  <a:cubicBezTo>
                    <a:pt x="654" y="14"/>
                    <a:pt x="598" y="23"/>
                    <a:pt x="559" y="19"/>
                  </a:cubicBezTo>
                  <a:cubicBezTo>
                    <a:pt x="520" y="15"/>
                    <a:pt x="517" y="23"/>
                    <a:pt x="442" y="24"/>
                  </a:cubicBezTo>
                  <a:cubicBezTo>
                    <a:pt x="367" y="25"/>
                    <a:pt x="170" y="0"/>
                    <a:pt x="106" y="24"/>
                  </a:cubicBezTo>
                  <a:cubicBezTo>
                    <a:pt x="42" y="48"/>
                    <a:pt x="0" y="140"/>
                    <a:pt x="58" y="168"/>
                  </a:cubicBezTo>
                  <a:cubicBezTo>
                    <a:pt x="116" y="196"/>
                    <a:pt x="376" y="163"/>
                    <a:pt x="456" y="195"/>
                  </a:cubicBezTo>
                  <a:cubicBezTo>
                    <a:pt x="536" y="227"/>
                    <a:pt x="524" y="316"/>
                    <a:pt x="538" y="360"/>
                  </a:cubicBezTo>
                  <a:cubicBezTo>
                    <a:pt x="552" y="404"/>
                    <a:pt x="546" y="440"/>
                    <a:pt x="538" y="45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auto">
            <a:xfrm>
              <a:off x="1728" y="1440"/>
              <a:ext cx="144" cy="76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auto">
            <a:xfrm>
              <a:off x="1728" y="1056"/>
              <a:ext cx="1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032"/>
            <p:cNvSpPr>
              <a:spLocks noChangeArrowheads="1"/>
            </p:cNvSpPr>
            <p:nvPr/>
          </p:nvSpPr>
          <p:spPr bwMode="auto">
            <a:xfrm>
              <a:off x="288" y="158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FF3300"/>
                  </a:solidFill>
                </a:rPr>
                <a:t>P</a:t>
              </a:r>
            </a:p>
          </p:txBody>
        </p:sp>
        <p:sp>
          <p:nvSpPr>
            <p:cNvPr id="37902" name="Text Box 1033"/>
            <p:cNvSpPr txBox="1">
              <a:spLocks noChangeArrowheads="1"/>
            </p:cNvSpPr>
            <p:nvPr/>
          </p:nvSpPr>
          <p:spPr bwMode="auto">
            <a:xfrm>
              <a:off x="917" y="2092"/>
              <a:ext cx="278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FF66FF"/>
                  </a:solidFill>
                </a:rPr>
                <a:t>A</a:t>
              </a:r>
              <a:endParaRPr lang="en-US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37903" name="Text Box 1034"/>
            <p:cNvSpPr txBox="1">
              <a:spLocks noChangeArrowheads="1"/>
            </p:cNvSpPr>
            <p:nvPr/>
          </p:nvSpPr>
          <p:spPr bwMode="auto">
            <a:xfrm>
              <a:off x="2023" y="2064"/>
              <a:ext cx="265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FF66FF"/>
                  </a:solidFill>
                </a:rPr>
                <a:t>B</a:t>
              </a:r>
              <a:endParaRPr lang="en-US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37904" name="Line 1035"/>
            <p:cNvSpPr>
              <a:spLocks noChangeShapeType="1"/>
            </p:cNvSpPr>
            <p:nvPr/>
          </p:nvSpPr>
          <p:spPr bwMode="auto">
            <a:xfrm>
              <a:off x="2400" y="225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036"/>
            <p:cNvSpPr>
              <a:spLocks noChangeShapeType="1"/>
            </p:cNvSpPr>
            <p:nvPr/>
          </p:nvSpPr>
          <p:spPr bwMode="auto">
            <a:xfrm>
              <a:off x="2064" y="14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037"/>
            <p:cNvSpPr>
              <a:spLocks noChangeShapeType="1"/>
            </p:cNvSpPr>
            <p:nvPr/>
          </p:nvSpPr>
          <p:spPr bwMode="auto">
            <a:xfrm>
              <a:off x="2784" y="129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038"/>
            <p:cNvSpPr>
              <a:spLocks noChangeShapeType="1"/>
            </p:cNvSpPr>
            <p:nvPr/>
          </p:nvSpPr>
          <p:spPr bwMode="auto">
            <a:xfrm>
              <a:off x="2688" y="13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039"/>
            <p:cNvSpPr>
              <a:spLocks noChangeShapeType="1"/>
            </p:cNvSpPr>
            <p:nvPr/>
          </p:nvSpPr>
          <p:spPr bwMode="auto">
            <a:xfrm>
              <a:off x="2688" y="21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Text Box 1040"/>
            <p:cNvSpPr txBox="1">
              <a:spLocks noChangeArrowheads="1"/>
            </p:cNvSpPr>
            <p:nvPr/>
          </p:nvSpPr>
          <p:spPr bwMode="auto">
            <a:xfrm>
              <a:off x="2829" y="1651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FF66FF"/>
                  </a:solidFill>
                </a:rPr>
                <a:t>h</a:t>
              </a:r>
            </a:p>
          </p:txBody>
        </p:sp>
      </p:grpSp>
      <p:sp>
        <p:nvSpPr>
          <p:cNvPr id="37892" name="Line 1041"/>
          <p:cNvSpPr>
            <a:spLocks noChangeShapeType="1"/>
          </p:cNvSpPr>
          <p:nvPr/>
        </p:nvSpPr>
        <p:spPr bwMode="auto">
          <a:xfrm>
            <a:off x="3048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42"/>
          <p:cNvSpPr txBox="1">
            <a:spLocks noChangeArrowheads="1"/>
          </p:cNvSpPr>
          <p:nvPr/>
        </p:nvSpPr>
        <p:spPr bwMode="auto">
          <a:xfrm>
            <a:off x="2743200" y="1295400"/>
            <a:ext cx="665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P</a:t>
            </a:r>
            <a:r>
              <a:rPr lang="en-US" altLang="en-US" sz="4000" b="1" baseline="-25000">
                <a:solidFill>
                  <a:srgbClr val="FF66FF"/>
                </a:solidFill>
              </a:rPr>
              <a:t>0</a:t>
            </a:r>
            <a:endParaRPr lang="en-US" altLang="en-US" sz="4000" b="1">
              <a:solidFill>
                <a:srgbClr val="FF66FF"/>
              </a:solidFill>
            </a:endParaRPr>
          </a:p>
        </p:txBody>
      </p:sp>
      <p:sp>
        <p:nvSpPr>
          <p:cNvPr id="37894" name="Text Box 1043"/>
          <p:cNvSpPr txBox="1">
            <a:spLocks noChangeArrowheads="1"/>
          </p:cNvSpPr>
          <p:nvPr/>
        </p:nvSpPr>
        <p:spPr bwMode="auto">
          <a:xfrm>
            <a:off x="6324600" y="2590800"/>
            <a:ext cx="2344738" cy="1920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3300"/>
                </a:solidFill>
              </a:rPr>
              <a:t>P is the 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</a:rPr>
              <a:t>unknown 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</a:rPr>
              <a:t>pressure</a:t>
            </a:r>
          </a:p>
        </p:txBody>
      </p:sp>
      <p:sp>
        <p:nvSpPr>
          <p:cNvPr id="37895" name="Text Box 1044"/>
          <p:cNvSpPr txBox="1">
            <a:spLocks noChangeArrowheads="1"/>
          </p:cNvSpPr>
          <p:nvPr/>
        </p:nvSpPr>
        <p:spPr bwMode="auto">
          <a:xfrm>
            <a:off x="838200" y="5029200"/>
            <a:ext cx="516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Pressure B = P</a:t>
            </a:r>
            <a:r>
              <a:rPr lang="en-US" altLang="en-US" sz="4000" b="1" baseline="-25000">
                <a:solidFill>
                  <a:srgbClr val="FF66FF"/>
                </a:solidFill>
              </a:rPr>
              <a:t>0</a:t>
            </a:r>
            <a:r>
              <a:rPr lang="en-US" altLang="en-US" sz="4000" b="1">
                <a:solidFill>
                  <a:srgbClr val="FF66FF"/>
                </a:solidFill>
              </a:rPr>
              <a:t> + wd h</a:t>
            </a:r>
          </a:p>
        </p:txBody>
      </p:sp>
      <p:sp>
        <p:nvSpPr>
          <p:cNvPr id="37896" name="Text Box 1045"/>
          <p:cNvSpPr txBox="1">
            <a:spLocks noChangeArrowheads="1"/>
          </p:cNvSpPr>
          <p:nvPr/>
        </p:nvSpPr>
        <p:spPr bwMode="auto">
          <a:xfrm>
            <a:off x="838200" y="5638800"/>
            <a:ext cx="6319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Pressure B = Pressure A = </a:t>
            </a:r>
            <a:r>
              <a:rPr lang="en-US" altLang="en-US" sz="4000" b="1">
                <a:solidFill>
                  <a:srgbClr val="FF3300"/>
                </a:solidFill>
              </a:rPr>
              <a:t>P</a:t>
            </a:r>
            <a:endParaRPr lang="en-US" altLang="en-US" sz="4000" b="1">
              <a:solidFill>
                <a:srgbClr val="FF66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w3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287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2194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51689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Which type of 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pump has a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limitation on how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 deep the well can be 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in order to successfully</a:t>
            </a:r>
          </a:p>
          <a:p>
            <a:pPr algn="ctr"/>
            <a:r>
              <a:rPr lang="en-US" altLang="en-US" sz="4000" b="1">
                <a:solidFill>
                  <a:srgbClr val="FF66FF"/>
                </a:solidFill>
              </a:rPr>
              <a:t> pump water?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4343400"/>
            <a:ext cx="6477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1. The pump on the left can pump water higher.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2. The pump on the right can pump water higher.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3.  Both pumps can pump equally high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4.  Not enough information is given.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0" y="609600"/>
            <a:ext cx="2525713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accent2"/>
                </a:solidFill>
              </a:rPr>
              <a:t>Barometer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819400" y="2133600"/>
            <a:ext cx="1066800" cy="3352800"/>
            <a:chOff x="960" y="1440"/>
            <a:chExt cx="672" cy="2112"/>
          </a:xfrm>
        </p:grpSpPr>
        <p:sp>
          <p:nvSpPr>
            <p:cNvPr id="40977" name="Rectangle 4"/>
            <p:cNvSpPr>
              <a:spLocks noChangeArrowheads="1"/>
            </p:cNvSpPr>
            <p:nvPr/>
          </p:nvSpPr>
          <p:spPr bwMode="auto">
            <a:xfrm>
              <a:off x="960" y="2544"/>
              <a:ext cx="672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Rectangle 5"/>
            <p:cNvSpPr>
              <a:spLocks noChangeArrowheads="1"/>
            </p:cNvSpPr>
            <p:nvPr/>
          </p:nvSpPr>
          <p:spPr bwMode="auto">
            <a:xfrm>
              <a:off x="1248" y="1632"/>
              <a:ext cx="96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Line 6"/>
            <p:cNvSpPr>
              <a:spLocks noChangeShapeType="1"/>
            </p:cNvSpPr>
            <p:nvPr/>
          </p:nvSpPr>
          <p:spPr bwMode="auto">
            <a:xfrm flipV="1">
              <a:off x="96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7"/>
            <p:cNvSpPr>
              <a:spLocks noChangeShapeType="1"/>
            </p:cNvSpPr>
            <p:nvPr/>
          </p:nvSpPr>
          <p:spPr bwMode="auto">
            <a:xfrm flipV="1">
              <a:off x="1632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Rectangle 8"/>
            <p:cNvSpPr>
              <a:spLocks noChangeArrowheads="1"/>
            </p:cNvSpPr>
            <p:nvPr/>
          </p:nvSpPr>
          <p:spPr bwMode="auto">
            <a:xfrm>
              <a:off x="1248" y="1440"/>
              <a:ext cx="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0" y="1524000"/>
            <a:ext cx="339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Tube with closed end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5186363" y="1905000"/>
            <a:ext cx="39576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Filled with mercury and 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inverted into a dish 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of mercury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3676650" y="1660525"/>
            <a:ext cx="11811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P = 0</a:t>
            </a:r>
          </a:p>
        </p:txBody>
      </p:sp>
      <p:sp>
        <p:nvSpPr>
          <p:cNvPr id="40967" name="Freeform 12"/>
          <p:cNvSpPr>
            <a:spLocks/>
          </p:cNvSpPr>
          <p:nvPr/>
        </p:nvSpPr>
        <p:spPr bwMode="auto">
          <a:xfrm>
            <a:off x="3352800" y="1981200"/>
            <a:ext cx="381000" cy="228600"/>
          </a:xfrm>
          <a:custGeom>
            <a:avLst/>
            <a:gdLst>
              <a:gd name="T0" fmla="*/ 2147483647 w 240"/>
              <a:gd name="T1" fmla="*/ 0 h 144"/>
              <a:gd name="T2" fmla="*/ 0 w 240"/>
              <a:gd name="T3" fmla="*/ 2147483647 h 144"/>
              <a:gd name="T4" fmla="*/ 0 60000 65536"/>
              <a:gd name="T5" fmla="*/ 0 60000 65536"/>
              <a:gd name="T6" fmla="*/ 0 w 240"/>
              <a:gd name="T7" fmla="*/ 0 h 144"/>
              <a:gd name="T8" fmla="*/ 240 w 240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44">
                <a:moveTo>
                  <a:pt x="240" y="0"/>
                </a:moveTo>
                <a:cubicBezTo>
                  <a:pt x="140" y="60"/>
                  <a:pt x="40" y="120"/>
                  <a:pt x="0" y="144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 flipH="1">
            <a:off x="13716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4"/>
          <p:cNvSpPr>
            <a:spLocks noChangeShapeType="1"/>
          </p:cNvSpPr>
          <p:nvPr/>
        </p:nvSpPr>
        <p:spPr bwMode="auto">
          <a:xfrm flipH="1">
            <a:off x="1447800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5"/>
          <p:cNvSpPr>
            <a:spLocks noChangeShapeType="1"/>
          </p:cNvSpPr>
          <p:nvPr/>
        </p:nvSpPr>
        <p:spPr bwMode="auto">
          <a:xfrm>
            <a:off x="1676400" y="2209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>
            <a:off x="1524000" y="3733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7"/>
          <p:cNvSpPr txBox="1">
            <a:spLocks noChangeArrowheads="1"/>
          </p:cNvSpPr>
          <p:nvPr/>
        </p:nvSpPr>
        <p:spPr bwMode="auto">
          <a:xfrm>
            <a:off x="1181100" y="294163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0973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61595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P</a:t>
            </a:r>
            <a:r>
              <a:rPr lang="en-US" altLang="en-US" sz="3600" b="1" baseline="-25000">
                <a:solidFill>
                  <a:schemeClr val="accent2"/>
                </a:solidFill>
              </a:rPr>
              <a:t>0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3733800" y="3352800"/>
            <a:ext cx="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21"/>
          <p:cNvSpPr txBox="1">
            <a:spLocks noChangeArrowheads="1"/>
          </p:cNvSpPr>
          <p:nvPr/>
        </p:nvSpPr>
        <p:spPr bwMode="auto">
          <a:xfrm>
            <a:off x="4403725" y="4800600"/>
            <a:ext cx="41544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At sea level, the column of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mercury is 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760 mm</a:t>
            </a:r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1524000" y="228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487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/>
              <a:t>Fluid Dynamics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371600" y="1447800"/>
            <a:ext cx="7162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We make four assumptions for an “ideal fluid”: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The fluid is incompressible.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The fluid is nonviscous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The fluid is undergoing laminar flow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The fluid is non-rotating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1148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Conservation of Mass would require that:</a:t>
            </a:r>
          </a:p>
          <a:p>
            <a:pPr>
              <a:spcBef>
                <a:spcPct val="50000"/>
              </a:spcBef>
            </a:pPr>
            <a:r>
              <a:rPr lang="en-US" altLang="en-US" sz="2800"/>
              <a:t>V</a:t>
            </a:r>
            <a:r>
              <a:rPr lang="en-US" altLang="en-US" sz="2800" baseline="-25000"/>
              <a:t>1</a:t>
            </a:r>
            <a:r>
              <a:rPr lang="en-US" altLang="en-US" sz="2800"/>
              <a:t> = V</a:t>
            </a:r>
            <a:r>
              <a:rPr lang="en-US" altLang="en-US" sz="2800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800"/>
              <a:t>A</a:t>
            </a:r>
            <a:r>
              <a:rPr lang="en-US" altLang="en-US" sz="2800" baseline="-25000"/>
              <a:t>1</a:t>
            </a:r>
            <a:r>
              <a:rPr lang="en-US" altLang="en-US" sz="2800">
                <a:sym typeface="Symbol" panose="05050102010706020507" pitchFamily="18" charset="2"/>
              </a:rPr>
              <a:t> x</a:t>
            </a:r>
            <a:r>
              <a:rPr lang="en-US" altLang="en-US" sz="2800" baseline="-25000">
                <a:sym typeface="Symbol" panose="05050102010706020507" pitchFamily="18" charset="2"/>
              </a:rPr>
              <a:t>1 </a:t>
            </a:r>
            <a:r>
              <a:rPr lang="en-US" altLang="en-US" sz="2800">
                <a:sym typeface="Symbol" panose="05050102010706020507" pitchFamily="18" charset="2"/>
              </a:rPr>
              <a:t>	 = A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x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Symbol" panose="05050102010706020507" pitchFamily="18" charset="2"/>
              </a:rPr>
              <a:t>A</a:t>
            </a:r>
            <a:r>
              <a:rPr lang="en-US" altLang="en-US" sz="2800" baseline="-25000">
                <a:sym typeface="Symbol" panose="05050102010706020507" pitchFamily="18" charset="2"/>
              </a:rPr>
              <a:t>1</a:t>
            </a:r>
            <a:r>
              <a:rPr lang="en-US" altLang="en-US" sz="2800">
                <a:sym typeface="Symbol" panose="05050102010706020507" pitchFamily="18" charset="2"/>
              </a:rPr>
              <a:t>(v</a:t>
            </a:r>
            <a:r>
              <a:rPr lang="en-US" altLang="en-US" sz="2800" baseline="-25000">
                <a:sym typeface="Symbol" panose="05050102010706020507" pitchFamily="18" charset="2"/>
              </a:rPr>
              <a:t>1</a:t>
            </a:r>
            <a:r>
              <a:rPr lang="en-US" altLang="en-US" sz="2800">
                <a:sym typeface="Symbol" panose="05050102010706020507" pitchFamily="18" charset="2"/>
              </a:rPr>
              <a:t>t) = A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(v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t)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Symbol" panose="05050102010706020507" pitchFamily="18" charset="2"/>
              </a:rPr>
              <a:t>A</a:t>
            </a:r>
            <a:r>
              <a:rPr lang="en-US" altLang="en-US" sz="2800" baseline="-25000">
                <a:sym typeface="Symbol" panose="05050102010706020507" pitchFamily="18" charset="2"/>
              </a:rPr>
              <a:t>1</a:t>
            </a:r>
            <a:r>
              <a:rPr lang="en-US" altLang="en-US" sz="2800">
                <a:sym typeface="Symbol" panose="05050102010706020507" pitchFamily="18" charset="2"/>
              </a:rPr>
              <a:t>v</a:t>
            </a:r>
            <a:r>
              <a:rPr lang="en-US" altLang="en-US" sz="2800" baseline="-25000">
                <a:sym typeface="Symbol" panose="05050102010706020507" pitchFamily="18" charset="2"/>
              </a:rPr>
              <a:t>1</a:t>
            </a:r>
            <a:r>
              <a:rPr lang="en-US" altLang="en-US" sz="2800">
                <a:sym typeface="Symbol" panose="05050102010706020507" pitchFamily="18" charset="2"/>
              </a:rPr>
              <a:t> = A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v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ym typeface="Symbol" panose="05050102010706020507" pitchFamily="18" charset="2"/>
              </a:rPr>
              <a:t>This is called the “Continuity Equation”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066800" y="54102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We could use it to find the speed of water coming through a house pipe.</a:t>
            </a:r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5791200" y="1524000"/>
            <a:ext cx="1371600" cy="19050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10"/>
          <p:cNvSpPr>
            <a:spLocks noChangeArrowheads="1"/>
          </p:cNvSpPr>
          <p:nvPr/>
        </p:nvSpPr>
        <p:spPr bwMode="auto">
          <a:xfrm>
            <a:off x="5638800" y="1600200"/>
            <a:ext cx="1371600" cy="17526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5486400" y="1676400"/>
            <a:ext cx="1371600" cy="16002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Oval 12"/>
          <p:cNvSpPr>
            <a:spLocks noChangeArrowheads="1"/>
          </p:cNvSpPr>
          <p:nvPr/>
        </p:nvSpPr>
        <p:spPr bwMode="auto">
          <a:xfrm>
            <a:off x="5334000" y="1752600"/>
            <a:ext cx="1371600" cy="14478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6" name="Oval 13"/>
          <p:cNvSpPr>
            <a:spLocks noChangeArrowheads="1"/>
          </p:cNvSpPr>
          <p:nvPr/>
        </p:nvSpPr>
        <p:spPr bwMode="auto">
          <a:xfrm>
            <a:off x="5181600" y="1828800"/>
            <a:ext cx="1371600" cy="12192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7" name="Oval 8"/>
          <p:cNvSpPr>
            <a:spLocks noChangeArrowheads="1"/>
          </p:cNvSpPr>
          <p:nvPr/>
        </p:nvSpPr>
        <p:spPr bwMode="auto">
          <a:xfrm>
            <a:off x="4343400" y="1905000"/>
            <a:ext cx="1066800" cy="12192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4191000" y="1066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baseline="-25000"/>
              <a:t>1</a:t>
            </a:r>
            <a:r>
              <a:rPr lang="en-US" altLang="en-US"/>
              <a:t>= A</a:t>
            </a:r>
            <a:r>
              <a:rPr lang="en-US" altLang="en-US" baseline="-25000"/>
              <a:t>1</a:t>
            </a:r>
            <a:r>
              <a:rPr lang="en-US" altLang="en-US">
                <a:sym typeface="Symbol" panose="05050102010706020507" pitchFamily="18" charset="2"/>
              </a:rPr>
              <a:t>x</a:t>
            </a:r>
            <a:r>
              <a:rPr lang="en-US" altLang="en-US" baseline="-25000">
                <a:sym typeface="Symbol" panose="05050102010706020507" pitchFamily="18" charset="2"/>
              </a:rPr>
              <a:t>1</a:t>
            </a:r>
            <a:r>
              <a:rPr lang="en-US" altLang="en-US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3019" name="Oval 17"/>
          <p:cNvSpPr>
            <a:spLocks noChangeArrowheads="1"/>
          </p:cNvSpPr>
          <p:nvPr/>
        </p:nvSpPr>
        <p:spPr bwMode="auto">
          <a:xfrm>
            <a:off x="3886200" y="1905000"/>
            <a:ext cx="1371600" cy="12192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20" name="Line 18"/>
          <p:cNvSpPr>
            <a:spLocks noChangeShapeType="1"/>
          </p:cNvSpPr>
          <p:nvPr/>
        </p:nvSpPr>
        <p:spPr bwMode="auto">
          <a:xfrm flipH="1">
            <a:off x="4572000" y="14478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Text Box 19"/>
          <p:cNvSpPr txBox="1">
            <a:spLocks noChangeArrowheads="1"/>
          </p:cNvSpPr>
          <p:nvPr/>
        </p:nvSpPr>
        <p:spPr bwMode="auto">
          <a:xfrm>
            <a:off x="7086600" y="609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baseline="-25000"/>
              <a:t>2</a:t>
            </a:r>
            <a:r>
              <a:rPr lang="en-US" altLang="en-US"/>
              <a:t>= A</a:t>
            </a:r>
            <a:r>
              <a:rPr lang="en-US" altLang="en-US" baseline="-25000"/>
              <a:t>2</a:t>
            </a:r>
            <a:r>
              <a:rPr lang="en-US" altLang="en-US">
                <a:sym typeface="Symbol" panose="05050102010706020507" pitchFamily="18" charset="2"/>
              </a:rPr>
              <a:t>x</a:t>
            </a:r>
            <a:r>
              <a:rPr lang="en-US" altLang="en-US" baseline="-25000">
                <a:sym typeface="Symbol" panose="05050102010706020507" pitchFamily="18" charset="2"/>
              </a:rPr>
              <a:t>2</a:t>
            </a:r>
            <a:r>
              <a:rPr lang="en-US" altLang="en-US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3022" name="Line 20"/>
          <p:cNvSpPr>
            <a:spLocks noChangeShapeType="1"/>
          </p:cNvSpPr>
          <p:nvPr/>
        </p:nvSpPr>
        <p:spPr bwMode="auto">
          <a:xfrm>
            <a:off x="7543800" y="99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Oval 21"/>
          <p:cNvSpPr>
            <a:spLocks noChangeArrowheads="1"/>
          </p:cNvSpPr>
          <p:nvPr/>
        </p:nvSpPr>
        <p:spPr bwMode="auto">
          <a:xfrm>
            <a:off x="7162800" y="1371600"/>
            <a:ext cx="1371600" cy="19050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858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Question: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The water main of my new house has a radius of 1cm and I’ve discovered that the water comes out at a speed of 2.0m/s. 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My sink’s pipe and faucet has a radius of ½ cm.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How fast does the water come out of my faucet?  (Neglect changes in height of the pipe).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914400" y="4373563"/>
            <a:ext cx="214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A</a:t>
            </a:r>
            <a:r>
              <a:rPr lang="en-US" altLang="en-US" sz="3200" baseline="-25000">
                <a:sym typeface="Symbol" panose="05050102010706020507" pitchFamily="18" charset="2"/>
              </a:rPr>
              <a:t>1</a:t>
            </a:r>
            <a:r>
              <a:rPr lang="en-US" altLang="en-US" sz="3200">
                <a:sym typeface="Symbol" panose="05050102010706020507" pitchFamily="18" charset="2"/>
              </a:rPr>
              <a:t>v</a:t>
            </a:r>
            <a:r>
              <a:rPr lang="en-US" altLang="en-US" sz="3200" baseline="-25000">
                <a:sym typeface="Symbol" panose="05050102010706020507" pitchFamily="18" charset="2"/>
              </a:rPr>
              <a:t>1</a:t>
            </a:r>
            <a:r>
              <a:rPr lang="en-US" altLang="en-US" sz="3200">
                <a:sym typeface="Symbol" panose="05050102010706020507" pitchFamily="18" charset="2"/>
              </a:rPr>
              <a:t> = A</a:t>
            </a:r>
            <a:r>
              <a:rPr lang="en-US" altLang="en-US" sz="3200" baseline="-25000">
                <a:sym typeface="Symbol" panose="05050102010706020507" pitchFamily="18" charset="2"/>
              </a:rPr>
              <a:t>2</a:t>
            </a:r>
            <a:r>
              <a:rPr lang="en-US" altLang="en-US" sz="3200">
                <a:sym typeface="Symbol" panose="05050102010706020507" pitchFamily="18" charset="2"/>
              </a:rPr>
              <a:t>v</a:t>
            </a:r>
            <a:r>
              <a:rPr lang="en-US" altLang="en-US" sz="3200" baseline="-25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r</a:t>
            </a:r>
            <a:r>
              <a:rPr lang="en-US" altLang="en-US" sz="3200" baseline="-25000">
                <a:sym typeface="Symbol" panose="05050102010706020507" pitchFamily="18" charset="2"/>
              </a:rPr>
              <a:t>1</a:t>
            </a:r>
            <a:r>
              <a:rPr lang="en-US" altLang="en-US" sz="3200" baseline="30000">
                <a:sym typeface="Symbol" panose="05050102010706020507" pitchFamily="18" charset="2"/>
              </a:rPr>
              <a:t>2</a:t>
            </a:r>
            <a:r>
              <a:rPr lang="en-US" altLang="en-US" sz="3200">
                <a:sym typeface="Symbol" panose="05050102010706020507" pitchFamily="18" charset="2"/>
              </a:rPr>
              <a:t>v</a:t>
            </a:r>
            <a:r>
              <a:rPr lang="en-US" altLang="en-US" sz="3200" baseline="-25000">
                <a:sym typeface="Symbol" panose="05050102010706020507" pitchFamily="18" charset="2"/>
              </a:rPr>
              <a:t>1</a:t>
            </a:r>
            <a:r>
              <a:rPr lang="en-US" altLang="en-US" sz="3200">
                <a:sym typeface="Symbol" panose="05050102010706020507" pitchFamily="18" charset="2"/>
              </a:rPr>
              <a:t>=r</a:t>
            </a:r>
            <a:r>
              <a:rPr lang="en-US" altLang="en-US" sz="3200" baseline="-25000">
                <a:sym typeface="Symbol" panose="05050102010706020507" pitchFamily="18" charset="2"/>
              </a:rPr>
              <a:t>2</a:t>
            </a:r>
            <a:r>
              <a:rPr lang="en-US" altLang="en-US" sz="3200" baseline="30000">
                <a:sym typeface="Symbol" panose="05050102010706020507" pitchFamily="18" charset="2"/>
              </a:rPr>
              <a:t>2</a:t>
            </a:r>
            <a:r>
              <a:rPr lang="en-US" altLang="en-US" sz="3200">
                <a:sym typeface="Symbol" panose="05050102010706020507" pitchFamily="18" charset="2"/>
              </a:rPr>
              <a:t>v</a:t>
            </a:r>
            <a:r>
              <a:rPr lang="en-US" altLang="en-US" sz="3200" baseline="-25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4037" name="Oval 8"/>
          <p:cNvSpPr>
            <a:spLocks noChangeArrowheads="1"/>
          </p:cNvSpPr>
          <p:nvPr/>
        </p:nvSpPr>
        <p:spPr bwMode="auto">
          <a:xfrm>
            <a:off x="5181600" y="3962400"/>
            <a:ext cx="1371600" cy="19050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Oval 9"/>
          <p:cNvSpPr>
            <a:spLocks noChangeArrowheads="1"/>
          </p:cNvSpPr>
          <p:nvPr/>
        </p:nvSpPr>
        <p:spPr bwMode="auto">
          <a:xfrm>
            <a:off x="6934200" y="4114800"/>
            <a:ext cx="1066800" cy="12192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scene3d>
            <a:camera prst="legacyPerspectiveFront">
              <a:rot lat="1500000" lon="4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>
            <a:off x="6477000" y="4876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08038" y="971550"/>
            <a:ext cx="36242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The figure shows volume flow rates (in cm</a:t>
            </a:r>
            <a:r>
              <a:rPr lang="en-US" altLang="en-US" baseline="30000"/>
              <a:t>3</a:t>
            </a:r>
            <a:r>
              <a:rPr lang="en-US" altLang="en-US"/>
              <a:t>/s) for all but one tube. What is the volume flow rate through the unmarked tube? Is the flow direction in or out?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676400" y="4279900"/>
            <a:ext cx="57642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1.  1 cm</a:t>
            </a:r>
            <a:r>
              <a:rPr lang="en-US" altLang="en-US" baseline="30000"/>
              <a:t>3</a:t>
            </a:r>
            <a:r>
              <a:rPr lang="en-US" altLang="en-US"/>
              <a:t>/s, out</a:t>
            </a:r>
          </a:p>
          <a:p>
            <a:pPr eaLnBrk="1" hangingPunct="1"/>
            <a:r>
              <a:rPr lang="en-US" altLang="en-US"/>
              <a:t>2.  1 cm</a:t>
            </a:r>
            <a:r>
              <a:rPr lang="en-US" altLang="en-US" baseline="30000"/>
              <a:t>3</a:t>
            </a:r>
            <a:r>
              <a:rPr lang="en-US" altLang="en-US"/>
              <a:t>/s, in</a:t>
            </a:r>
          </a:p>
          <a:p>
            <a:pPr eaLnBrk="1" hangingPunct="1"/>
            <a:r>
              <a:rPr lang="en-US" altLang="en-US"/>
              <a:t>3.  10 cm</a:t>
            </a:r>
            <a:r>
              <a:rPr lang="en-US" altLang="en-US" baseline="30000"/>
              <a:t>3</a:t>
            </a:r>
            <a:r>
              <a:rPr lang="en-US" altLang="en-US"/>
              <a:t>/s, out</a:t>
            </a:r>
          </a:p>
          <a:p>
            <a:pPr eaLnBrk="1" hangingPunct="1"/>
            <a:r>
              <a:rPr lang="en-US" altLang="en-US"/>
              <a:t>4.  10 cm</a:t>
            </a:r>
            <a:r>
              <a:rPr lang="en-US" altLang="en-US" baseline="30000"/>
              <a:t>3</a:t>
            </a:r>
            <a:r>
              <a:rPr lang="en-US" altLang="en-US"/>
              <a:t>/s, in</a:t>
            </a:r>
          </a:p>
          <a:p>
            <a:pPr eaLnBrk="1" hangingPunct="1"/>
            <a:r>
              <a:rPr lang="en-US" altLang="en-US"/>
              <a:t>5.  It depends on the relative size of the tubes.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4418013" y="625475"/>
            <a:ext cx="3725862" cy="3686175"/>
            <a:chOff x="2783" y="394"/>
            <a:chExt cx="2347" cy="2322"/>
          </a:xfrm>
        </p:grpSpPr>
        <p:pic>
          <p:nvPicPr>
            <p:cNvPr id="45061" name="Picture 5" descr="15_stt_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394"/>
              <a:ext cx="2347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3098" y="2378"/>
              <a:ext cx="1887" cy="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Conservation of Energy gives us another cool result known as “Bernoulli’s Law”:</a:t>
            </a:r>
          </a:p>
          <a:p>
            <a:pPr>
              <a:spcBef>
                <a:spcPct val="50000"/>
              </a:spcBef>
            </a:pPr>
            <a:endParaRPr lang="en-US" altLang="en-US" sz="3200" baseline="-2500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6083" name="Picture 5" descr="example paragraph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10037" r="3232" b="5795"/>
          <a:stretch>
            <a:fillRect/>
          </a:stretch>
        </p:blipFill>
        <p:spPr bwMode="auto">
          <a:xfrm>
            <a:off x="914400" y="3657600"/>
            <a:ext cx="4210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09600" y="457200"/>
            <a:ext cx="2590800" cy="220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10668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18288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2362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2514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18288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Oval 12"/>
          <p:cNvSpPr>
            <a:spLocks noChangeArrowheads="1"/>
          </p:cNvSpPr>
          <p:nvPr/>
        </p:nvSpPr>
        <p:spPr bwMode="auto">
          <a:xfrm>
            <a:off x="1371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Oval 13"/>
          <p:cNvSpPr>
            <a:spLocks noChangeArrowheads="1"/>
          </p:cNvSpPr>
          <p:nvPr/>
        </p:nvSpPr>
        <p:spPr bwMode="auto">
          <a:xfrm>
            <a:off x="2057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990600" y="685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>
            <a:off x="914400" y="685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9144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52" name="Group 18"/>
          <p:cNvGrpSpPr>
            <a:grpSpLocks/>
          </p:cNvGrpSpPr>
          <p:nvPr/>
        </p:nvGrpSpPr>
        <p:grpSpPr bwMode="auto">
          <a:xfrm>
            <a:off x="2209800" y="838200"/>
            <a:ext cx="228600" cy="228600"/>
            <a:chOff x="480" y="2640"/>
            <a:chExt cx="144" cy="144"/>
          </a:xfrm>
        </p:grpSpPr>
        <p:sp>
          <p:nvSpPr>
            <p:cNvPr id="14541" name="Line 1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Line 2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Line 2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3" name="Group 22"/>
          <p:cNvGrpSpPr>
            <a:grpSpLocks/>
          </p:cNvGrpSpPr>
          <p:nvPr/>
        </p:nvGrpSpPr>
        <p:grpSpPr bwMode="auto">
          <a:xfrm>
            <a:off x="2743200" y="2133600"/>
            <a:ext cx="228600" cy="228600"/>
            <a:chOff x="480" y="2640"/>
            <a:chExt cx="144" cy="144"/>
          </a:xfrm>
        </p:grpSpPr>
        <p:sp>
          <p:nvSpPr>
            <p:cNvPr id="14538" name="Line 23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Line 24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Line 25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4" name="Group 26"/>
          <p:cNvGrpSpPr>
            <a:grpSpLocks/>
          </p:cNvGrpSpPr>
          <p:nvPr/>
        </p:nvGrpSpPr>
        <p:grpSpPr bwMode="auto">
          <a:xfrm rot="4354474">
            <a:off x="1600200" y="2133600"/>
            <a:ext cx="228600" cy="228600"/>
            <a:chOff x="480" y="2640"/>
            <a:chExt cx="144" cy="144"/>
          </a:xfrm>
        </p:grpSpPr>
        <p:sp>
          <p:nvSpPr>
            <p:cNvPr id="14535" name="Line 27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Line 28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Line 29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5" name="Group 30"/>
          <p:cNvGrpSpPr>
            <a:grpSpLocks/>
          </p:cNvGrpSpPr>
          <p:nvPr/>
        </p:nvGrpSpPr>
        <p:grpSpPr bwMode="auto">
          <a:xfrm rot="4354474">
            <a:off x="1447800" y="1066800"/>
            <a:ext cx="228600" cy="228600"/>
            <a:chOff x="480" y="2640"/>
            <a:chExt cx="144" cy="144"/>
          </a:xfrm>
        </p:grpSpPr>
        <p:sp>
          <p:nvSpPr>
            <p:cNvPr id="14532" name="Line 3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Line 3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Line 3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6" name="Group 34"/>
          <p:cNvGrpSpPr>
            <a:grpSpLocks/>
          </p:cNvGrpSpPr>
          <p:nvPr/>
        </p:nvGrpSpPr>
        <p:grpSpPr bwMode="auto">
          <a:xfrm rot="1114369">
            <a:off x="990600" y="1524000"/>
            <a:ext cx="228600" cy="228600"/>
            <a:chOff x="480" y="2640"/>
            <a:chExt cx="144" cy="144"/>
          </a:xfrm>
        </p:grpSpPr>
        <p:sp>
          <p:nvSpPr>
            <p:cNvPr id="14529" name="Line 35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Line 36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Line 37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7" name="Group 38"/>
          <p:cNvGrpSpPr>
            <a:grpSpLocks/>
          </p:cNvGrpSpPr>
          <p:nvPr/>
        </p:nvGrpSpPr>
        <p:grpSpPr bwMode="auto">
          <a:xfrm rot="1114369">
            <a:off x="1981200" y="1752600"/>
            <a:ext cx="228600" cy="228600"/>
            <a:chOff x="480" y="2640"/>
            <a:chExt cx="144" cy="144"/>
          </a:xfrm>
        </p:grpSpPr>
        <p:sp>
          <p:nvSpPr>
            <p:cNvPr id="14526" name="Line 3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Line 4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Line 4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8" name="Group 42"/>
          <p:cNvGrpSpPr>
            <a:grpSpLocks/>
          </p:cNvGrpSpPr>
          <p:nvPr/>
        </p:nvGrpSpPr>
        <p:grpSpPr bwMode="auto">
          <a:xfrm rot="1114369">
            <a:off x="1676400" y="1143000"/>
            <a:ext cx="228600" cy="228600"/>
            <a:chOff x="480" y="2640"/>
            <a:chExt cx="144" cy="144"/>
          </a:xfrm>
        </p:grpSpPr>
        <p:sp>
          <p:nvSpPr>
            <p:cNvPr id="14523" name="Line 43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Line 44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Line 45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9" name="Group 46"/>
          <p:cNvGrpSpPr>
            <a:grpSpLocks/>
          </p:cNvGrpSpPr>
          <p:nvPr/>
        </p:nvGrpSpPr>
        <p:grpSpPr bwMode="auto">
          <a:xfrm rot="2434839">
            <a:off x="1752600" y="533400"/>
            <a:ext cx="228600" cy="228600"/>
            <a:chOff x="480" y="2640"/>
            <a:chExt cx="144" cy="144"/>
          </a:xfrm>
        </p:grpSpPr>
        <p:sp>
          <p:nvSpPr>
            <p:cNvPr id="14520" name="Line 47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Line 48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Line 49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0" name="Group 50"/>
          <p:cNvGrpSpPr>
            <a:grpSpLocks/>
          </p:cNvGrpSpPr>
          <p:nvPr/>
        </p:nvGrpSpPr>
        <p:grpSpPr bwMode="auto">
          <a:xfrm rot="-8365161">
            <a:off x="2514600" y="1981200"/>
            <a:ext cx="228600" cy="228600"/>
            <a:chOff x="480" y="2640"/>
            <a:chExt cx="144" cy="144"/>
          </a:xfrm>
        </p:grpSpPr>
        <p:sp>
          <p:nvSpPr>
            <p:cNvPr id="14517" name="Line 5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Line 5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Line 5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1" name="Oval 54"/>
          <p:cNvSpPr>
            <a:spLocks noChangeArrowheads="1"/>
          </p:cNvSpPr>
          <p:nvPr/>
        </p:nvSpPr>
        <p:spPr bwMode="auto">
          <a:xfrm rot="4861642">
            <a:off x="28194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2" name="Group 55"/>
          <p:cNvGrpSpPr>
            <a:grpSpLocks/>
          </p:cNvGrpSpPr>
          <p:nvPr/>
        </p:nvGrpSpPr>
        <p:grpSpPr bwMode="auto">
          <a:xfrm rot="5985961">
            <a:off x="2895600" y="609600"/>
            <a:ext cx="228600" cy="228600"/>
            <a:chOff x="480" y="2640"/>
            <a:chExt cx="144" cy="144"/>
          </a:xfrm>
        </p:grpSpPr>
        <p:sp>
          <p:nvSpPr>
            <p:cNvPr id="14514" name="Line 56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Line 57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Line 58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3" name="Text Box 59"/>
          <p:cNvSpPr txBox="1">
            <a:spLocks noChangeArrowheads="1"/>
          </p:cNvSpPr>
          <p:nvPr/>
        </p:nvSpPr>
        <p:spPr bwMode="auto">
          <a:xfrm>
            <a:off x="533400" y="27432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Plasmas</a:t>
            </a:r>
          </a:p>
        </p:txBody>
      </p:sp>
      <p:sp>
        <p:nvSpPr>
          <p:cNvPr id="14364" name="Oval 60"/>
          <p:cNvSpPr>
            <a:spLocks noChangeArrowheads="1"/>
          </p:cNvSpPr>
          <p:nvPr/>
        </p:nvSpPr>
        <p:spPr bwMode="auto">
          <a:xfrm>
            <a:off x="1143000" y="220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5" name="Oval 61"/>
          <p:cNvSpPr>
            <a:spLocks noChangeArrowheads="1"/>
          </p:cNvSpPr>
          <p:nvPr/>
        </p:nvSpPr>
        <p:spPr bwMode="auto">
          <a:xfrm>
            <a:off x="1600200" y="1828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6" name="Oval 62"/>
          <p:cNvSpPr>
            <a:spLocks noChangeArrowheads="1"/>
          </p:cNvSpPr>
          <p:nvPr/>
        </p:nvSpPr>
        <p:spPr bwMode="auto">
          <a:xfrm>
            <a:off x="1981200" y="2362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7" name="Oval 63"/>
          <p:cNvSpPr>
            <a:spLocks noChangeArrowheads="1"/>
          </p:cNvSpPr>
          <p:nvPr/>
        </p:nvSpPr>
        <p:spPr bwMode="auto">
          <a:xfrm>
            <a:off x="2209800" y="144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Oval 64"/>
          <p:cNvSpPr>
            <a:spLocks noChangeArrowheads="1"/>
          </p:cNvSpPr>
          <p:nvPr/>
        </p:nvSpPr>
        <p:spPr bwMode="auto">
          <a:xfrm>
            <a:off x="2743200" y="1143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9" name="Oval 65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70" name="Oval 66"/>
          <p:cNvSpPr>
            <a:spLocks noChangeArrowheads="1"/>
          </p:cNvSpPr>
          <p:nvPr/>
        </p:nvSpPr>
        <p:spPr bwMode="auto">
          <a:xfrm>
            <a:off x="1447800" y="685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Oval 67"/>
          <p:cNvSpPr>
            <a:spLocks noChangeArrowheads="1"/>
          </p:cNvSpPr>
          <p:nvPr/>
        </p:nvSpPr>
        <p:spPr bwMode="auto">
          <a:xfrm>
            <a:off x="2057400" y="1143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Oval 68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73" name="Oval 69"/>
          <p:cNvSpPr>
            <a:spLocks noChangeArrowheads="1"/>
          </p:cNvSpPr>
          <p:nvPr/>
        </p:nvSpPr>
        <p:spPr bwMode="auto">
          <a:xfrm>
            <a:off x="2514600" y="2362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4374" name="Group 70"/>
          <p:cNvGrpSpPr>
            <a:grpSpLocks/>
          </p:cNvGrpSpPr>
          <p:nvPr/>
        </p:nvGrpSpPr>
        <p:grpSpPr bwMode="auto">
          <a:xfrm rot="1114369">
            <a:off x="990600" y="1981200"/>
            <a:ext cx="228600" cy="228600"/>
            <a:chOff x="480" y="2640"/>
            <a:chExt cx="144" cy="144"/>
          </a:xfrm>
        </p:grpSpPr>
        <p:sp>
          <p:nvSpPr>
            <p:cNvPr id="14511" name="Line 7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Line 7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Line 7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5" name="Group 74"/>
          <p:cNvGrpSpPr>
            <a:grpSpLocks/>
          </p:cNvGrpSpPr>
          <p:nvPr/>
        </p:nvGrpSpPr>
        <p:grpSpPr bwMode="auto">
          <a:xfrm rot="1114369">
            <a:off x="2667000" y="1447800"/>
            <a:ext cx="228600" cy="228600"/>
            <a:chOff x="480" y="2640"/>
            <a:chExt cx="144" cy="144"/>
          </a:xfrm>
        </p:grpSpPr>
        <p:sp>
          <p:nvSpPr>
            <p:cNvPr id="14508" name="Line 75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Line 76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Line 77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6" name="Group 78"/>
          <p:cNvGrpSpPr>
            <a:grpSpLocks/>
          </p:cNvGrpSpPr>
          <p:nvPr/>
        </p:nvGrpSpPr>
        <p:grpSpPr bwMode="auto">
          <a:xfrm rot="5985961">
            <a:off x="1524000" y="457200"/>
            <a:ext cx="228600" cy="228600"/>
            <a:chOff x="480" y="2640"/>
            <a:chExt cx="144" cy="144"/>
          </a:xfrm>
        </p:grpSpPr>
        <p:sp>
          <p:nvSpPr>
            <p:cNvPr id="14505" name="Line 7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Line 8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Line 8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7" name="Group 82"/>
          <p:cNvGrpSpPr>
            <a:grpSpLocks/>
          </p:cNvGrpSpPr>
          <p:nvPr/>
        </p:nvGrpSpPr>
        <p:grpSpPr bwMode="auto">
          <a:xfrm rot="5985961">
            <a:off x="1676400" y="1600200"/>
            <a:ext cx="228600" cy="228600"/>
            <a:chOff x="480" y="2640"/>
            <a:chExt cx="144" cy="144"/>
          </a:xfrm>
        </p:grpSpPr>
        <p:sp>
          <p:nvSpPr>
            <p:cNvPr id="14502" name="Line 83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Line 84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Line 85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8" name="Group 86"/>
          <p:cNvGrpSpPr>
            <a:grpSpLocks/>
          </p:cNvGrpSpPr>
          <p:nvPr/>
        </p:nvGrpSpPr>
        <p:grpSpPr bwMode="auto">
          <a:xfrm rot="9759729">
            <a:off x="2057400" y="2362200"/>
            <a:ext cx="228600" cy="228600"/>
            <a:chOff x="480" y="2640"/>
            <a:chExt cx="144" cy="144"/>
          </a:xfrm>
        </p:grpSpPr>
        <p:sp>
          <p:nvSpPr>
            <p:cNvPr id="14499" name="Line 87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Line 88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Line 89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9" name="Group 90"/>
          <p:cNvGrpSpPr>
            <a:grpSpLocks/>
          </p:cNvGrpSpPr>
          <p:nvPr/>
        </p:nvGrpSpPr>
        <p:grpSpPr bwMode="auto">
          <a:xfrm rot="9759729">
            <a:off x="2286000" y="1447800"/>
            <a:ext cx="228600" cy="228600"/>
            <a:chOff x="480" y="2640"/>
            <a:chExt cx="144" cy="144"/>
          </a:xfrm>
        </p:grpSpPr>
        <p:sp>
          <p:nvSpPr>
            <p:cNvPr id="14496" name="Line 91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Line 92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Line 93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0" name="Group 94"/>
          <p:cNvGrpSpPr>
            <a:grpSpLocks/>
          </p:cNvGrpSpPr>
          <p:nvPr/>
        </p:nvGrpSpPr>
        <p:grpSpPr bwMode="auto">
          <a:xfrm rot="9759729">
            <a:off x="990600" y="1219200"/>
            <a:ext cx="228600" cy="228600"/>
            <a:chOff x="480" y="2640"/>
            <a:chExt cx="144" cy="144"/>
          </a:xfrm>
        </p:grpSpPr>
        <p:sp>
          <p:nvSpPr>
            <p:cNvPr id="14493" name="Line 95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Line 96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Line 97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1" name="Group 98"/>
          <p:cNvGrpSpPr>
            <a:grpSpLocks/>
          </p:cNvGrpSpPr>
          <p:nvPr/>
        </p:nvGrpSpPr>
        <p:grpSpPr bwMode="auto">
          <a:xfrm rot="8872901">
            <a:off x="2819400" y="1066800"/>
            <a:ext cx="228600" cy="228600"/>
            <a:chOff x="480" y="2640"/>
            <a:chExt cx="144" cy="144"/>
          </a:xfrm>
        </p:grpSpPr>
        <p:sp>
          <p:nvSpPr>
            <p:cNvPr id="14490" name="Line 99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Line 100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Line 101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2" name="Group 102"/>
          <p:cNvGrpSpPr>
            <a:grpSpLocks/>
          </p:cNvGrpSpPr>
          <p:nvPr/>
        </p:nvGrpSpPr>
        <p:grpSpPr bwMode="auto">
          <a:xfrm rot="8872901">
            <a:off x="2133600" y="1066800"/>
            <a:ext cx="228600" cy="228600"/>
            <a:chOff x="480" y="2640"/>
            <a:chExt cx="144" cy="144"/>
          </a:xfrm>
        </p:grpSpPr>
        <p:sp>
          <p:nvSpPr>
            <p:cNvPr id="14487" name="Line 103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Line 104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Line 105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3" name="Group 106"/>
          <p:cNvGrpSpPr>
            <a:grpSpLocks/>
          </p:cNvGrpSpPr>
          <p:nvPr/>
        </p:nvGrpSpPr>
        <p:grpSpPr bwMode="auto">
          <a:xfrm rot="8872901">
            <a:off x="2590800" y="2286000"/>
            <a:ext cx="228600" cy="228600"/>
            <a:chOff x="480" y="2640"/>
            <a:chExt cx="144" cy="144"/>
          </a:xfrm>
        </p:grpSpPr>
        <p:sp>
          <p:nvSpPr>
            <p:cNvPr id="14484" name="Line 107"/>
            <p:cNvSpPr>
              <a:spLocks noChangeShapeType="1"/>
            </p:cNvSpPr>
            <p:nvPr/>
          </p:nvSpPr>
          <p:spPr bwMode="auto">
            <a:xfrm>
              <a:off x="528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Line 108"/>
            <p:cNvSpPr>
              <a:spLocks noChangeShapeType="1"/>
            </p:cNvSpPr>
            <p:nvPr/>
          </p:nvSpPr>
          <p:spPr bwMode="auto">
            <a:xfrm>
              <a:off x="48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Line 109"/>
            <p:cNvSpPr>
              <a:spLocks noChangeShapeType="1"/>
            </p:cNvSpPr>
            <p:nvPr/>
          </p:nvSpPr>
          <p:spPr bwMode="auto">
            <a:xfrm>
              <a:off x="480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84" name="Text Box 110"/>
          <p:cNvSpPr txBox="1">
            <a:spLocks noChangeArrowheads="1"/>
          </p:cNvSpPr>
          <p:nvPr/>
        </p:nvSpPr>
        <p:spPr bwMode="auto">
          <a:xfrm>
            <a:off x="3276600" y="76200"/>
            <a:ext cx="5638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Plasmas exist normally at very high temperatures so that molecules are now partially or fully ionized.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The electrons, since they are less massive, tend to move around a lot more than the more massive 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Each “species” in the plasma has a resonance frequency</a:t>
            </a:r>
          </a:p>
        </p:txBody>
      </p:sp>
      <p:sp>
        <p:nvSpPr>
          <p:cNvPr id="14385" name="Rectangle 111"/>
          <p:cNvSpPr>
            <a:spLocks noChangeArrowheads="1"/>
          </p:cNvSpPr>
          <p:nvPr/>
        </p:nvSpPr>
        <p:spPr bwMode="auto">
          <a:xfrm>
            <a:off x="533400" y="3962400"/>
            <a:ext cx="2590800" cy="220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86" name="Oval 216"/>
          <p:cNvSpPr>
            <a:spLocks noChangeArrowheads="1"/>
          </p:cNvSpPr>
          <p:nvPr/>
        </p:nvSpPr>
        <p:spPr bwMode="auto">
          <a:xfrm>
            <a:off x="609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87" name="Oval 217"/>
          <p:cNvSpPr>
            <a:spLocks noChangeArrowheads="1"/>
          </p:cNvSpPr>
          <p:nvPr/>
        </p:nvSpPr>
        <p:spPr bwMode="auto">
          <a:xfrm>
            <a:off x="762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88" name="Oval 218"/>
          <p:cNvSpPr>
            <a:spLocks noChangeArrowheads="1"/>
          </p:cNvSpPr>
          <p:nvPr/>
        </p:nvSpPr>
        <p:spPr bwMode="auto">
          <a:xfrm>
            <a:off x="9144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89" name="Oval 219"/>
          <p:cNvSpPr>
            <a:spLocks noChangeArrowheads="1"/>
          </p:cNvSpPr>
          <p:nvPr/>
        </p:nvSpPr>
        <p:spPr bwMode="auto">
          <a:xfrm>
            <a:off x="1066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0" name="Oval 220"/>
          <p:cNvSpPr>
            <a:spLocks noChangeArrowheads="1"/>
          </p:cNvSpPr>
          <p:nvPr/>
        </p:nvSpPr>
        <p:spPr bwMode="auto">
          <a:xfrm>
            <a:off x="1219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1" name="Oval 221"/>
          <p:cNvSpPr>
            <a:spLocks noChangeArrowheads="1"/>
          </p:cNvSpPr>
          <p:nvPr/>
        </p:nvSpPr>
        <p:spPr bwMode="auto">
          <a:xfrm>
            <a:off x="1371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2" name="Oval 222"/>
          <p:cNvSpPr>
            <a:spLocks noChangeArrowheads="1"/>
          </p:cNvSpPr>
          <p:nvPr/>
        </p:nvSpPr>
        <p:spPr bwMode="auto">
          <a:xfrm>
            <a:off x="1524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3" name="Oval 223"/>
          <p:cNvSpPr>
            <a:spLocks noChangeArrowheads="1"/>
          </p:cNvSpPr>
          <p:nvPr/>
        </p:nvSpPr>
        <p:spPr bwMode="auto">
          <a:xfrm>
            <a:off x="16764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4" name="Oval 224"/>
          <p:cNvSpPr>
            <a:spLocks noChangeArrowheads="1"/>
          </p:cNvSpPr>
          <p:nvPr/>
        </p:nvSpPr>
        <p:spPr bwMode="auto">
          <a:xfrm>
            <a:off x="1828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5" name="Oval 225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6" name="Oval 226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7" name="Oval 227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8" name="Oval 228"/>
          <p:cNvSpPr>
            <a:spLocks noChangeArrowheads="1"/>
          </p:cNvSpPr>
          <p:nvPr/>
        </p:nvSpPr>
        <p:spPr bwMode="auto">
          <a:xfrm>
            <a:off x="24384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99" name="Oval 229"/>
          <p:cNvSpPr>
            <a:spLocks noChangeArrowheads="1"/>
          </p:cNvSpPr>
          <p:nvPr/>
        </p:nvSpPr>
        <p:spPr bwMode="auto">
          <a:xfrm>
            <a:off x="2590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0" name="Oval 230"/>
          <p:cNvSpPr>
            <a:spLocks noChangeArrowheads="1"/>
          </p:cNvSpPr>
          <p:nvPr/>
        </p:nvSpPr>
        <p:spPr bwMode="auto">
          <a:xfrm>
            <a:off x="2743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1" name="Oval 231"/>
          <p:cNvSpPr>
            <a:spLocks noChangeArrowheads="1"/>
          </p:cNvSpPr>
          <p:nvPr/>
        </p:nvSpPr>
        <p:spPr bwMode="auto">
          <a:xfrm>
            <a:off x="2895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2" name="Oval 299"/>
          <p:cNvSpPr>
            <a:spLocks noChangeArrowheads="1"/>
          </p:cNvSpPr>
          <p:nvPr/>
        </p:nvSpPr>
        <p:spPr bwMode="auto">
          <a:xfrm>
            <a:off x="609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3" name="Oval 300"/>
          <p:cNvSpPr>
            <a:spLocks noChangeArrowheads="1"/>
          </p:cNvSpPr>
          <p:nvPr/>
        </p:nvSpPr>
        <p:spPr bwMode="auto">
          <a:xfrm>
            <a:off x="7620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4" name="Oval 301"/>
          <p:cNvSpPr>
            <a:spLocks noChangeArrowheads="1"/>
          </p:cNvSpPr>
          <p:nvPr/>
        </p:nvSpPr>
        <p:spPr bwMode="auto">
          <a:xfrm>
            <a:off x="914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5" name="Oval 302"/>
          <p:cNvSpPr>
            <a:spLocks noChangeArrowheads="1"/>
          </p:cNvSpPr>
          <p:nvPr/>
        </p:nvSpPr>
        <p:spPr bwMode="auto">
          <a:xfrm>
            <a:off x="1066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6" name="Oval 303"/>
          <p:cNvSpPr>
            <a:spLocks noChangeArrowheads="1"/>
          </p:cNvSpPr>
          <p:nvPr/>
        </p:nvSpPr>
        <p:spPr bwMode="auto">
          <a:xfrm>
            <a:off x="121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7" name="Oval 304"/>
          <p:cNvSpPr>
            <a:spLocks noChangeArrowheads="1"/>
          </p:cNvSpPr>
          <p:nvPr/>
        </p:nvSpPr>
        <p:spPr bwMode="auto">
          <a:xfrm>
            <a:off x="1371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8" name="Oval 305"/>
          <p:cNvSpPr>
            <a:spLocks noChangeArrowheads="1"/>
          </p:cNvSpPr>
          <p:nvPr/>
        </p:nvSpPr>
        <p:spPr bwMode="auto">
          <a:xfrm>
            <a:off x="15240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09" name="Oval 306"/>
          <p:cNvSpPr>
            <a:spLocks noChangeArrowheads="1"/>
          </p:cNvSpPr>
          <p:nvPr/>
        </p:nvSpPr>
        <p:spPr bwMode="auto">
          <a:xfrm>
            <a:off x="1676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0" name="Oval 307"/>
          <p:cNvSpPr>
            <a:spLocks noChangeArrowheads="1"/>
          </p:cNvSpPr>
          <p:nvPr/>
        </p:nvSpPr>
        <p:spPr bwMode="auto">
          <a:xfrm>
            <a:off x="1828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1" name="Oval 308"/>
          <p:cNvSpPr>
            <a:spLocks noChangeArrowheads="1"/>
          </p:cNvSpPr>
          <p:nvPr/>
        </p:nvSpPr>
        <p:spPr bwMode="auto">
          <a:xfrm>
            <a:off x="1981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2" name="Oval 309"/>
          <p:cNvSpPr>
            <a:spLocks noChangeArrowheads="1"/>
          </p:cNvSpPr>
          <p:nvPr/>
        </p:nvSpPr>
        <p:spPr bwMode="auto">
          <a:xfrm>
            <a:off x="2133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3" name="Oval 310"/>
          <p:cNvSpPr>
            <a:spLocks noChangeArrowheads="1"/>
          </p:cNvSpPr>
          <p:nvPr/>
        </p:nvSpPr>
        <p:spPr bwMode="auto">
          <a:xfrm>
            <a:off x="22860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4" name="Oval 311"/>
          <p:cNvSpPr>
            <a:spLocks noChangeArrowheads="1"/>
          </p:cNvSpPr>
          <p:nvPr/>
        </p:nvSpPr>
        <p:spPr bwMode="auto">
          <a:xfrm>
            <a:off x="2438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5" name="Oval 312"/>
          <p:cNvSpPr>
            <a:spLocks noChangeArrowheads="1"/>
          </p:cNvSpPr>
          <p:nvPr/>
        </p:nvSpPr>
        <p:spPr bwMode="auto">
          <a:xfrm>
            <a:off x="2590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6" name="Oval 313"/>
          <p:cNvSpPr>
            <a:spLocks noChangeArrowheads="1"/>
          </p:cNvSpPr>
          <p:nvPr/>
        </p:nvSpPr>
        <p:spPr bwMode="auto">
          <a:xfrm>
            <a:off x="2743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7" name="Oval 314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8" name="Oval 315"/>
          <p:cNvSpPr>
            <a:spLocks noChangeArrowheads="1"/>
          </p:cNvSpPr>
          <p:nvPr/>
        </p:nvSpPr>
        <p:spPr bwMode="auto">
          <a:xfrm>
            <a:off x="609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19" name="Oval 316"/>
          <p:cNvSpPr>
            <a:spLocks noChangeArrowheads="1"/>
          </p:cNvSpPr>
          <p:nvPr/>
        </p:nvSpPr>
        <p:spPr bwMode="auto">
          <a:xfrm>
            <a:off x="7620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0" name="Oval 317"/>
          <p:cNvSpPr>
            <a:spLocks noChangeArrowheads="1"/>
          </p:cNvSpPr>
          <p:nvPr/>
        </p:nvSpPr>
        <p:spPr bwMode="auto">
          <a:xfrm>
            <a:off x="9144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1" name="Oval 318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2" name="Oval 319"/>
          <p:cNvSpPr>
            <a:spLocks noChangeArrowheads="1"/>
          </p:cNvSpPr>
          <p:nvPr/>
        </p:nvSpPr>
        <p:spPr bwMode="auto">
          <a:xfrm>
            <a:off x="1219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3" name="Oval 320"/>
          <p:cNvSpPr>
            <a:spLocks noChangeArrowheads="1"/>
          </p:cNvSpPr>
          <p:nvPr/>
        </p:nvSpPr>
        <p:spPr bwMode="auto">
          <a:xfrm>
            <a:off x="1371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4" name="Oval 321"/>
          <p:cNvSpPr>
            <a:spLocks noChangeArrowheads="1"/>
          </p:cNvSpPr>
          <p:nvPr/>
        </p:nvSpPr>
        <p:spPr bwMode="auto">
          <a:xfrm>
            <a:off x="15240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5" name="Oval 322"/>
          <p:cNvSpPr>
            <a:spLocks noChangeArrowheads="1"/>
          </p:cNvSpPr>
          <p:nvPr/>
        </p:nvSpPr>
        <p:spPr bwMode="auto">
          <a:xfrm>
            <a:off x="16764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6" name="Oval 323"/>
          <p:cNvSpPr>
            <a:spLocks noChangeArrowheads="1"/>
          </p:cNvSpPr>
          <p:nvPr/>
        </p:nvSpPr>
        <p:spPr bwMode="auto">
          <a:xfrm>
            <a:off x="18288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7" name="Oval 32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8" name="Oval 325"/>
          <p:cNvSpPr>
            <a:spLocks noChangeArrowheads="1"/>
          </p:cNvSpPr>
          <p:nvPr/>
        </p:nvSpPr>
        <p:spPr bwMode="auto">
          <a:xfrm>
            <a:off x="2133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29" name="Oval 326"/>
          <p:cNvSpPr>
            <a:spLocks noChangeArrowheads="1"/>
          </p:cNvSpPr>
          <p:nvPr/>
        </p:nvSpPr>
        <p:spPr bwMode="auto">
          <a:xfrm>
            <a:off x="22860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0" name="Oval 327"/>
          <p:cNvSpPr>
            <a:spLocks noChangeArrowheads="1"/>
          </p:cNvSpPr>
          <p:nvPr/>
        </p:nvSpPr>
        <p:spPr bwMode="auto">
          <a:xfrm>
            <a:off x="24384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1" name="Oval 328"/>
          <p:cNvSpPr>
            <a:spLocks noChangeArrowheads="1"/>
          </p:cNvSpPr>
          <p:nvPr/>
        </p:nvSpPr>
        <p:spPr bwMode="auto">
          <a:xfrm>
            <a:off x="25908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2" name="Oval 329"/>
          <p:cNvSpPr>
            <a:spLocks noChangeArrowheads="1"/>
          </p:cNvSpPr>
          <p:nvPr/>
        </p:nvSpPr>
        <p:spPr bwMode="auto">
          <a:xfrm>
            <a:off x="2743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3" name="Oval 330"/>
          <p:cNvSpPr>
            <a:spLocks noChangeArrowheads="1"/>
          </p:cNvSpPr>
          <p:nvPr/>
        </p:nvSpPr>
        <p:spPr bwMode="auto">
          <a:xfrm>
            <a:off x="2895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4" name="Oval 331"/>
          <p:cNvSpPr>
            <a:spLocks noChangeArrowheads="1"/>
          </p:cNvSpPr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5" name="Oval 332"/>
          <p:cNvSpPr>
            <a:spLocks noChangeArrowheads="1"/>
          </p:cNvSpPr>
          <p:nvPr/>
        </p:nvSpPr>
        <p:spPr bwMode="auto">
          <a:xfrm>
            <a:off x="762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6" name="Oval 333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7" name="Oval 334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8" name="Oval 335"/>
          <p:cNvSpPr>
            <a:spLocks noChangeArrowheads="1"/>
          </p:cNvSpPr>
          <p:nvPr/>
        </p:nvSpPr>
        <p:spPr bwMode="auto">
          <a:xfrm>
            <a:off x="1219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39" name="Oval 336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0" name="Oval 337"/>
          <p:cNvSpPr>
            <a:spLocks noChangeArrowheads="1"/>
          </p:cNvSpPr>
          <p:nvPr/>
        </p:nvSpPr>
        <p:spPr bwMode="auto">
          <a:xfrm>
            <a:off x="1524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1" name="Oval 338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2" name="Oval 339"/>
          <p:cNvSpPr>
            <a:spLocks noChangeArrowheads="1"/>
          </p:cNvSpPr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3" name="Oval 340"/>
          <p:cNvSpPr>
            <a:spLocks noChangeArrowheads="1"/>
          </p:cNvSpPr>
          <p:nvPr/>
        </p:nvSpPr>
        <p:spPr bwMode="auto">
          <a:xfrm>
            <a:off x="1981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4" name="Oval 341"/>
          <p:cNvSpPr>
            <a:spLocks noChangeArrowheads="1"/>
          </p:cNvSpPr>
          <p:nvPr/>
        </p:nvSpPr>
        <p:spPr bwMode="auto">
          <a:xfrm>
            <a:off x="2133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5" name="Oval 342"/>
          <p:cNvSpPr>
            <a:spLocks noChangeArrowheads="1"/>
          </p:cNvSpPr>
          <p:nvPr/>
        </p:nvSpPr>
        <p:spPr bwMode="auto">
          <a:xfrm>
            <a:off x="2286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6" name="Oval 343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7" name="Oval 344"/>
          <p:cNvSpPr>
            <a:spLocks noChangeArrowheads="1"/>
          </p:cNvSpPr>
          <p:nvPr/>
        </p:nvSpPr>
        <p:spPr bwMode="auto">
          <a:xfrm>
            <a:off x="2590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8" name="Oval 345"/>
          <p:cNvSpPr>
            <a:spLocks noChangeArrowheads="1"/>
          </p:cNvSpPr>
          <p:nvPr/>
        </p:nvSpPr>
        <p:spPr bwMode="auto">
          <a:xfrm>
            <a:off x="2743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49" name="Oval 346"/>
          <p:cNvSpPr>
            <a:spLocks noChangeArrowheads="1"/>
          </p:cNvSpPr>
          <p:nvPr/>
        </p:nvSpPr>
        <p:spPr bwMode="auto">
          <a:xfrm>
            <a:off x="2895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0" name="Oval 347"/>
          <p:cNvSpPr>
            <a:spLocks noChangeArrowheads="1"/>
          </p:cNvSpPr>
          <p:nvPr/>
        </p:nvSpPr>
        <p:spPr bwMode="auto">
          <a:xfrm>
            <a:off x="609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1" name="Oval 348"/>
          <p:cNvSpPr>
            <a:spLocks noChangeArrowheads="1"/>
          </p:cNvSpPr>
          <p:nvPr/>
        </p:nvSpPr>
        <p:spPr bwMode="auto">
          <a:xfrm>
            <a:off x="762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2" name="Oval 349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3" name="Oval 350"/>
          <p:cNvSpPr>
            <a:spLocks noChangeArrowheads="1"/>
          </p:cNvSpPr>
          <p:nvPr/>
        </p:nvSpPr>
        <p:spPr bwMode="auto">
          <a:xfrm>
            <a:off x="1066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4" name="Oval 351"/>
          <p:cNvSpPr>
            <a:spLocks noChangeArrowheads="1"/>
          </p:cNvSpPr>
          <p:nvPr/>
        </p:nvSpPr>
        <p:spPr bwMode="auto">
          <a:xfrm>
            <a:off x="1219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5" name="Oval 352"/>
          <p:cNvSpPr>
            <a:spLocks noChangeArrowheads="1"/>
          </p:cNvSpPr>
          <p:nvPr/>
        </p:nvSpPr>
        <p:spPr bwMode="auto">
          <a:xfrm>
            <a:off x="1371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6" name="Oval 353"/>
          <p:cNvSpPr>
            <a:spLocks noChangeArrowheads="1"/>
          </p:cNvSpPr>
          <p:nvPr/>
        </p:nvSpPr>
        <p:spPr bwMode="auto">
          <a:xfrm>
            <a:off x="1524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7" name="Oval 354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8" name="Oval 355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59" name="Oval 356"/>
          <p:cNvSpPr>
            <a:spLocks noChangeArrowheads="1"/>
          </p:cNvSpPr>
          <p:nvPr/>
        </p:nvSpPr>
        <p:spPr bwMode="auto">
          <a:xfrm>
            <a:off x="198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0" name="Oval 357"/>
          <p:cNvSpPr>
            <a:spLocks noChangeArrowheads="1"/>
          </p:cNvSpPr>
          <p:nvPr/>
        </p:nvSpPr>
        <p:spPr bwMode="auto">
          <a:xfrm>
            <a:off x="2133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1" name="Oval 358"/>
          <p:cNvSpPr>
            <a:spLocks noChangeArrowheads="1"/>
          </p:cNvSpPr>
          <p:nvPr/>
        </p:nvSpPr>
        <p:spPr bwMode="auto">
          <a:xfrm>
            <a:off x="2286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2" name="Oval 359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3" name="Oval 360"/>
          <p:cNvSpPr>
            <a:spLocks noChangeArrowheads="1"/>
          </p:cNvSpPr>
          <p:nvPr/>
        </p:nvSpPr>
        <p:spPr bwMode="auto">
          <a:xfrm>
            <a:off x="2590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4" name="Oval 361"/>
          <p:cNvSpPr>
            <a:spLocks noChangeArrowheads="1"/>
          </p:cNvSpPr>
          <p:nvPr/>
        </p:nvSpPr>
        <p:spPr bwMode="auto">
          <a:xfrm>
            <a:off x="2743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5" name="Oval 362"/>
          <p:cNvSpPr>
            <a:spLocks noChangeArrowheads="1"/>
          </p:cNvSpPr>
          <p:nvPr/>
        </p:nvSpPr>
        <p:spPr bwMode="auto">
          <a:xfrm>
            <a:off x="28956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6" name="Oval 363"/>
          <p:cNvSpPr>
            <a:spLocks noChangeArrowheads="1"/>
          </p:cNvSpPr>
          <p:nvPr/>
        </p:nvSpPr>
        <p:spPr bwMode="auto">
          <a:xfrm>
            <a:off x="609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7" name="Oval 364"/>
          <p:cNvSpPr>
            <a:spLocks noChangeArrowheads="1"/>
          </p:cNvSpPr>
          <p:nvPr/>
        </p:nvSpPr>
        <p:spPr bwMode="auto">
          <a:xfrm>
            <a:off x="762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8" name="Oval 365"/>
          <p:cNvSpPr>
            <a:spLocks noChangeArrowheads="1"/>
          </p:cNvSpPr>
          <p:nvPr/>
        </p:nvSpPr>
        <p:spPr bwMode="auto">
          <a:xfrm>
            <a:off x="914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69" name="Oval 366"/>
          <p:cNvSpPr>
            <a:spLocks noChangeArrowheads="1"/>
          </p:cNvSpPr>
          <p:nvPr/>
        </p:nvSpPr>
        <p:spPr bwMode="auto">
          <a:xfrm>
            <a:off x="1066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0" name="Oval 367"/>
          <p:cNvSpPr>
            <a:spLocks noChangeArrowheads="1"/>
          </p:cNvSpPr>
          <p:nvPr/>
        </p:nvSpPr>
        <p:spPr bwMode="auto">
          <a:xfrm>
            <a:off x="12192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1" name="Oval 368"/>
          <p:cNvSpPr>
            <a:spLocks noChangeArrowheads="1"/>
          </p:cNvSpPr>
          <p:nvPr/>
        </p:nvSpPr>
        <p:spPr bwMode="auto">
          <a:xfrm>
            <a:off x="1371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2" name="Oval 369"/>
          <p:cNvSpPr>
            <a:spLocks noChangeArrowheads="1"/>
          </p:cNvSpPr>
          <p:nvPr/>
        </p:nvSpPr>
        <p:spPr bwMode="auto">
          <a:xfrm>
            <a:off x="1524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3" name="Oval 370"/>
          <p:cNvSpPr>
            <a:spLocks noChangeArrowheads="1"/>
          </p:cNvSpPr>
          <p:nvPr/>
        </p:nvSpPr>
        <p:spPr bwMode="auto">
          <a:xfrm>
            <a:off x="1676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4" name="Oval 371"/>
          <p:cNvSpPr>
            <a:spLocks noChangeArrowheads="1"/>
          </p:cNvSpPr>
          <p:nvPr/>
        </p:nvSpPr>
        <p:spPr bwMode="auto">
          <a:xfrm>
            <a:off x="1828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5" name="Oval 372"/>
          <p:cNvSpPr>
            <a:spLocks noChangeArrowheads="1"/>
          </p:cNvSpPr>
          <p:nvPr/>
        </p:nvSpPr>
        <p:spPr bwMode="auto">
          <a:xfrm>
            <a:off x="19812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6" name="Oval 373"/>
          <p:cNvSpPr>
            <a:spLocks noChangeArrowheads="1"/>
          </p:cNvSpPr>
          <p:nvPr/>
        </p:nvSpPr>
        <p:spPr bwMode="auto">
          <a:xfrm>
            <a:off x="2133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7" name="Oval 374"/>
          <p:cNvSpPr>
            <a:spLocks noChangeArrowheads="1"/>
          </p:cNvSpPr>
          <p:nvPr/>
        </p:nvSpPr>
        <p:spPr bwMode="auto">
          <a:xfrm>
            <a:off x="2286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8" name="Oval 375"/>
          <p:cNvSpPr>
            <a:spLocks noChangeArrowheads="1"/>
          </p:cNvSpPr>
          <p:nvPr/>
        </p:nvSpPr>
        <p:spPr bwMode="auto">
          <a:xfrm>
            <a:off x="2438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79" name="Oval 376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80" name="Oval 377"/>
          <p:cNvSpPr>
            <a:spLocks noChangeArrowheads="1"/>
          </p:cNvSpPr>
          <p:nvPr/>
        </p:nvSpPr>
        <p:spPr bwMode="auto">
          <a:xfrm>
            <a:off x="27432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81" name="Oval 378"/>
          <p:cNvSpPr>
            <a:spLocks noChangeArrowheads="1"/>
          </p:cNvSpPr>
          <p:nvPr/>
        </p:nvSpPr>
        <p:spPr bwMode="auto">
          <a:xfrm>
            <a:off x="2895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482" name="Text Box 379"/>
          <p:cNvSpPr txBox="1">
            <a:spLocks noChangeArrowheads="1"/>
          </p:cNvSpPr>
          <p:nvPr/>
        </p:nvSpPr>
        <p:spPr bwMode="auto">
          <a:xfrm>
            <a:off x="533400" y="61722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Bose-Einstein Condensates</a:t>
            </a:r>
          </a:p>
        </p:txBody>
      </p:sp>
      <p:sp>
        <p:nvSpPr>
          <p:cNvPr id="14483" name="Text Box 380"/>
          <p:cNvSpPr txBox="1">
            <a:spLocks noChangeArrowheads="1"/>
          </p:cNvSpPr>
          <p:nvPr/>
        </p:nvSpPr>
        <p:spPr bwMode="auto">
          <a:xfrm>
            <a:off x="3352800" y="4038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These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457200" y="2667000"/>
            <a:ext cx="6400800" cy="1676400"/>
          </a:xfrm>
          <a:custGeom>
            <a:avLst/>
            <a:gdLst>
              <a:gd name="T0" fmla="*/ 0 w 5008"/>
              <a:gd name="T1" fmla="*/ 2147483647 h 1177"/>
              <a:gd name="T2" fmla="*/ 2147483647 w 5008"/>
              <a:gd name="T3" fmla="*/ 2147483647 h 1177"/>
              <a:gd name="T4" fmla="*/ 2147483647 w 5008"/>
              <a:gd name="T5" fmla="*/ 2147483647 h 1177"/>
              <a:gd name="T6" fmla="*/ 2147483647 w 5008"/>
              <a:gd name="T7" fmla="*/ 2147483647 h 1177"/>
              <a:gd name="T8" fmla="*/ 0 60000 65536"/>
              <a:gd name="T9" fmla="*/ 0 60000 65536"/>
              <a:gd name="T10" fmla="*/ 0 60000 65536"/>
              <a:gd name="T11" fmla="*/ 0 60000 65536"/>
              <a:gd name="T12" fmla="*/ 0 w 5008"/>
              <a:gd name="T13" fmla="*/ 0 h 1177"/>
              <a:gd name="T14" fmla="*/ 5008 w 5008"/>
              <a:gd name="T15" fmla="*/ 1177 h 1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8" h="1177">
                <a:moveTo>
                  <a:pt x="0" y="974"/>
                </a:moveTo>
                <a:cubicBezTo>
                  <a:pt x="725" y="981"/>
                  <a:pt x="3674" y="1177"/>
                  <a:pt x="4341" y="1016"/>
                </a:cubicBezTo>
                <a:cubicBezTo>
                  <a:pt x="5008" y="855"/>
                  <a:pt x="4725" y="16"/>
                  <a:pt x="4005" y="8"/>
                </a:cubicBezTo>
                <a:cubicBezTo>
                  <a:pt x="3285" y="0"/>
                  <a:pt x="1653" y="484"/>
                  <a:pt x="21" y="968"/>
                </a:cubicBezTo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34200" y="533400"/>
            <a:ext cx="2057400" cy="4953000"/>
            <a:chOff x="4368" y="336"/>
            <a:chExt cx="1296" cy="3120"/>
          </a:xfrm>
        </p:grpSpPr>
        <p:sp>
          <p:nvSpPr>
            <p:cNvPr id="47151" name="Line 4"/>
            <p:cNvSpPr>
              <a:spLocks noChangeShapeType="1"/>
            </p:cNvSpPr>
            <p:nvPr/>
          </p:nvSpPr>
          <p:spPr bwMode="auto">
            <a:xfrm flipH="1">
              <a:off x="4368" y="10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2" name="Line 5"/>
            <p:cNvSpPr>
              <a:spLocks noChangeShapeType="1"/>
            </p:cNvSpPr>
            <p:nvPr/>
          </p:nvSpPr>
          <p:spPr bwMode="auto">
            <a:xfrm flipH="1">
              <a:off x="4368" y="129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Line 6"/>
            <p:cNvSpPr>
              <a:spLocks noChangeShapeType="1"/>
            </p:cNvSpPr>
            <p:nvPr/>
          </p:nvSpPr>
          <p:spPr bwMode="auto">
            <a:xfrm flipH="1">
              <a:off x="4368" y="15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Line 7"/>
            <p:cNvSpPr>
              <a:spLocks noChangeShapeType="1"/>
            </p:cNvSpPr>
            <p:nvPr/>
          </p:nvSpPr>
          <p:spPr bwMode="auto">
            <a:xfrm flipH="1">
              <a:off x="4368" y="17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5" name="Line 8"/>
            <p:cNvSpPr>
              <a:spLocks noChangeShapeType="1"/>
            </p:cNvSpPr>
            <p:nvPr/>
          </p:nvSpPr>
          <p:spPr bwMode="auto">
            <a:xfrm flipH="1">
              <a:off x="4368" y="20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6" name="Line 9"/>
            <p:cNvSpPr>
              <a:spLocks noChangeShapeType="1"/>
            </p:cNvSpPr>
            <p:nvPr/>
          </p:nvSpPr>
          <p:spPr bwMode="auto">
            <a:xfrm flipH="1">
              <a:off x="4368" y="22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Line 10"/>
            <p:cNvSpPr>
              <a:spLocks noChangeShapeType="1"/>
            </p:cNvSpPr>
            <p:nvPr/>
          </p:nvSpPr>
          <p:spPr bwMode="auto">
            <a:xfrm flipH="1">
              <a:off x="4368" y="249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 flipH="1">
              <a:off x="4368" y="27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 flipH="1">
              <a:off x="4368" y="29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 flipH="1">
              <a:off x="4368" y="32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 flipH="1">
              <a:off x="4368" y="34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 flipH="1">
              <a:off x="4368" y="3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 flipH="1">
              <a:off x="4368" y="5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4" name="Line 17"/>
            <p:cNvSpPr>
              <a:spLocks noChangeShapeType="1"/>
            </p:cNvSpPr>
            <p:nvPr/>
          </p:nvSpPr>
          <p:spPr bwMode="auto">
            <a:xfrm flipH="1">
              <a:off x="4368" y="8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5" name="Line 18"/>
            <p:cNvSpPr>
              <a:spLocks noChangeShapeType="1"/>
            </p:cNvSpPr>
            <p:nvPr/>
          </p:nvSpPr>
          <p:spPr bwMode="auto">
            <a:xfrm flipH="1">
              <a:off x="4368" y="10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98975" y="533400"/>
            <a:ext cx="2435225" cy="4953000"/>
            <a:chOff x="2834" y="336"/>
            <a:chExt cx="1534" cy="3120"/>
          </a:xfrm>
        </p:grpSpPr>
        <p:sp>
          <p:nvSpPr>
            <p:cNvPr id="47138" name="Line 20"/>
            <p:cNvSpPr>
              <a:spLocks noChangeShapeType="1"/>
            </p:cNvSpPr>
            <p:nvPr/>
          </p:nvSpPr>
          <p:spPr bwMode="auto">
            <a:xfrm flipH="1">
              <a:off x="2928" y="27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Line 21"/>
            <p:cNvSpPr>
              <a:spLocks noChangeShapeType="1"/>
            </p:cNvSpPr>
            <p:nvPr/>
          </p:nvSpPr>
          <p:spPr bwMode="auto">
            <a:xfrm flipH="1">
              <a:off x="2928" y="29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22"/>
            <p:cNvSpPr>
              <a:spLocks noChangeShapeType="1"/>
            </p:cNvSpPr>
            <p:nvPr/>
          </p:nvSpPr>
          <p:spPr bwMode="auto">
            <a:xfrm flipH="1">
              <a:off x="2928" y="32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Line 23"/>
            <p:cNvSpPr>
              <a:spLocks noChangeShapeType="1"/>
            </p:cNvSpPr>
            <p:nvPr/>
          </p:nvSpPr>
          <p:spPr bwMode="auto">
            <a:xfrm flipH="1">
              <a:off x="2928" y="34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Line 24"/>
            <p:cNvSpPr>
              <a:spLocks noChangeShapeType="1"/>
            </p:cNvSpPr>
            <p:nvPr/>
          </p:nvSpPr>
          <p:spPr bwMode="auto">
            <a:xfrm flipH="1">
              <a:off x="2928" y="3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Line 25"/>
            <p:cNvSpPr>
              <a:spLocks noChangeShapeType="1"/>
            </p:cNvSpPr>
            <p:nvPr/>
          </p:nvSpPr>
          <p:spPr bwMode="auto">
            <a:xfrm flipH="1">
              <a:off x="2928" y="5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4" name="Line 26"/>
            <p:cNvSpPr>
              <a:spLocks noChangeShapeType="1"/>
            </p:cNvSpPr>
            <p:nvPr/>
          </p:nvSpPr>
          <p:spPr bwMode="auto">
            <a:xfrm flipH="1">
              <a:off x="2928" y="8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5" name="Line 27"/>
            <p:cNvSpPr>
              <a:spLocks noChangeShapeType="1"/>
            </p:cNvSpPr>
            <p:nvPr/>
          </p:nvSpPr>
          <p:spPr bwMode="auto">
            <a:xfrm flipH="1">
              <a:off x="2928" y="10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6" name="Freeform 28"/>
            <p:cNvSpPr>
              <a:spLocks/>
            </p:cNvSpPr>
            <p:nvPr/>
          </p:nvSpPr>
          <p:spPr bwMode="auto">
            <a:xfrm>
              <a:off x="2976" y="1192"/>
              <a:ext cx="1344" cy="56"/>
            </a:xfrm>
            <a:custGeom>
              <a:avLst/>
              <a:gdLst>
                <a:gd name="T0" fmla="*/ 1344 w 1344"/>
                <a:gd name="T1" fmla="*/ 56 h 56"/>
                <a:gd name="T2" fmla="*/ 528 w 1344"/>
                <a:gd name="T3" fmla="*/ 8 h 56"/>
                <a:gd name="T4" fmla="*/ 0 w 1344"/>
                <a:gd name="T5" fmla="*/ 8 h 56"/>
                <a:gd name="T6" fmla="*/ 0 60000 65536"/>
                <a:gd name="T7" fmla="*/ 0 60000 65536"/>
                <a:gd name="T8" fmla="*/ 0 60000 65536"/>
                <a:gd name="T9" fmla="*/ 0 w 1344"/>
                <a:gd name="T10" fmla="*/ 0 h 56"/>
                <a:gd name="T11" fmla="*/ 1344 w 134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56">
                  <a:moveTo>
                    <a:pt x="1344" y="56"/>
                  </a:moveTo>
                  <a:cubicBezTo>
                    <a:pt x="1048" y="36"/>
                    <a:pt x="752" y="16"/>
                    <a:pt x="528" y="8"/>
                  </a:cubicBezTo>
                  <a:cubicBezTo>
                    <a:pt x="304" y="0"/>
                    <a:pt x="152" y="4"/>
                    <a:pt x="0" y="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Freeform 29"/>
            <p:cNvSpPr>
              <a:spLocks/>
            </p:cNvSpPr>
            <p:nvPr/>
          </p:nvSpPr>
          <p:spPr bwMode="auto">
            <a:xfrm>
              <a:off x="2969" y="1309"/>
              <a:ext cx="1351" cy="227"/>
            </a:xfrm>
            <a:custGeom>
              <a:avLst/>
              <a:gdLst>
                <a:gd name="T0" fmla="*/ 1351 w 1351"/>
                <a:gd name="T1" fmla="*/ 227 h 227"/>
                <a:gd name="T2" fmla="*/ 727 w 1351"/>
                <a:gd name="T3" fmla="*/ 35 h 227"/>
                <a:gd name="T4" fmla="*/ 248 w 1351"/>
                <a:gd name="T5" fmla="*/ 15 h 227"/>
                <a:gd name="T6" fmla="*/ 0 w 1351"/>
                <a:gd name="T7" fmla="*/ 5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1"/>
                <a:gd name="T13" fmla="*/ 0 h 227"/>
                <a:gd name="T14" fmla="*/ 1351 w 1351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1" h="227">
                  <a:moveTo>
                    <a:pt x="1351" y="227"/>
                  </a:moveTo>
                  <a:cubicBezTo>
                    <a:pt x="1127" y="147"/>
                    <a:pt x="911" y="70"/>
                    <a:pt x="727" y="35"/>
                  </a:cubicBezTo>
                  <a:cubicBezTo>
                    <a:pt x="543" y="0"/>
                    <a:pt x="369" y="20"/>
                    <a:pt x="248" y="15"/>
                  </a:cubicBezTo>
                  <a:cubicBezTo>
                    <a:pt x="127" y="10"/>
                    <a:pt x="52" y="7"/>
                    <a:pt x="0" y="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Freeform 30"/>
            <p:cNvSpPr>
              <a:spLocks/>
            </p:cNvSpPr>
            <p:nvPr/>
          </p:nvSpPr>
          <p:spPr bwMode="auto">
            <a:xfrm>
              <a:off x="2976" y="1409"/>
              <a:ext cx="1344" cy="319"/>
            </a:xfrm>
            <a:custGeom>
              <a:avLst/>
              <a:gdLst>
                <a:gd name="T0" fmla="*/ 1344 w 1344"/>
                <a:gd name="T1" fmla="*/ 319 h 319"/>
                <a:gd name="T2" fmla="*/ 864 w 1344"/>
                <a:gd name="T3" fmla="*/ 79 h 319"/>
                <a:gd name="T4" fmla="*/ 500 w 1344"/>
                <a:gd name="T5" fmla="*/ 8 h 319"/>
                <a:gd name="T6" fmla="*/ 240 w 1344"/>
                <a:gd name="T7" fmla="*/ 31 h 319"/>
                <a:gd name="T8" fmla="*/ 0 w 1344"/>
                <a:gd name="T9" fmla="*/ 79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319"/>
                <a:gd name="T17" fmla="*/ 1344 w 1344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319">
                  <a:moveTo>
                    <a:pt x="1344" y="319"/>
                  </a:moveTo>
                  <a:cubicBezTo>
                    <a:pt x="1168" y="227"/>
                    <a:pt x="1005" y="131"/>
                    <a:pt x="864" y="79"/>
                  </a:cubicBezTo>
                  <a:cubicBezTo>
                    <a:pt x="723" y="27"/>
                    <a:pt x="604" y="16"/>
                    <a:pt x="500" y="8"/>
                  </a:cubicBezTo>
                  <a:cubicBezTo>
                    <a:pt x="396" y="0"/>
                    <a:pt x="323" y="19"/>
                    <a:pt x="240" y="31"/>
                  </a:cubicBezTo>
                  <a:cubicBezTo>
                    <a:pt x="157" y="43"/>
                    <a:pt x="72" y="63"/>
                    <a:pt x="0" y="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9" name="Freeform 31"/>
            <p:cNvSpPr>
              <a:spLocks/>
            </p:cNvSpPr>
            <p:nvPr/>
          </p:nvSpPr>
          <p:spPr bwMode="auto">
            <a:xfrm>
              <a:off x="2927" y="1509"/>
              <a:ext cx="1441" cy="507"/>
            </a:xfrm>
            <a:custGeom>
              <a:avLst/>
              <a:gdLst>
                <a:gd name="T0" fmla="*/ 1441 w 1441"/>
                <a:gd name="T1" fmla="*/ 507 h 507"/>
                <a:gd name="T2" fmla="*/ 1105 w 1441"/>
                <a:gd name="T3" fmla="*/ 171 h 507"/>
                <a:gd name="T4" fmla="*/ 838 w 1441"/>
                <a:gd name="T5" fmla="*/ 32 h 507"/>
                <a:gd name="T6" fmla="*/ 497 w 1441"/>
                <a:gd name="T7" fmla="*/ 1 h 507"/>
                <a:gd name="T8" fmla="*/ 193 w 1441"/>
                <a:gd name="T9" fmla="*/ 27 h 507"/>
                <a:gd name="T10" fmla="*/ 0 w 1441"/>
                <a:gd name="T11" fmla="*/ 74 h 5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1"/>
                <a:gd name="T19" fmla="*/ 0 h 507"/>
                <a:gd name="T20" fmla="*/ 1441 w 1441"/>
                <a:gd name="T21" fmla="*/ 507 h 5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1" h="507">
                  <a:moveTo>
                    <a:pt x="1441" y="507"/>
                  </a:moveTo>
                  <a:cubicBezTo>
                    <a:pt x="1317" y="379"/>
                    <a:pt x="1205" y="250"/>
                    <a:pt x="1105" y="171"/>
                  </a:cubicBezTo>
                  <a:cubicBezTo>
                    <a:pt x="1005" y="92"/>
                    <a:pt x="939" y="60"/>
                    <a:pt x="838" y="32"/>
                  </a:cubicBezTo>
                  <a:cubicBezTo>
                    <a:pt x="737" y="4"/>
                    <a:pt x="604" y="2"/>
                    <a:pt x="497" y="1"/>
                  </a:cubicBezTo>
                  <a:cubicBezTo>
                    <a:pt x="390" y="0"/>
                    <a:pt x="276" y="15"/>
                    <a:pt x="193" y="27"/>
                  </a:cubicBezTo>
                  <a:cubicBezTo>
                    <a:pt x="110" y="39"/>
                    <a:pt x="40" y="64"/>
                    <a:pt x="0" y="7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0" name="Freeform 32"/>
            <p:cNvSpPr>
              <a:spLocks/>
            </p:cNvSpPr>
            <p:nvPr/>
          </p:nvSpPr>
          <p:spPr bwMode="auto">
            <a:xfrm>
              <a:off x="2834" y="1572"/>
              <a:ext cx="1486" cy="684"/>
            </a:xfrm>
            <a:custGeom>
              <a:avLst/>
              <a:gdLst>
                <a:gd name="T0" fmla="*/ 1486 w 1486"/>
                <a:gd name="T1" fmla="*/ 684 h 684"/>
                <a:gd name="T2" fmla="*/ 1342 w 1486"/>
                <a:gd name="T3" fmla="*/ 540 h 684"/>
                <a:gd name="T4" fmla="*/ 1246 w 1486"/>
                <a:gd name="T5" fmla="*/ 300 h 684"/>
                <a:gd name="T6" fmla="*/ 1004 w 1486"/>
                <a:gd name="T7" fmla="*/ 104 h 684"/>
                <a:gd name="T8" fmla="*/ 718 w 1486"/>
                <a:gd name="T9" fmla="*/ 12 h 684"/>
                <a:gd name="T10" fmla="*/ 393 w 1486"/>
                <a:gd name="T11" fmla="*/ 31 h 684"/>
                <a:gd name="T12" fmla="*/ 0 w 1486"/>
                <a:gd name="T13" fmla="*/ 104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6"/>
                <a:gd name="T22" fmla="*/ 0 h 684"/>
                <a:gd name="T23" fmla="*/ 1486 w 1486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6" h="684">
                  <a:moveTo>
                    <a:pt x="1486" y="684"/>
                  </a:moveTo>
                  <a:cubicBezTo>
                    <a:pt x="1434" y="644"/>
                    <a:pt x="1382" y="604"/>
                    <a:pt x="1342" y="540"/>
                  </a:cubicBezTo>
                  <a:cubicBezTo>
                    <a:pt x="1302" y="476"/>
                    <a:pt x="1302" y="372"/>
                    <a:pt x="1246" y="300"/>
                  </a:cubicBezTo>
                  <a:cubicBezTo>
                    <a:pt x="1190" y="228"/>
                    <a:pt x="1092" y="152"/>
                    <a:pt x="1004" y="104"/>
                  </a:cubicBezTo>
                  <a:cubicBezTo>
                    <a:pt x="916" y="56"/>
                    <a:pt x="820" y="24"/>
                    <a:pt x="718" y="12"/>
                  </a:cubicBezTo>
                  <a:cubicBezTo>
                    <a:pt x="616" y="0"/>
                    <a:pt x="513" y="16"/>
                    <a:pt x="393" y="31"/>
                  </a:cubicBezTo>
                  <a:cubicBezTo>
                    <a:pt x="273" y="46"/>
                    <a:pt x="82" y="89"/>
                    <a:pt x="0" y="10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286000" y="533400"/>
            <a:ext cx="2133600" cy="4953000"/>
            <a:chOff x="1440" y="336"/>
            <a:chExt cx="1344" cy="3120"/>
          </a:xfrm>
        </p:grpSpPr>
        <p:sp>
          <p:nvSpPr>
            <p:cNvPr id="47125" name="Line 34"/>
            <p:cNvSpPr>
              <a:spLocks noChangeShapeType="1"/>
            </p:cNvSpPr>
            <p:nvPr/>
          </p:nvSpPr>
          <p:spPr bwMode="auto">
            <a:xfrm flipH="1">
              <a:off x="1488" y="27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35"/>
            <p:cNvSpPr>
              <a:spLocks noChangeShapeType="1"/>
            </p:cNvSpPr>
            <p:nvPr/>
          </p:nvSpPr>
          <p:spPr bwMode="auto">
            <a:xfrm flipH="1">
              <a:off x="1488" y="29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36"/>
            <p:cNvSpPr>
              <a:spLocks noChangeShapeType="1"/>
            </p:cNvSpPr>
            <p:nvPr/>
          </p:nvSpPr>
          <p:spPr bwMode="auto">
            <a:xfrm flipH="1">
              <a:off x="1488" y="32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37"/>
            <p:cNvSpPr>
              <a:spLocks noChangeShapeType="1"/>
            </p:cNvSpPr>
            <p:nvPr/>
          </p:nvSpPr>
          <p:spPr bwMode="auto">
            <a:xfrm flipH="1">
              <a:off x="1488" y="34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Line 38"/>
            <p:cNvSpPr>
              <a:spLocks noChangeShapeType="1"/>
            </p:cNvSpPr>
            <p:nvPr/>
          </p:nvSpPr>
          <p:spPr bwMode="auto">
            <a:xfrm flipH="1">
              <a:off x="1440" y="3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Line 39"/>
            <p:cNvSpPr>
              <a:spLocks noChangeShapeType="1"/>
            </p:cNvSpPr>
            <p:nvPr/>
          </p:nvSpPr>
          <p:spPr bwMode="auto">
            <a:xfrm flipH="1">
              <a:off x="1440" y="5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Line 40"/>
            <p:cNvSpPr>
              <a:spLocks noChangeShapeType="1"/>
            </p:cNvSpPr>
            <p:nvPr/>
          </p:nvSpPr>
          <p:spPr bwMode="auto">
            <a:xfrm flipH="1">
              <a:off x="1440" y="8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Line 41"/>
            <p:cNvSpPr>
              <a:spLocks noChangeShapeType="1"/>
            </p:cNvSpPr>
            <p:nvPr/>
          </p:nvSpPr>
          <p:spPr bwMode="auto">
            <a:xfrm flipH="1">
              <a:off x="1440" y="10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Freeform 42"/>
            <p:cNvSpPr>
              <a:spLocks/>
            </p:cNvSpPr>
            <p:nvPr/>
          </p:nvSpPr>
          <p:spPr bwMode="auto">
            <a:xfrm>
              <a:off x="1488" y="1248"/>
              <a:ext cx="1200" cy="112"/>
            </a:xfrm>
            <a:custGeom>
              <a:avLst/>
              <a:gdLst>
                <a:gd name="T0" fmla="*/ 1200 w 1200"/>
                <a:gd name="T1" fmla="*/ 0 h 112"/>
                <a:gd name="T2" fmla="*/ 480 w 1200"/>
                <a:gd name="T3" fmla="*/ 96 h 112"/>
                <a:gd name="T4" fmla="*/ 0 w 1200"/>
                <a:gd name="T5" fmla="*/ 96 h 112"/>
                <a:gd name="T6" fmla="*/ 0 60000 65536"/>
                <a:gd name="T7" fmla="*/ 0 60000 65536"/>
                <a:gd name="T8" fmla="*/ 0 60000 65536"/>
                <a:gd name="T9" fmla="*/ 0 w 1200"/>
                <a:gd name="T10" fmla="*/ 0 h 112"/>
                <a:gd name="T11" fmla="*/ 1200 w 120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12">
                  <a:moveTo>
                    <a:pt x="1200" y="0"/>
                  </a:moveTo>
                  <a:cubicBezTo>
                    <a:pt x="940" y="40"/>
                    <a:pt x="680" y="80"/>
                    <a:pt x="480" y="96"/>
                  </a:cubicBezTo>
                  <a:cubicBezTo>
                    <a:pt x="280" y="112"/>
                    <a:pt x="140" y="104"/>
                    <a:pt x="0" y="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Freeform 43"/>
            <p:cNvSpPr>
              <a:spLocks/>
            </p:cNvSpPr>
            <p:nvPr/>
          </p:nvSpPr>
          <p:spPr bwMode="auto">
            <a:xfrm>
              <a:off x="1536" y="1440"/>
              <a:ext cx="1200" cy="192"/>
            </a:xfrm>
            <a:custGeom>
              <a:avLst/>
              <a:gdLst>
                <a:gd name="T0" fmla="*/ 1200 w 1200"/>
                <a:gd name="T1" fmla="*/ 0 h 192"/>
                <a:gd name="T2" fmla="*/ 720 w 1200"/>
                <a:gd name="T3" fmla="*/ 96 h 192"/>
                <a:gd name="T4" fmla="*/ 0 w 1200"/>
                <a:gd name="T5" fmla="*/ 192 h 192"/>
                <a:gd name="T6" fmla="*/ 0 60000 65536"/>
                <a:gd name="T7" fmla="*/ 0 60000 65536"/>
                <a:gd name="T8" fmla="*/ 0 60000 65536"/>
                <a:gd name="T9" fmla="*/ 0 w 1200"/>
                <a:gd name="T10" fmla="*/ 0 h 192"/>
                <a:gd name="T11" fmla="*/ 1200 w 120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92">
                  <a:moveTo>
                    <a:pt x="1200" y="0"/>
                  </a:moveTo>
                  <a:cubicBezTo>
                    <a:pt x="1060" y="32"/>
                    <a:pt x="920" y="64"/>
                    <a:pt x="720" y="96"/>
                  </a:cubicBezTo>
                  <a:cubicBezTo>
                    <a:pt x="520" y="128"/>
                    <a:pt x="260" y="160"/>
                    <a:pt x="0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Freeform 44"/>
            <p:cNvSpPr>
              <a:spLocks/>
            </p:cNvSpPr>
            <p:nvPr/>
          </p:nvSpPr>
          <p:spPr bwMode="auto">
            <a:xfrm>
              <a:off x="1500" y="1536"/>
              <a:ext cx="1236" cy="305"/>
            </a:xfrm>
            <a:custGeom>
              <a:avLst/>
              <a:gdLst>
                <a:gd name="T0" fmla="*/ 1236 w 1236"/>
                <a:gd name="T1" fmla="*/ 0 h 305"/>
                <a:gd name="T2" fmla="*/ 660 w 1236"/>
                <a:gd name="T3" fmla="*/ 144 h 305"/>
                <a:gd name="T4" fmla="*/ 276 w 1236"/>
                <a:gd name="T5" fmla="*/ 240 h 305"/>
                <a:gd name="T6" fmla="*/ 0 w 1236"/>
                <a:gd name="T7" fmla="*/ 305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6"/>
                <a:gd name="T13" fmla="*/ 0 h 305"/>
                <a:gd name="T14" fmla="*/ 1236 w 1236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6" h="305">
                  <a:moveTo>
                    <a:pt x="1236" y="0"/>
                  </a:moveTo>
                  <a:cubicBezTo>
                    <a:pt x="1028" y="52"/>
                    <a:pt x="820" y="104"/>
                    <a:pt x="660" y="144"/>
                  </a:cubicBezTo>
                  <a:cubicBezTo>
                    <a:pt x="500" y="184"/>
                    <a:pt x="386" y="213"/>
                    <a:pt x="276" y="240"/>
                  </a:cubicBezTo>
                  <a:cubicBezTo>
                    <a:pt x="166" y="267"/>
                    <a:pt x="57" y="292"/>
                    <a:pt x="0" y="30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Freeform 45"/>
            <p:cNvSpPr>
              <a:spLocks/>
            </p:cNvSpPr>
            <p:nvPr/>
          </p:nvSpPr>
          <p:spPr bwMode="auto">
            <a:xfrm>
              <a:off x="1536" y="1632"/>
              <a:ext cx="1152" cy="336"/>
            </a:xfrm>
            <a:custGeom>
              <a:avLst/>
              <a:gdLst>
                <a:gd name="T0" fmla="*/ 1152 w 1152"/>
                <a:gd name="T1" fmla="*/ 0 h 336"/>
                <a:gd name="T2" fmla="*/ 0 w 1152"/>
                <a:gd name="T3" fmla="*/ 336 h 336"/>
                <a:gd name="T4" fmla="*/ 0 60000 65536"/>
                <a:gd name="T5" fmla="*/ 0 60000 65536"/>
                <a:gd name="T6" fmla="*/ 0 w 1152"/>
                <a:gd name="T7" fmla="*/ 0 h 336"/>
                <a:gd name="T8" fmla="*/ 1152 w 1152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2" h="336">
                  <a:moveTo>
                    <a:pt x="1152" y="0"/>
                  </a:moveTo>
                  <a:cubicBezTo>
                    <a:pt x="1152" y="0"/>
                    <a:pt x="576" y="168"/>
                    <a:pt x="0" y="33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7" name="Freeform 46"/>
            <p:cNvSpPr>
              <a:spLocks/>
            </p:cNvSpPr>
            <p:nvPr/>
          </p:nvSpPr>
          <p:spPr bwMode="auto">
            <a:xfrm>
              <a:off x="1488" y="1728"/>
              <a:ext cx="1200" cy="336"/>
            </a:xfrm>
            <a:custGeom>
              <a:avLst/>
              <a:gdLst>
                <a:gd name="T0" fmla="*/ 1200 w 1200"/>
                <a:gd name="T1" fmla="*/ 0 h 336"/>
                <a:gd name="T2" fmla="*/ 0 w 1200"/>
                <a:gd name="T3" fmla="*/ 336 h 336"/>
                <a:gd name="T4" fmla="*/ 0 60000 65536"/>
                <a:gd name="T5" fmla="*/ 0 60000 65536"/>
                <a:gd name="T6" fmla="*/ 0 w 1200"/>
                <a:gd name="T7" fmla="*/ 0 h 336"/>
                <a:gd name="T8" fmla="*/ 1200 w 1200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336">
                  <a:moveTo>
                    <a:pt x="1200" y="0"/>
                  </a:moveTo>
                  <a:cubicBezTo>
                    <a:pt x="1200" y="0"/>
                    <a:pt x="600" y="168"/>
                    <a:pt x="0" y="33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3500" y="533400"/>
            <a:ext cx="2070100" cy="4953000"/>
            <a:chOff x="40" y="336"/>
            <a:chExt cx="1304" cy="3120"/>
          </a:xfrm>
        </p:grpSpPr>
        <p:sp>
          <p:nvSpPr>
            <p:cNvPr id="47112" name="Line 48"/>
            <p:cNvSpPr>
              <a:spLocks noChangeShapeType="1"/>
            </p:cNvSpPr>
            <p:nvPr/>
          </p:nvSpPr>
          <p:spPr bwMode="auto">
            <a:xfrm flipH="1">
              <a:off x="48" y="27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Line 49"/>
            <p:cNvSpPr>
              <a:spLocks noChangeShapeType="1"/>
            </p:cNvSpPr>
            <p:nvPr/>
          </p:nvSpPr>
          <p:spPr bwMode="auto">
            <a:xfrm flipH="1">
              <a:off x="48" y="29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Line 50"/>
            <p:cNvSpPr>
              <a:spLocks noChangeShapeType="1"/>
            </p:cNvSpPr>
            <p:nvPr/>
          </p:nvSpPr>
          <p:spPr bwMode="auto">
            <a:xfrm flipH="1">
              <a:off x="48" y="32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Line 51"/>
            <p:cNvSpPr>
              <a:spLocks noChangeShapeType="1"/>
            </p:cNvSpPr>
            <p:nvPr/>
          </p:nvSpPr>
          <p:spPr bwMode="auto">
            <a:xfrm flipH="1">
              <a:off x="48" y="34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Line 52"/>
            <p:cNvSpPr>
              <a:spLocks noChangeShapeType="1"/>
            </p:cNvSpPr>
            <p:nvPr/>
          </p:nvSpPr>
          <p:spPr bwMode="auto">
            <a:xfrm flipH="1">
              <a:off x="48" y="33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Line 53"/>
            <p:cNvSpPr>
              <a:spLocks noChangeShapeType="1"/>
            </p:cNvSpPr>
            <p:nvPr/>
          </p:nvSpPr>
          <p:spPr bwMode="auto">
            <a:xfrm flipH="1">
              <a:off x="48" y="57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54"/>
            <p:cNvSpPr>
              <a:spLocks noChangeShapeType="1"/>
            </p:cNvSpPr>
            <p:nvPr/>
          </p:nvSpPr>
          <p:spPr bwMode="auto">
            <a:xfrm flipH="1">
              <a:off x="48" y="81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Line 55"/>
            <p:cNvSpPr>
              <a:spLocks noChangeShapeType="1"/>
            </p:cNvSpPr>
            <p:nvPr/>
          </p:nvSpPr>
          <p:spPr bwMode="auto">
            <a:xfrm flipH="1">
              <a:off x="48" y="10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Freeform 56"/>
            <p:cNvSpPr>
              <a:spLocks/>
            </p:cNvSpPr>
            <p:nvPr/>
          </p:nvSpPr>
          <p:spPr bwMode="auto">
            <a:xfrm>
              <a:off x="144" y="1344"/>
              <a:ext cx="1200" cy="56"/>
            </a:xfrm>
            <a:custGeom>
              <a:avLst/>
              <a:gdLst>
                <a:gd name="T0" fmla="*/ 1200 w 1200"/>
                <a:gd name="T1" fmla="*/ 0 h 56"/>
                <a:gd name="T2" fmla="*/ 384 w 1200"/>
                <a:gd name="T3" fmla="*/ 48 h 56"/>
                <a:gd name="T4" fmla="*/ 0 w 1200"/>
                <a:gd name="T5" fmla="*/ 48 h 56"/>
                <a:gd name="T6" fmla="*/ 0 60000 65536"/>
                <a:gd name="T7" fmla="*/ 0 60000 65536"/>
                <a:gd name="T8" fmla="*/ 0 60000 65536"/>
                <a:gd name="T9" fmla="*/ 0 w 1200"/>
                <a:gd name="T10" fmla="*/ 0 h 56"/>
                <a:gd name="T11" fmla="*/ 1200 w 120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6">
                  <a:moveTo>
                    <a:pt x="1200" y="0"/>
                  </a:moveTo>
                  <a:cubicBezTo>
                    <a:pt x="892" y="20"/>
                    <a:pt x="584" y="40"/>
                    <a:pt x="384" y="48"/>
                  </a:cubicBezTo>
                  <a:cubicBezTo>
                    <a:pt x="184" y="56"/>
                    <a:pt x="92" y="52"/>
                    <a:pt x="0" y="4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Freeform 57"/>
            <p:cNvSpPr>
              <a:spLocks/>
            </p:cNvSpPr>
            <p:nvPr/>
          </p:nvSpPr>
          <p:spPr bwMode="auto">
            <a:xfrm>
              <a:off x="144" y="1632"/>
              <a:ext cx="1200" cy="144"/>
            </a:xfrm>
            <a:custGeom>
              <a:avLst/>
              <a:gdLst>
                <a:gd name="T0" fmla="*/ 1731 w 1152"/>
                <a:gd name="T1" fmla="*/ 0 h 112"/>
                <a:gd name="T2" fmla="*/ 289 w 1152"/>
                <a:gd name="T3" fmla="*/ 1180 h 112"/>
                <a:gd name="T4" fmla="*/ 0 w 1152"/>
                <a:gd name="T5" fmla="*/ 1180 h 112"/>
                <a:gd name="T6" fmla="*/ 0 60000 65536"/>
                <a:gd name="T7" fmla="*/ 0 60000 65536"/>
                <a:gd name="T8" fmla="*/ 0 60000 65536"/>
                <a:gd name="T9" fmla="*/ 0 w 1152"/>
                <a:gd name="T10" fmla="*/ 0 h 112"/>
                <a:gd name="T11" fmla="*/ 1152 w 115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12">
                  <a:moveTo>
                    <a:pt x="1152" y="0"/>
                  </a:moveTo>
                  <a:cubicBezTo>
                    <a:pt x="768" y="40"/>
                    <a:pt x="384" y="80"/>
                    <a:pt x="192" y="96"/>
                  </a:cubicBezTo>
                  <a:cubicBezTo>
                    <a:pt x="0" y="112"/>
                    <a:pt x="0" y="104"/>
                    <a:pt x="0" y="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Freeform 58"/>
            <p:cNvSpPr>
              <a:spLocks/>
            </p:cNvSpPr>
            <p:nvPr/>
          </p:nvSpPr>
          <p:spPr bwMode="auto">
            <a:xfrm>
              <a:off x="144" y="1872"/>
              <a:ext cx="1200" cy="144"/>
            </a:xfrm>
            <a:custGeom>
              <a:avLst/>
              <a:gdLst>
                <a:gd name="T0" fmla="*/ 1627 w 1160"/>
                <a:gd name="T1" fmla="*/ 0 h 208"/>
                <a:gd name="T2" fmla="*/ 889 w 1160"/>
                <a:gd name="T3" fmla="*/ 2 h 208"/>
                <a:gd name="T4" fmla="*/ 147 w 1160"/>
                <a:gd name="T5" fmla="*/ 5 h 208"/>
                <a:gd name="T6" fmla="*/ 8 w 1160"/>
                <a:gd name="T7" fmla="*/ 5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0"/>
                <a:gd name="T13" fmla="*/ 0 h 208"/>
                <a:gd name="T14" fmla="*/ 1160 w 1160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0" h="208">
                  <a:moveTo>
                    <a:pt x="1160" y="0"/>
                  </a:moveTo>
                  <a:cubicBezTo>
                    <a:pt x="984" y="32"/>
                    <a:pt x="808" y="64"/>
                    <a:pt x="632" y="96"/>
                  </a:cubicBezTo>
                  <a:cubicBezTo>
                    <a:pt x="456" y="128"/>
                    <a:pt x="208" y="176"/>
                    <a:pt x="104" y="192"/>
                  </a:cubicBezTo>
                  <a:cubicBezTo>
                    <a:pt x="0" y="208"/>
                    <a:pt x="4" y="200"/>
                    <a:pt x="8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Freeform 59"/>
            <p:cNvSpPr>
              <a:spLocks/>
            </p:cNvSpPr>
            <p:nvPr/>
          </p:nvSpPr>
          <p:spPr bwMode="auto">
            <a:xfrm>
              <a:off x="96" y="2016"/>
              <a:ext cx="1248" cy="336"/>
            </a:xfrm>
            <a:custGeom>
              <a:avLst/>
              <a:gdLst>
                <a:gd name="T0" fmla="*/ 3763 w 1104"/>
                <a:gd name="T1" fmla="*/ 0 h 336"/>
                <a:gd name="T2" fmla="*/ 0 w 1104"/>
                <a:gd name="T3" fmla="*/ 336 h 336"/>
                <a:gd name="T4" fmla="*/ 0 60000 65536"/>
                <a:gd name="T5" fmla="*/ 0 60000 65536"/>
                <a:gd name="T6" fmla="*/ 0 w 1104"/>
                <a:gd name="T7" fmla="*/ 0 h 336"/>
                <a:gd name="T8" fmla="*/ 1104 w 1104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4" h="336">
                  <a:moveTo>
                    <a:pt x="1104" y="0"/>
                  </a:moveTo>
                  <a:cubicBezTo>
                    <a:pt x="1104" y="0"/>
                    <a:pt x="552" y="168"/>
                    <a:pt x="0" y="33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Freeform 60"/>
            <p:cNvSpPr>
              <a:spLocks/>
            </p:cNvSpPr>
            <p:nvPr/>
          </p:nvSpPr>
          <p:spPr bwMode="auto">
            <a:xfrm>
              <a:off x="40" y="2112"/>
              <a:ext cx="1304" cy="456"/>
            </a:xfrm>
            <a:custGeom>
              <a:avLst/>
              <a:gdLst>
                <a:gd name="T0" fmla="*/ 1304 w 1304"/>
                <a:gd name="T1" fmla="*/ 0 h 456"/>
                <a:gd name="T2" fmla="*/ 200 w 1304"/>
                <a:gd name="T3" fmla="*/ 384 h 456"/>
                <a:gd name="T4" fmla="*/ 104 w 1304"/>
                <a:gd name="T5" fmla="*/ 432 h 456"/>
                <a:gd name="T6" fmla="*/ 0 60000 65536"/>
                <a:gd name="T7" fmla="*/ 0 60000 65536"/>
                <a:gd name="T8" fmla="*/ 0 60000 65536"/>
                <a:gd name="T9" fmla="*/ 0 w 1304"/>
                <a:gd name="T10" fmla="*/ 0 h 456"/>
                <a:gd name="T11" fmla="*/ 1304 w 1304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4" h="456">
                  <a:moveTo>
                    <a:pt x="1304" y="0"/>
                  </a:moveTo>
                  <a:cubicBezTo>
                    <a:pt x="852" y="156"/>
                    <a:pt x="400" y="312"/>
                    <a:pt x="200" y="384"/>
                  </a:cubicBezTo>
                  <a:cubicBezTo>
                    <a:pt x="0" y="456"/>
                    <a:pt x="52" y="444"/>
                    <a:pt x="104" y="43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04800" y="5867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Bernoulli’s Principle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4191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Freeform 3"/>
          <p:cNvSpPr>
            <a:spLocks/>
          </p:cNvSpPr>
          <p:nvPr/>
        </p:nvSpPr>
        <p:spPr bwMode="auto">
          <a:xfrm>
            <a:off x="490538" y="3314700"/>
            <a:ext cx="7891462" cy="1562100"/>
          </a:xfrm>
          <a:custGeom>
            <a:avLst/>
            <a:gdLst>
              <a:gd name="T0" fmla="*/ 0 w 4971"/>
              <a:gd name="T1" fmla="*/ 2147483647 h 984"/>
              <a:gd name="T2" fmla="*/ 2147483647 w 4971"/>
              <a:gd name="T3" fmla="*/ 2147483647 h 984"/>
              <a:gd name="T4" fmla="*/ 2147483647 w 4971"/>
              <a:gd name="T5" fmla="*/ 2147483647 h 984"/>
              <a:gd name="T6" fmla="*/ 2147483647 w 4971"/>
              <a:gd name="T7" fmla="*/ 2147483647 h 984"/>
              <a:gd name="T8" fmla="*/ 2147483647 w 4971"/>
              <a:gd name="T9" fmla="*/ 2147483647 h 984"/>
              <a:gd name="T10" fmla="*/ 2147483647 w 4971"/>
              <a:gd name="T11" fmla="*/ 2147483647 h 984"/>
              <a:gd name="T12" fmla="*/ 2147483647 w 4971"/>
              <a:gd name="T13" fmla="*/ 2147483647 h 984"/>
              <a:gd name="T14" fmla="*/ 2147483647 w 4971"/>
              <a:gd name="T15" fmla="*/ 2147483647 h 984"/>
              <a:gd name="T16" fmla="*/ 2147483647 w 4971"/>
              <a:gd name="T17" fmla="*/ 2147483647 h 984"/>
              <a:gd name="T18" fmla="*/ 2147483647 w 4971"/>
              <a:gd name="T19" fmla="*/ 2147483647 h 984"/>
              <a:gd name="T20" fmla="*/ 2147483647 w 4971"/>
              <a:gd name="T21" fmla="*/ 2147483647 h 984"/>
              <a:gd name="T22" fmla="*/ 2147483647 w 4971"/>
              <a:gd name="T23" fmla="*/ 2147483647 h 984"/>
              <a:gd name="T24" fmla="*/ 2147483647 w 4971"/>
              <a:gd name="T25" fmla="*/ 2147483647 h 9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71"/>
              <a:gd name="T40" fmla="*/ 0 h 984"/>
              <a:gd name="T41" fmla="*/ 4971 w 4971"/>
              <a:gd name="T42" fmla="*/ 984 h 9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71" h="984">
                <a:moveTo>
                  <a:pt x="0" y="974"/>
                </a:moveTo>
                <a:cubicBezTo>
                  <a:pt x="62" y="969"/>
                  <a:pt x="228" y="965"/>
                  <a:pt x="352" y="943"/>
                </a:cubicBezTo>
                <a:cubicBezTo>
                  <a:pt x="476" y="921"/>
                  <a:pt x="561" y="921"/>
                  <a:pt x="747" y="840"/>
                </a:cubicBezTo>
                <a:cubicBezTo>
                  <a:pt x="933" y="759"/>
                  <a:pt x="1291" y="568"/>
                  <a:pt x="1467" y="456"/>
                </a:cubicBezTo>
                <a:cubicBezTo>
                  <a:pt x="1643" y="344"/>
                  <a:pt x="1675" y="240"/>
                  <a:pt x="1803" y="168"/>
                </a:cubicBezTo>
                <a:cubicBezTo>
                  <a:pt x="1931" y="96"/>
                  <a:pt x="2051" y="48"/>
                  <a:pt x="2235" y="24"/>
                </a:cubicBezTo>
                <a:cubicBezTo>
                  <a:pt x="2419" y="0"/>
                  <a:pt x="2731" y="0"/>
                  <a:pt x="2907" y="24"/>
                </a:cubicBezTo>
                <a:cubicBezTo>
                  <a:pt x="3083" y="48"/>
                  <a:pt x="3187" y="96"/>
                  <a:pt x="3291" y="168"/>
                </a:cubicBezTo>
                <a:cubicBezTo>
                  <a:pt x="3395" y="240"/>
                  <a:pt x="3467" y="376"/>
                  <a:pt x="3531" y="456"/>
                </a:cubicBezTo>
                <a:cubicBezTo>
                  <a:pt x="3595" y="536"/>
                  <a:pt x="3595" y="576"/>
                  <a:pt x="3675" y="648"/>
                </a:cubicBezTo>
                <a:cubicBezTo>
                  <a:pt x="3755" y="720"/>
                  <a:pt x="3891" y="840"/>
                  <a:pt x="4011" y="888"/>
                </a:cubicBezTo>
                <a:cubicBezTo>
                  <a:pt x="4131" y="936"/>
                  <a:pt x="4235" y="920"/>
                  <a:pt x="4395" y="936"/>
                </a:cubicBezTo>
                <a:cubicBezTo>
                  <a:pt x="4555" y="952"/>
                  <a:pt x="4763" y="968"/>
                  <a:pt x="4971" y="984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4"/>
          <p:cNvGrpSpPr>
            <a:grpSpLocks/>
          </p:cNvGrpSpPr>
          <p:nvPr/>
        </p:nvGrpSpPr>
        <p:grpSpPr bwMode="auto">
          <a:xfrm>
            <a:off x="-457200" y="609600"/>
            <a:ext cx="9982200" cy="2165350"/>
            <a:chOff x="-288" y="384"/>
            <a:chExt cx="6288" cy="1364"/>
          </a:xfrm>
        </p:grpSpPr>
        <p:sp>
          <p:nvSpPr>
            <p:cNvPr id="5137" name="Rectangle 5"/>
            <p:cNvSpPr>
              <a:spLocks noChangeArrowheads="1"/>
            </p:cNvSpPr>
            <p:nvPr/>
          </p:nvSpPr>
          <p:spPr bwMode="auto">
            <a:xfrm>
              <a:off x="0" y="384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38" name="Group 6"/>
            <p:cNvGrpSpPr>
              <a:grpSpLocks/>
            </p:cNvGrpSpPr>
            <p:nvPr/>
          </p:nvGrpSpPr>
          <p:grpSpPr bwMode="auto">
            <a:xfrm>
              <a:off x="-288" y="528"/>
              <a:ext cx="6288" cy="1220"/>
              <a:chOff x="-288" y="528"/>
              <a:chExt cx="6288" cy="1220"/>
            </a:xfrm>
          </p:grpSpPr>
          <p:sp>
            <p:nvSpPr>
              <p:cNvPr id="5139" name="Freeform 7"/>
              <p:cNvSpPr>
                <a:spLocks/>
              </p:cNvSpPr>
              <p:nvPr/>
            </p:nvSpPr>
            <p:spPr bwMode="auto">
              <a:xfrm>
                <a:off x="-288" y="544"/>
                <a:ext cx="3122" cy="1204"/>
              </a:xfrm>
              <a:custGeom>
                <a:avLst/>
                <a:gdLst>
                  <a:gd name="T0" fmla="*/ 0 w 3122"/>
                  <a:gd name="T1" fmla="*/ 1184 h 1204"/>
                  <a:gd name="T2" fmla="*/ 720 w 3122"/>
                  <a:gd name="T3" fmla="*/ 1136 h 1204"/>
                  <a:gd name="T4" fmla="*/ 1392 w 3122"/>
                  <a:gd name="T5" fmla="*/ 800 h 1204"/>
                  <a:gd name="T6" fmla="*/ 1920 w 3122"/>
                  <a:gd name="T7" fmla="*/ 272 h 1204"/>
                  <a:gd name="T8" fmla="*/ 2256 w 3122"/>
                  <a:gd name="T9" fmla="*/ 32 h 1204"/>
                  <a:gd name="T10" fmla="*/ 2448 w 3122"/>
                  <a:gd name="T11" fmla="*/ 80 h 1204"/>
                  <a:gd name="T12" fmla="*/ 2592 w 3122"/>
                  <a:gd name="T13" fmla="*/ 368 h 1204"/>
                  <a:gd name="T14" fmla="*/ 2784 w 3122"/>
                  <a:gd name="T15" fmla="*/ 896 h 1204"/>
                  <a:gd name="T16" fmla="*/ 3122 w 3122"/>
                  <a:gd name="T17" fmla="*/ 1204 h 1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2"/>
                  <a:gd name="T28" fmla="*/ 0 h 1204"/>
                  <a:gd name="T29" fmla="*/ 3122 w 3122"/>
                  <a:gd name="T30" fmla="*/ 1204 h 12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2" h="1204">
                    <a:moveTo>
                      <a:pt x="0" y="1184"/>
                    </a:moveTo>
                    <a:cubicBezTo>
                      <a:pt x="244" y="1192"/>
                      <a:pt x="488" y="1200"/>
                      <a:pt x="720" y="1136"/>
                    </a:cubicBezTo>
                    <a:cubicBezTo>
                      <a:pt x="952" y="1072"/>
                      <a:pt x="1192" y="944"/>
                      <a:pt x="1392" y="800"/>
                    </a:cubicBezTo>
                    <a:cubicBezTo>
                      <a:pt x="1592" y="656"/>
                      <a:pt x="1776" y="400"/>
                      <a:pt x="1920" y="272"/>
                    </a:cubicBezTo>
                    <a:cubicBezTo>
                      <a:pt x="2064" y="144"/>
                      <a:pt x="2168" y="64"/>
                      <a:pt x="2256" y="32"/>
                    </a:cubicBezTo>
                    <a:cubicBezTo>
                      <a:pt x="2344" y="0"/>
                      <a:pt x="2392" y="24"/>
                      <a:pt x="2448" y="80"/>
                    </a:cubicBezTo>
                    <a:cubicBezTo>
                      <a:pt x="2504" y="136"/>
                      <a:pt x="2536" y="232"/>
                      <a:pt x="2592" y="368"/>
                    </a:cubicBezTo>
                    <a:cubicBezTo>
                      <a:pt x="2648" y="504"/>
                      <a:pt x="2696" y="757"/>
                      <a:pt x="2784" y="896"/>
                    </a:cubicBezTo>
                    <a:cubicBezTo>
                      <a:pt x="2872" y="1035"/>
                      <a:pt x="3052" y="1140"/>
                      <a:pt x="3122" y="1204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8"/>
              <p:cNvSpPr>
                <a:spLocks/>
              </p:cNvSpPr>
              <p:nvPr/>
            </p:nvSpPr>
            <p:spPr bwMode="auto">
              <a:xfrm>
                <a:off x="2832" y="528"/>
                <a:ext cx="3168" cy="1210"/>
              </a:xfrm>
              <a:custGeom>
                <a:avLst/>
                <a:gdLst>
                  <a:gd name="T0" fmla="*/ 0 w 3168"/>
                  <a:gd name="T1" fmla="*/ 1184 h 1210"/>
                  <a:gd name="T2" fmla="*/ 720 w 3168"/>
                  <a:gd name="T3" fmla="*/ 1136 h 1210"/>
                  <a:gd name="T4" fmla="*/ 1392 w 3168"/>
                  <a:gd name="T5" fmla="*/ 800 h 1210"/>
                  <a:gd name="T6" fmla="*/ 1920 w 3168"/>
                  <a:gd name="T7" fmla="*/ 272 h 1210"/>
                  <a:gd name="T8" fmla="*/ 2256 w 3168"/>
                  <a:gd name="T9" fmla="*/ 32 h 1210"/>
                  <a:gd name="T10" fmla="*/ 2448 w 3168"/>
                  <a:gd name="T11" fmla="*/ 80 h 1210"/>
                  <a:gd name="T12" fmla="*/ 2592 w 3168"/>
                  <a:gd name="T13" fmla="*/ 368 h 1210"/>
                  <a:gd name="T14" fmla="*/ 2784 w 3168"/>
                  <a:gd name="T15" fmla="*/ 896 h 1210"/>
                  <a:gd name="T16" fmla="*/ 3168 w 3168"/>
                  <a:gd name="T17" fmla="*/ 1210 h 1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68"/>
                  <a:gd name="T28" fmla="*/ 0 h 1210"/>
                  <a:gd name="T29" fmla="*/ 3168 w 3168"/>
                  <a:gd name="T30" fmla="*/ 1210 h 12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68" h="1210">
                    <a:moveTo>
                      <a:pt x="0" y="1184"/>
                    </a:moveTo>
                    <a:cubicBezTo>
                      <a:pt x="244" y="1192"/>
                      <a:pt x="488" y="1200"/>
                      <a:pt x="720" y="1136"/>
                    </a:cubicBezTo>
                    <a:cubicBezTo>
                      <a:pt x="952" y="1072"/>
                      <a:pt x="1192" y="944"/>
                      <a:pt x="1392" y="800"/>
                    </a:cubicBezTo>
                    <a:cubicBezTo>
                      <a:pt x="1592" y="656"/>
                      <a:pt x="1776" y="400"/>
                      <a:pt x="1920" y="272"/>
                    </a:cubicBezTo>
                    <a:cubicBezTo>
                      <a:pt x="2064" y="144"/>
                      <a:pt x="2168" y="64"/>
                      <a:pt x="2256" y="32"/>
                    </a:cubicBezTo>
                    <a:cubicBezTo>
                      <a:pt x="2344" y="0"/>
                      <a:pt x="2392" y="24"/>
                      <a:pt x="2448" y="80"/>
                    </a:cubicBezTo>
                    <a:cubicBezTo>
                      <a:pt x="2504" y="136"/>
                      <a:pt x="2536" y="232"/>
                      <a:pt x="2592" y="368"/>
                    </a:cubicBezTo>
                    <a:cubicBezTo>
                      <a:pt x="2648" y="504"/>
                      <a:pt x="2688" y="756"/>
                      <a:pt x="2784" y="896"/>
                    </a:cubicBezTo>
                    <a:cubicBezTo>
                      <a:pt x="2880" y="1036"/>
                      <a:pt x="3088" y="1145"/>
                      <a:pt x="3168" y="1210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4191000" y="3429000"/>
            <a:ext cx="609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685800"/>
            <a:ext cx="10820400" cy="3200400"/>
            <a:chOff x="0" y="384"/>
            <a:chExt cx="6816" cy="2016"/>
          </a:xfrm>
        </p:grpSpPr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2749" y="1734"/>
              <a:ext cx="179" cy="666"/>
              <a:chOff x="2749" y="1734"/>
              <a:chExt cx="179" cy="666"/>
            </a:xfrm>
          </p:grpSpPr>
          <p:graphicFrame>
            <p:nvGraphicFramePr>
              <p:cNvPr id="5122" name="Object 12"/>
              <p:cNvGraphicFramePr>
                <a:graphicFrameLocks noChangeAspect="1"/>
              </p:cNvGraphicFramePr>
              <p:nvPr/>
            </p:nvGraphicFramePr>
            <p:xfrm>
              <a:off x="2845" y="1782"/>
              <a:ext cx="83" cy="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1" name="Clip" r:id="rId6" imgW="642600" imgH="1134360" progId="MS_ClipArt_Gallery.2">
                      <p:embed/>
                    </p:oleObj>
                  </mc:Choice>
                  <mc:Fallback>
                    <p:oleObj name="Clip" r:id="rId6" imgW="642600" imgH="113436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5" y="1782"/>
                            <a:ext cx="83" cy="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3" name="Object 13"/>
              <p:cNvGraphicFramePr>
                <a:graphicFrameLocks noChangeAspect="1"/>
              </p:cNvGraphicFramePr>
              <p:nvPr/>
            </p:nvGraphicFramePr>
            <p:xfrm>
              <a:off x="2797" y="1734"/>
              <a:ext cx="83" cy="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2" name="Clip" r:id="rId8" imgW="642600" imgH="1134360" progId="MS_ClipArt_Gallery.2">
                      <p:embed/>
                    </p:oleObj>
                  </mc:Choice>
                  <mc:Fallback>
                    <p:oleObj name="Clip" r:id="rId8" imgW="642600" imgH="113436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7" y="1734"/>
                            <a:ext cx="83" cy="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4" name="Object 14"/>
              <p:cNvGraphicFramePr>
                <a:graphicFrameLocks noChangeAspect="1"/>
              </p:cNvGraphicFramePr>
              <p:nvPr/>
            </p:nvGraphicFramePr>
            <p:xfrm>
              <a:off x="2749" y="1776"/>
              <a:ext cx="83" cy="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3" name="Clip" r:id="rId9" imgW="642600" imgH="1134360" progId="MS_ClipArt_Gallery.2">
                      <p:embed/>
                    </p:oleObj>
                  </mc:Choice>
                  <mc:Fallback>
                    <p:oleObj name="Clip" r:id="rId9" imgW="642600" imgH="113436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9" y="1776"/>
                            <a:ext cx="83" cy="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32" name="Group 15"/>
            <p:cNvGrpSpPr>
              <a:grpSpLocks/>
            </p:cNvGrpSpPr>
            <p:nvPr/>
          </p:nvGrpSpPr>
          <p:grpSpPr bwMode="auto">
            <a:xfrm>
              <a:off x="0" y="384"/>
              <a:ext cx="6816" cy="1364"/>
              <a:chOff x="0" y="384"/>
              <a:chExt cx="6816" cy="1364"/>
            </a:xfrm>
          </p:grpSpPr>
          <p:sp>
            <p:nvSpPr>
              <p:cNvPr id="5133" name="Rectangle 1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6576" cy="1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134" name="Group 17"/>
              <p:cNvGrpSpPr>
                <a:grpSpLocks/>
              </p:cNvGrpSpPr>
              <p:nvPr/>
            </p:nvGrpSpPr>
            <p:grpSpPr bwMode="auto">
              <a:xfrm>
                <a:off x="528" y="528"/>
                <a:ext cx="6288" cy="1220"/>
                <a:chOff x="-288" y="528"/>
                <a:chExt cx="6288" cy="1220"/>
              </a:xfrm>
            </p:grpSpPr>
            <p:sp>
              <p:nvSpPr>
                <p:cNvPr id="5135" name="Freeform 18"/>
                <p:cNvSpPr>
                  <a:spLocks/>
                </p:cNvSpPr>
                <p:nvPr/>
              </p:nvSpPr>
              <p:spPr bwMode="auto">
                <a:xfrm>
                  <a:off x="-288" y="544"/>
                  <a:ext cx="3122" cy="1204"/>
                </a:xfrm>
                <a:custGeom>
                  <a:avLst/>
                  <a:gdLst>
                    <a:gd name="T0" fmla="*/ 0 w 3122"/>
                    <a:gd name="T1" fmla="*/ 1184 h 1204"/>
                    <a:gd name="T2" fmla="*/ 720 w 3122"/>
                    <a:gd name="T3" fmla="*/ 1136 h 1204"/>
                    <a:gd name="T4" fmla="*/ 1392 w 3122"/>
                    <a:gd name="T5" fmla="*/ 800 h 1204"/>
                    <a:gd name="T6" fmla="*/ 1920 w 3122"/>
                    <a:gd name="T7" fmla="*/ 272 h 1204"/>
                    <a:gd name="T8" fmla="*/ 2256 w 3122"/>
                    <a:gd name="T9" fmla="*/ 32 h 1204"/>
                    <a:gd name="T10" fmla="*/ 2448 w 3122"/>
                    <a:gd name="T11" fmla="*/ 80 h 1204"/>
                    <a:gd name="T12" fmla="*/ 2592 w 3122"/>
                    <a:gd name="T13" fmla="*/ 368 h 1204"/>
                    <a:gd name="T14" fmla="*/ 2784 w 3122"/>
                    <a:gd name="T15" fmla="*/ 896 h 1204"/>
                    <a:gd name="T16" fmla="*/ 3122 w 3122"/>
                    <a:gd name="T17" fmla="*/ 1204 h 12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2"/>
                    <a:gd name="T28" fmla="*/ 0 h 1204"/>
                    <a:gd name="T29" fmla="*/ 3122 w 3122"/>
                    <a:gd name="T30" fmla="*/ 1204 h 12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2" h="1204">
                      <a:moveTo>
                        <a:pt x="0" y="1184"/>
                      </a:moveTo>
                      <a:cubicBezTo>
                        <a:pt x="244" y="1192"/>
                        <a:pt x="488" y="1200"/>
                        <a:pt x="720" y="1136"/>
                      </a:cubicBezTo>
                      <a:cubicBezTo>
                        <a:pt x="952" y="1072"/>
                        <a:pt x="1192" y="944"/>
                        <a:pt x="1392" y="800"/>
                      </a:cubicBezTo>
                      <a:cubicBezTo>
                        <a:pt x="1592" y="656"/>
                        <a:pt x="1776" y="400"/>
                        <a:pt x="1920" y="272"/>
                      </a:cubicBezTo>
                      <a:cubicBezTo>
                        <a:pt x="2064" y="144"/>
                        <a:pt x="2168" y="64"/>
                        <a:pt x="2256" y="32"/>
                      </a:cubicBezTo>
                      <a:cubicBezTo>
                        <a:pt x="2344" y="0"/>
                        <a:pt x="2392" y="24"/>
                        <a:pt x="2448" y="80"/>
                      </a:cubicBezTo>
                      <a:cubicBezTo>
                        <a:pt x="2504" y="136"/>
                        <a:pt x="2536" y="232"/>
                        <a:pt x="2592" y="368"/>
                      </a:cubicBezTo>
                      <a:cubicBezTo>
                        <a:pt x="2648" y="504"/>
                        <a:pt x="2696" y="757"/>
                        <a:pt x="2784" y="896"/>
                      </a:cubicBezTo>
                      <a:cubicBezTo>
                        <a:pt x="2872" y="1035"/>
                        <a:pt x="3052" y="1140"/>
                        <a:pt x="3122" y="1204"/>
                      </a:cubicBezTo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Freeform 19"/>
                <p:cNvSpPr>
                  <a:spLocks/>
                </p:cNvSpPr>
                <p:nvPr/>
              </p:nvSpPr>
              <p:spPr bwMode="auto">
                <a:xfrm>
                  <a:off x="2832" y="528"/>
                  <a:ext cx="3168" cy="1210"/>
                </a:xfrm>
                <a:custGeom>
                  <a:avLst/>
                  <a:gdLst>
                    <a:gd name="T0" fmla="*/ 0 w 3168"/>
                    <a:gd name="T1" fmla="*/ 1184 h 1210"/>
                    <a:gd name="T2" fmla="*/ 720 w 3168"/>
                    <a:gd name="T3" fmla="*/ 1136 h 1210"/>
                    <a:gd name="T4" fmla="*/ 1392 w 3168"/>
                    <a:gd name="T5" fmla="*/ 800 h 1210"/>
                    <a:gd name="T6" fmla="*/ 1920 w 3168"/>
                    <a:gd name="T7" fmla="*/ 272 h 1210"/>
                    <a:gd name="T8" fmla="*/ 2256 w 3168"/>
                    <a:gd name="T9" fmla="*/ 32 h 1210"/>
                    <a:gd name="T10" fmla="*/ 2448 w 3168"/>
                    <a:gd name="T11" fmla="*/ 80 h 1210"/>
                    <a:gd name="T12" fmla="*/ 2592 w 3168"/>
                    <a:gd name="T13" fmla="*/ 368 h 1210"/>
                    <a:gd name="T14" fmla="*/ 2784 w 3168"/>
                    <a:gd name="T15" fmla="*/ 896 h 1210"/>
                    <a:gd name="T16" fmla="*/ 3168 w 3168"/>
                    <a:gd name="T17" fmla="*/ 1210 h 12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68"/>
                    <a:gd name="T28" fmla="*/ 0 h 1210"/>
                    <a:gd name="T29" fmla="*/ 3168 w 3168"/>
                    <a:gd name="T30" fmla="*/ 1210 h 12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68" h="1210">
                      <a:moveTo>
                        <a:pt x="0" y="1184"/>
                      </a:moveTo>
                      <a:cubicBezTo>
                        <a:pt x="244" y="1192"/>
                        <a:pt x="488" y="1200"/>
                        <a:pt x="720" y="1136"/>
                      </a:cubicBezTo>
                      <a:cubicBezTo>
                        <a:pt x="952" y="1072"/>
                        <a:pt x="1192" y="944"/>
                        <a:pt x="1392" y="800"/>
                      </a:cubicBezTo>
                      <a:cubicBezTo>
                        <a:pt x="1592" y="656"/>
                        <a:pt x="1776" y="400"/>
                        <a:pt x="1920" y="272"/>
                      </a:cubicBezTo>
                      <a:cubicBezTo>
                        <a:pt x="2064" y="144"/>
                        <a:pt x="2168" y="64"/>
                        <a:pt x="2256" y="32"/>
                      </a:cubicBezTo>
                      <a:cubicBezTo>
                        <a:pt x="2344" y="0"/>
                        <a:pt x="2392" y="24"/>
                        <a:pt x="2448" y="80"/>
                      </a:cubicBezTo>
                      <a:cubicBezTo>
                        <a:pt x="2504" y="136"/>
                        <a:pt x="2536" y="232"/>
                        <a:pt x="2592" y="368"/>
                      </a:cubicBezTo>
                      <a:cubicBezTo>
                        <a:pt x="2648" y="504"/>
                        <a:pt x="2688" y="756"/>
                        <a:pt x="2784" y="896"/>
                      </a:cubicBezTo>
                      <a:cubicBezTo>
                        <a:pt x="2880" y="1036"/>
                        <a:pt x="3088" y="1145"/>
                        <a:pt x="3168" y="1210"/>
                      </a:cubicBezTo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04" name="Freeform 20"/>
          <p:cNvSpPr>
            <a:spLocks/>
          </p:cNvSpPr>
          <p:nvPr/>
        </p:nvSpPr>
        <p:spPr bwMode="auto">
          <a:xfrm rot="-355903">
            <a:off x="457200" y="5486400"/>
            <a:ext cx="2349500" cy="487363"/>
          </a:xfrm>
          <a:custGeom>
            <a:avLst/>
            <a:gdLst>
              <a:gd name="T0" fmla="*/ 2147483647 w 1480"/>
              <a:gd name="T1" fmla="*/ 2147483647 h 307"/>
              <a:gd name="T2" fmla="*/ 2147483647 w 1480"/>
              <a:gd name="T3" fmla="*/ 2147483647 h 307"/>
              <a:gd name="T4" fmla="*/ 2147483647 w 1480"/>
              <a:gd name="T5" fmla="*/ 2147483647 h 307"/>
              <a:gd name="T6" fmla="*/ 2147483647 w 1480"/>
              <a:gd name="T7" fmla="*/ 2147483647 h 307"/>
              <a:gd name="T8" fmla="*/ 2147483647 w 1480"/>
              <a:gd name="T9" fmla="*/ 2147483647 h 307"/>
              <a:gd name="T10" fmla="*/ 0 w 1480"/>
              <a:gd name="T11" fmla="*/ 2147483647 h 3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0"/>
              <a:gd name="T19" fmla="*/ 0 h 307"/>
              <a:gd name="T20" fmla="*/ 1480 w 1480"/>
              <a:gd name="T21" fmla="*/ 307 h 3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0" h="307">
                <a:moveTo>
                  <a:pt x="4" y="245"/>
                </a:moveTo>
                <a:cubicBezTo>
                  <a:pt x="217" y="251"/>
                  <a:pt x="1088" y="307"/>
                  <a:pt x="1284" y="270"/>
                </a:cubicBezTo>
                <a:cubicBezTo>
                  <a:pt x="1480" y="233"/>
                  <a:pt x="1342" y="46"/>
                  <a:pt x="1184" y="23"/>
                </a:cubicBezTo>
                <a:cubicBezTo>
                  <a:pt x="1026" y="0"/>
                  <a:pt x="509" y="111"/>
                  <a:pt x="335" y="131"/>
                </a:cubicBezTo>
                <a:cubicBezTo>
                  <a:pt x="161" y="151"/>
                  <a:pt x="195" y="121"/>
                  <a:pt x="139" y="142"/>
                </a:cubicBezTo>
                <a:cubicBezTo>
                  <a:pt x="83" y="163"/>
                  <a:pt x="29" y="234"/>
                  <a:pt x="0" y="258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99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838200" y="1219200"/>
            <a:ext cx="845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Bump drafting:</a:t>
            </a:r>
          </a:p>
          <a:p>
            <a:r>
              <a:rPr lang="en-US" altLang="en-US" u="sng"/>
              <a:t>http://www.youtube.com/watch?v=laERgtX3FqM&amp;feature=related</a:t>
            </a: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73075" y="1462088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>
                <a:cs typeface="Arial" panose="020B0604020202020204" pitchFamily="34" charset="0"/>
              </a:rPr>
              <a:t>The energy equation for fluid in a flow tube is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0525" y="3398838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>
                <a:cs typeface="Arial" panose="020B0604020202020204" pitchFamily="34" charset="0"/>
              </a:rPr>
              <a:t>An alternative form of </a:t>
            </a:r>
            <a:r>
              <a:rPr lang="en-US" altLang="en-US" sz="2600" b="1">
                <a:cs typeface="Arial" panose="020B0604020202020204" pitchFamily="34" charset="0"/>
              </a:rPr>
              <a:t>Bernoulli’s equation</a:t>
            </a:r>
            <a:r>
              <a:rPr lang="en-US" altLang="en-US" sz="2600">
                <a:cs typeface="Arial" panose="020B0604020202020204" pitchFamily="34" charset="0"/>
              </a:rPr>
              <a:t> is</a:t>
            </a:r>
            <a:endParaRPr lang="en-US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Bernoulli’s Equation</a:t>
            </a:r>
            <a:endParaRPr lang="en-US" altLang="en-US" b="1">
              <a:solidFill>
                <a:srgbClr val="385899"/>
              </a:solidFill>
            </a:endParaRPr>
          </a:p>
        </p:txBody>
      </p:sp>
      <p:pic>
        <p:nvPicPr>
          <p:cNvPr id="49157" name="Picture 5" descr="equation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08550"/>
            <a:ext cx="45164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equation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357438"/>
            <a:ext cx="4703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r="49950" b="71100"/>
          <a:stretch>
            <a:fillRect/>
          </a:stretch>
        </p:blipFill>
        <p:spPr bwMode="auto">
          <a:xfrm>
            <a:off x="838200" y="1295400"/>
            <a:ext cx="72469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10037" r="3232" b="5795"/>
          <a:stretch>
            <a:fillRect/>
          </a:stretch>
        </p:blipFill>
        <p:spPr bwMode="auto">
          <a:xfrm>
            <a:off x="2438400" y="2819400"/>
            <a:ext cx="4210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Example Problem: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1" b="18893"/>
          <a:stretch>
            <a:fillRect/>
          </a:stretch>
        </p:blipFill>
        <p:spPr bwMode="auto">
          <a:xfrm>
            <a:off x="384175" y="1644650"/>
            <a:ext cx="83470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591175" y="5262563"/>
            <a:ext cx="2992438" cy="373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slide_15-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r="45749"/>
          <a:stretch>
            <a:fillRect/>
          </a:stretch>
        </p:blipFill>
        <p:spPr bwMode="auto">
          <a:xfrm>
            <a:off x="304800" y="1471613"/>
            <a:ext cx="850582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EXAMPLE 15.11 An irrigation system</a:t>
            </a:r>
            <a:endParaRPr lang="en-US" altLang="en-US" b="1">
              <a:solidFill>
                <a:srgbClr val="385899"/>
              </a:solidFill>
            </a:endParaRPr>
          </a:p>
        </p:txBody>
      </p:sp>
      <p:pic>
        <p:nvPicPr>
          <p:cNvPr id="53251" name="Picture 3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5" t="78383"/>
          <a:stretch>
            <a:fillRect/>
          </a:stretch>
        </p:blipFill>
        <p:spPr bwMode="auto">
          <a:xfrm>
            <a:off x="158750" y="3335338"/>
            <a:ext cx="87899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Elasticity</a:t>
            </a:r>
            <a:endParaRPr lang="en-US" altLang="en-US" b="1">
              <a:solidFill>
                <a:srgbClr val="385899"/>
              </a:solidFill>
            </a:endParaRPr>
          </a:p>
        </p:txBody>
      </p:sp>
      <p:pic>
        <p:nvPicPr>
          <p:cNvPr id="54275" name="Picture 3" descr="fig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457325"/>
            <a:ext cx="28924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Elasticity</a:t>
            </a:r>
            <a:endParaRPr lang="en-US" altLang="en-US" b="1">
              <a:solidFill>
                <a:srgbClr val="385899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73075" y="1157288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 i="1">
                <a:cs typeface="Arial" panose="020B0604020202020204" pitchFamily="34" charset="0"/>
              </a:rPr>
              <a:t>F</a:t>
            </a:r>
            <a:r>
              <a:rPr lang="en-US" altLang="en-US" sz="2600">
                <a:cs typeface="Arial" panose="020B0604020202020204" pitchFamily="34" charset="0"/>
              </a:rPr>
              <a:t>/</a:t>
            </a:r>
            <a:r>
              <a:rPr lang="en-US" altLang="en-US" sz="2600" i="1">
                <a:cs typeface="Arial" panose="020B0604020202020204" pitchFamily="34" charset="0"/>
              </a:rPr>
              <a:t>A</a:t>
            </a:r>
            <a:r>
              <a:rPr lang="en-US" altLang="en-US" sz="2600">
                <a:cs typeface="Arial" panose="020B0604020202020204" pitchFamily="34" charset="0"/>
              </a:rPr>
              <a:t> is proportional to </a:t>
            </a:r>
            <a:r>
              <a:rPr lang="el-GR" altLang="en-US" sz="2600">
                <a:cs typeface="Times New Roman" panose="02020603050405020304" pitchFamily="18" charset="0"/>
              </a:rPr>
              <a:t>Δ</a:t>
            </a:r>
            <a:r>
              <a:rPr lang="en-US" altLang="en-US" sz="2600" i="1">
                <a:cs typeface="Times New Roman" panose="02020603050405020304" pitchFamily="18" charset="0"/>
              </a:rPr>
              <a:t>L</a:t>
            </a:r>
            <a:r>
              <a:rPr lang="en-US" altLang="en-US" sz="2600">
                <a:cs typeface="Times New Roman" panose="02020603050405020304" pitchFamily="18" charset="0"/>
              </a:rPr>
              <a:t>/</a:t>
            </a:r>
            <a:r>
              <a:rPr lang="en-US" altLang="en-US" sz="2600" i="1">
                <a:cs typeface="Times New Roman" panose="02020603050405020304" pitchFamily="18" charset="0"/>
              </a:rPr>
              <a:t>L</a:t>
            </a:r>
            <a:r>
              <a:rPr lang="en-US" altLang="en-US" sz="2600">
                <a:cs typeface="Times New Roman" panose="02020603050405020304" pitchFamily="18" charset="0"/>
              </a:rPr>
              <a:t>.  We can write the proportionality as</a:t>
            </a:r>
            <a:endParaRPr lang="el-GR" altLang="en-US" sz="2600">
              <a:cs typeface="Times New Roman" panose="02020603050405020304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2113" y="3195638"/>
            <a:ext cx="81343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600">
                <a:cs typeface="Arial" panose="020B0604020202020204" pitchFamily="34" charset="0"/>
              </a:rPr>
              <a:t> The proportionality constant </a:t>
            </a:r>
            <a:r>
              <a:rPr lang="en-US" altLang="en-US" sz="2600" i="1">
                <a:cs typeface="Arial" panose="020B0604020202020204" pitchFamily="34" charset="0"/>
              </a:rPr>
              <a:t>Y</a:t>
            </a:r>
            <a:r>
              <a:rPr lang="en-US" altLang="en-US" sz="2600">
                <a:cs typeface="Arial" panose="020B0604020202020204" pitchFamily="34" charset="0"/>
              </a:rPr>
              <a:t> is called </a:t>
            </a:r>
            <a:r>
              <a:rPr lang="en-US" altLang="en-US" sz="2600" b="1">
                <a:cs typeface="Arial" panose="020B0604020202020204" pitchFamily="34" charset="0"/>
              </a:rPr>
              <a:t>Young’s    modulus</a:t>
            </a:r>
            <a:r>
              <a:rPr lang="en-US" altLang="en-US" sz="2600"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2600">
                <a:cs typeface="Arial" panose="020B0604020202020204" pitchFamily="34" charset="0"/>
              </a:rPr>
              <a:t> The quantity </a:t>
            </a:r>
            <a:r>
              <a:rPr lang="en-US" altLang="en-US" sz="2600" i="1">
                <a:cs typeface="Arial" panose="020B0604020202020204" pitchFamily="34" charset="0"/>
              </a:rPr>
              <a:t>F</a:t>
            </a:r>
            <a:r>
              <a:rPr lang="en-US" altLang="en-US" sz="2600">
                <a:cs typeface="Arial" panose="020B0604020202020204" pitchFamily="34" charset="0"/>
              </a:rPr>
              <a:t>/</a:t>
            </a:r>
            <a:r>
              <a:rPr lang="en-US" altLang="en-US" sz="2600" i="1">
                <a:cs typeface="Arial" panose="020B0604020202020204" pitchFamily="34" charset="0"/>
              </a:rPr>
              <a:t>A</a:t>
            </a:r>
            <a:r>
              <a:rPr lang="en-US" altLang="en-US" sz="2600">
                <a:cs typeface="Arial" panose="020B0604020202020204" pitchFamily="34" charset="0"/>
              </a:rPr>
              <a:t> is called the </a:t>
            </a:r>
            <a:r>
              <a:rPr lang="en-US" altLang="en-US" sz="2600" b="1">
                <a:cs typeface="Arial" panose="020B0604020202020204" pitchFamily="34" charset="0"/>
              </a:rPr>
              <a:t>tensile stress</a:t>
            </a:r>
            <a:r>
              <a:rPr lang="en-US" altLang="en-US" sz="2600"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2600">
                <a:cs typeface="Arial" panose="020B0604020202020204" pitchFamily="34" charset="0"/>
              </a:rPr>
              <a:t> The quantity </a:t>
            </a:r>
            <a:r>
              <a:rPr lang="el-GR" altLang="en-US" sz="2600"/>
              <a:t>Δ</a:t>
            </a:r>
            <a:r>
              <a:rPr lang="en-US" altLang="en-US" sz="2600" i="1"/>
              <a:t>L</a:t>
            </a:r>
            <a:r>
              <a:rPr lang="en-US" altLang="en-US" sz="2600"/>
              <a:t>/</a:t>
            </a:r>
            <a:r>
              <a:rPr lang="en-US" altLang="en-US" sz="2600" i="1"/>
              <a:t>L</a:t>
            </a:r>
            <a:r>
              <a:rPr lang="en-US" altLang="en-US" sz="2600"/>
              <a:t>, the fractional increase in length, is    called </a:t>
            </a:r>
            <a:r>
              <a:rPr lang="en-US" altLang="en-US" sz="2600" b="1"/>
              <a:t>strain</a:t>
            </a:r>
            <a:r>
              <a:rPr lang="en-US" altLang="en-US" sz="2600"/>
              <a:t>.</a:t>
            </a:r>
            <a:br>
              <a:rPr lang="en-US" altLang="en-US" sz="2600"/>
            </a:br>
            <a:r>
              <a:rPr lang="en-US" altLang="en-US" sz="2600"/>
              <a:t>With these definitions, we can write</a:t>
            </a:r>
          </a:p>
        </p:txBody>
      </p:sp>
      <p:pic>
        <p:nvPicPr>
          <p:cNvPr id="55301" name="Picture 5" descr="equation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958975"/>
            <a:ext cx="2211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equation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710238"/>
            <a:ext cx="36830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2651125"/>
            <a:ext cx="2790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>
                <a:solidFill>
                  <a:srgbClr val="FFFF00"/>
                </a:solidFill>
              </a:rPr>
              <a:t>Density</a:t>
            </a:r>
            <a:endParaRPr lang="en-US" altLang="en-US" sz="6600">
              <a:solidFill>
                <a:srgbClr val="FFFF00"/>
              </a:solidFill>
              <a:sym typeface="Symbol" panose="05050102010706020507" pitchFamily="18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6600" y="5105400"/>
            <a:ext cx="548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We might say that density is the compactness of a material.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133600"/>
            <a:ext cx="4800600" cy="2286000"/>
            <a:chOff x="2112" y="1344"/>
            <a:chExt cx="3024" cy="1440"/>
          </a:xfrm>
        </p:grpSpPr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2544" y="1344"/>
              <a:ext cx="2592" cy="1440"/>
              <a:chOff x="2544" y="1344"/>
              <a:chExt cx="2592" cy="1440"/>
            </a:xfrm>
          </p:grpSpPr>
          <p:sp>
            <p:nvSpPr>
              <p:cNvPr id="15368" name="Rectangle 7"/>
              <p:cNvSpPr>
                <a:spLocks noChangeArrowheads="1"/>
              </p:cNvSpPr>
              <p:nvPr/>
            </p:nvSpPr>
            <p:spPr bwMode="auto">
              <a:xfrm>
                <a:off x="2904" y="1344"/>
                <a:ext cx="1844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7200">
                    <a:solidFill>
                      <a:srgbClr val="FFFF00"/>
                    </a:solidFill>
                  </a:rPr>
                  <a:t>mass</a:t>
                </a:r>
              </a:p>
              <a:p>
                <a:pPr algn="ctr"/>
                <a:r>
                  <a:rPr lang="en-US" altLang="en-US" sz="7200">
                    <a:solidFill>
                      <a:srgbClr val="FFFF00"/>
                    </a:solidFill>
                  </a:rPr>
                  <a:t>volume</a:t>
                </a:r>
                <a:endParaRPr lang="en-US" altLang="en-US" sz="7200">
                  <a:solidFill>
                    <a:srgbClr val="FFFF00"/>
                  </a:solidFill>
                  <a:sym typeface="Symbol" panose="05050102010706020507" pitchFamily="18" charset="2"/>
                </a:endParaRP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2544" y="2062"/>
                <a:ext cx="25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7" name="Rectangle 9"/>
            <p:cNvSpPr>
              <a:spLocks noChangeArrowheads="1"/>
            </p:cNvSpPr>
            <p:nvPr/>
          </p:nvSpPr>
          <p:spPr bwMode="auto">
            <a:xfrm>
              <a:off x="2112" y="1660"/>
              <a:ext cx="40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6600">
                  <a:solidFill>
                    <a:srgbClr val="FFFF00"/>
                  </a:solidFill>
                  <a:sym typeface="Symbol" panose="05050102010706020507" pitchFamily="18" charset="2"/>
                </a:rPr>
                <a:t>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abl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57275"/>
            <a:ext cx="7916863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EXAMPLE 15.13 Stretching a wire</a:t>
            </a:r>
            <a:endParaRPr lang="en-US" altLang="en-US" b="1">
              <a:solidFill>
                <a:srgbClr val="385899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cs typeface="Arial" panose="020B0604020202020204" pitchFamily="34" charset="0"/>
              </a:rPr>
              <a:t>QUESTIONS:</a:t>
            </a:r>
          </a:p>
        </p:txBody>
      </p:sp>
      <p:pic>
        <p:nvPicPr>
          <p:cNvPr id="57348" name="Picture 4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6" b="53346"/>
          <a:stretch>
            <a:fillRect/>
          </a:stretch>
        </p:blipFill>
        <p:spPr bwMode="auto">
          <a:xfrm>
            <a:off x="354013" y="2609850"/>
            <a:ext cx="840263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/>
          <a:lstStyle/>
          <a:p>
            <a:r>
              <a:rPr lang="en-US" altLang="en-US" b="1">
                <a:solidFill>
                  <a:srgbClr val="316598"/>
                </a:solidFill>
              </a:rPr>
              <a:t>EXAMPLE 15.13 Stretching a wire</a:t>
            </a:r>
            <a:endParaRPr lang="en-US" altLang="en-US" b="1">
              <a:solidFill>
                <a:srgbClr val="385899"/>
              </a:solidFill>
            </a:endParaRPr>
          </a:p>
        </p:txBody>
      </p:sp>
      <p:pic>
        <p:nvPicPr>
          <p:cNvPr id="58371" name="Picture 3" descr="example paragrap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54785" b="41611"/>
          <a:stretch>
            <a:fillRect/>
          </a:stretch>
        </p:blipFill>
        <p:spPr bwMode="auto">
          <a:xfrm>
            <a:off x="744538" y="3357563"/>
            <a:ext cx="78724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07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Elasticity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Young’s Modulus		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066800" y="4876800"/>
          <a:ext cx="14478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14478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81000" y="114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81000" y="2057400"/>
            <a:ext cx="6096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990600" y="2514600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04800" y="35814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If I apply a Pressure with my finger and push in on the rod, it is going to oppose my push.</a:t>
            </a:r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V="1">
            <a:off x="1066800" y="5486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381000" y="60960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Tensile Stress</a:t>
            </a: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 flipV="1">
            <a:off x="1905000" y="5486400"/>
            <a:ext cx="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1447800" y="59436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Young’s Modulus</a:t>
            </a:r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 flipH="1">
            <a:off x="2590800" y="53340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3200400" y="5105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Strain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124200" y="5381625"/>
            <a:ext cx="320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Note that P=F/A and really is not a pressure, because it is unidirectional </a:t>
            </a:r>
          </a:p>
        </p:txBody>
      </p:sp>
      <p:graphicFrame>
        <p:nvGraphicFramePr>
          <p:cNvPr id="6147" name="Object 23"/>
          <p:cNvGraphicFramePr>
            <a:graphicFrameLocks noChangeAspect="1"/>
          </p:cNvGraphicFramePr>
          <p:nvPr/>
        </p:nvGraphicFramePr>
        <p:xfrm>
          <a:off x="5867400" y="3200400"/>
          <a:ext cx="15367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00400"/>
                        <a:ext cx="15367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24"/>
          <p:cNvSpPr txBox="1">
            <a:spLocks noChangeArrowheads="1"/>
          </p:cNvSpPr>
          <p:nvPr/>
        </p:nvSpPr>
        <p:spPr bwMode="auto">
          <a:xfrm>
            <a:off x="5029200" y="2133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Let’s see if we can find the freq. of oscillation for Jello.</a:t>
            </a:r>
          </a:p>
        </p:txBody>
      </p:sp>
    </p:spTree>
    <p:custDataLst>
      <p:tags r:id="rId2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07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Elasticity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Bulk Modulus		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919163" y="4876800"/>
          <a:ext cx="17430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749160" imgH="393480" progId="Equation.3">
                  <p:embed/>
                </p:oleObj>
              </mc:Choice>
              <mc:Fallback>
                <p:oleObj name="Equation" r:id="rId5" imgW="749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876800"/>
                        <a:ext cx="174307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81000" y="114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 flipV="1">
            <a:off x="1066800" y="5486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3"/>
          <p:cNvSpPr>
            <a:spLocks noChangeShapeType="1"/>
          </p:cNvSpPr>
          <p:nvPr/>
        </p:nvSpPr>
        <p:spPr bwMode="auto">
          <a:xfrm flipV="1">
            <a:off x="1905000" y="5486400"/>
            <a:ext cx="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2057400" y="2209800"/>
            <a:ext cx="2362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Similar to Young’s Modulus, except this is a 3D situation.</a:t>
            </a:r>
          </a:p>
        </p:txBody>
      </p:sp>
    </p:spTree>
    <p:custDataLst>
      <p:tags r:id="rId2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962400" y="2667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 rot="5400000">
            <a:off x="3048000" y="2057400"/>
            <a:ext cx="381000" cy="3124200"/>
          </a:xfrm>
          <a:prstGeom prst="can">
            <a:avLst>
              <a:gd name="adj" fmla="val 33749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/>
              <a:t>Elastic Deformations: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Stretching and Compression: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rot="5400000">
            <a:off x="2286000" y="2057400"/>
            <a:ext cx="381000" cy="3124200"/>
          </a:xfrm>
          <a:prstGeom prst="can">
            <a:avLst>
              <a:gd name="adj" fmla="val 3374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724400" y="35814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86000" y="4572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F   =    Y       A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886200" y="4495800"/>
            <a:ext cx="1219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L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 L</a:t>
            </a:r>
            <a:r>
              <a:rPr lang="en-US" altLang="en-US" sz="3200" baseline="-25000">
                <a:sym typeface="Symbol" panose="05050102010706020507" pitchFamily="18" charset="2"/>
              </a:rPr>
              <a:t>0</a:t>
            </a:r>
            <a:endParaRPr lang="en-US" altLang="en-US" sz="3200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862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9144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9144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3733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1828800" y="4495800"/>
            <a:ext cx="5457825" cy="1992313"/>
            <a:chOff x="1344" y="1776"/>
            <a:chExt cx="3840" cy="1488"/>
          </a:xfrm>
        </p:grpSpPr>
        <p:sp>
          <p:nvSpPr>
            <p:cNvPr id="60426" name="Rectangle 3"/>
            <p:cNvSpPr>
              <a:spLocks noChangeArrowheads="1"/>
            </p:cNvSpPr>
            <p:nvPr/>
          </p:nvSpPr>
          <p:spPr bwMode="auto">
            <a:xfrm>
              <a:off x="3120" y="1872"/>
              <a:ext cx="2064" cy="13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7" name="Rectangle 4"/>
            <p:cNvSpPr>
              <a:spLocks noChangeArrowheads="1"/>
            </p:cNvSpPr>
            <p:nvPr/>
          </p:nvSpPr>
          <p:spPr bwMode="auto">
            <a:xfrm>
              <a:off x="1488" y="3072"/>
              <a:ext cx="163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8" name="Rectangle 5"/>
            <p:cNvSpPr>
              <a:spLocks noChangeArrowheads="1"/>
            </p:cNvSpPr>
            <p:nvPr/>
          </p:nvSpPr>
          <p:spPr bwMode="auto">
            <a:xfrm>
              <a:off x="1344" y="1872"/>
              <a:ext cx="144" cy="13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9" name="Rectangle 6"/>
            <p:cNvSpPr>
              <a:spLocks noChangeArrowheads="1"/>
            </p:cNvSpPr>
            <p:nvPr/>
          </p:nvSpPr>
          <p:spPr bwMode="auto">
            <a:xfrm>
              <a:off x="1344" y="1776"/>
              <a:ext cx="144" cy="4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0" name="Rectangle 7"/>
            <p:cNvSpPr>
              <a:spLocks noChangeArrowheads="1"/>
            </p:cNvSpPr>
            <p:nvPr/>
          </p:nvSpPr>
          <p:spPr bwMode="auto">
            <a:xfrm>
              <a:off x="3120" y="1776"/>
              <a:ext cx="2064" cy="4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0419" name="Text Box 8"/>
          <p:cNvSpPr txBox="1">
            <a:spLocks noChangeArrowheads="1"/>
          </p:cNvSpPr>
          <p:nvPr/>
        </p:nvSpPr>
        <p:spPr bwMode="auto">
          <a:xfrm>
            <a:off x="441325" y="44450"/>
            <a:ext cx="8477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chemeClr val="accent2"/>
                </a:solidFill>
              </a:rPr>
              <a:t>A container is filled with oil and fitted on 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both ends with pistons. The area of the left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piston is 44 in.</a:t>
            </a:r>
            <a:r>
              <a:rPr lang="en-US" altLang="en-US" sz="3600" b="1" baseline="30000">
                <a:solidFill>
                  <a:schemeClr val="accent2"/>
                </a:solidFill>
              </a:rPr>
              <a:t>2</a:t>
            </a:r>
            <a:r>
              <a:rPr lang="en-US" altLang="en-US" sz="3600" b="1">
                <a:solidFill>
                  <a:schemeClr val="accent2"/>
                </a:solidFill>
              </a:rPr>
              <a:t>; that of the right piston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4400 in</a:t>
            </a:r>
            <a:r>
              <a:rPr lang="en-US" altLang="en-US" sz="3600" b="1" baseline="30000">
                <a:solidFill>
                  <a:schemeClr val="accent2"/>
                </a:solidFill>
              </a:rPr>
              <a:t>2</a:t>
            </a:r>
            <a:r>
              <a:rPr lang="en-US" altLang="en-US" sz="3600" b="1">
                <a:solidFill>
                  <a:schemeClr val="accent2"/>
                </a:solidFill>
              </a:rPr>
              <a:t>. What </a:t>
            </a:r>
            <a:r>
              <a:rPr lang="en-US" altLang="en-US" sz="3600" b="1">
                <a:solidFill>
                  <a:schemeClr val="hlink"/>
                </a:solidFill>
              </a:rPr>
              <a:t>force</a:t>
            </a:r>
            <a:r>
              <a:rPr lang="en-US" altLang="en-US" sz="3600" b="1">
                <a:solidFill>
                  <a:schemeClr val="accent2"/>
                </a:solidFill>
              </a:rPr>
              <a:t> must be exerted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on the left piston to keep the </a:t>
            </a:r>
            <a:r>
              <a:rPr lang="en-US" altLang="en-US" sz="3600" b="1">
                <a:solidFill>
                  <a:schemeClr val="hlink"/>
                </a:solidFill>
              </a:rPr>
              <a:t>4400 lb</a:t>
            </a:r>
            <a:r>
              <a:rPr lang="en-US" altLang="en-US" sz="3600" b="1">
                <a:solidFill>
                  <a:schemeClr val="accent2"/>
                </a:solidFill>
              </a:rPr>
              <a:t> car</a:t>
            </a:r>
          </a:p>
          <a:p>
            <a:r>
              <a:rPr lang="en-US" altLang="en-US" sz="3600" b="1">
                <a:solidFill>
                  <a:schemeClr val="accent2"/>
                </a:solidFill>
              </a:rPr>
              <a:t>on the right at the same height ?</a:t>
            </a:r>
            <a:endParaRPr lang="en-US" altLang="en-US" sz="3600" b="1" baseline="30000">
              <a:solidFill>
                <a:schemeClr val="accent2"/>
              </a:solidFill>
            </a:endParaRPr>
          </a:p>
        </p:txBody>
      </p: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914400" y="3505200"/>
            <a:ext cx="16256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chemeClr val="hlink"/>
                </a:solidFill>
              </a:rPr>
              <a:t>F = ? N</a:t>
            </a:r>
          </a:p>
        </p:txBody>
      </p:sp>
      <p:sp>
        <p:nvSpPr>
          <p:cNvPr id="60421" name="Line 10"/>
          <p:cNvSpPr>
            <a:spLocks noChangeShapeType="1"/>
          </p:cNvSpPr>
          <p:nvPr/>
        </p:nvSpPr>
        <p:spPr bwMode="auto">
          <a:xfrm>
            <a:off x="1981200" y="4114800"/>
            <a:ext cx="0" cy="3810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0" y="4648200"/>
            <a:ext cx="1595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accent2"/>
                </a:solidFill>
              </a:rPr>
              <a:t>A= 44 in</a:t>
            </a:r>
            <a:r>
              <a:rPr lang="en-US" altLang="en-US" sz="2800" b="1" baseline="30000">
                <a:solidFill>
                  <a:schemeClr val="accent2"/>
                </a:solidFill>
              </a:rPr>
              <a:t>2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6629400" y="4876800"/>
            <a:ext cx="1951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accent2"/>
                </a:solidFill>
              </a:rPr>
              <a:t>A= 4400 in</a:t>
            </a:r>
            <a:r>
              <a:rPr lang="en-US" altLang="en-US" sz="2800" b="1" baseline="30000">
                <a:solidFill>
                  <a:schemeClr val="accent2"/>
                </a:solidFill>
              </a:rPr>
              <a:t>2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4267200" y="3810000"/>
            <a:ext cx="28448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chemeClr val="hlink"/>
                </a:solidFill>
              </a:rPr>
              <a:t>Car = 4400 lb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066800" y="3657600"/>
            <a:ext cx="1905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chemeClr val="hlink"/>
                </a:solidFill>
              </a:rPr>
              <a:t>F = 44 lb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2743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 5,000kg airplane’s two wings have a combined surface area of 20m</a:t>
            </a:r>
            <a:r>
              <a:rPr lang="en-US" altLang="en-US" baseline="30000"/>
              <a:t>2</a:t>
            </a:r>
            <a:r>
              <a:rPr lang="en-US" altLang="en-US"/>
              <a:t>.  The airflow over the top of the airplane wings is 40% faster than the airspeed underneath.  How fast does the airplane need to go before it begins to lift off the ground?  (Use only first-order effects in your calculation.)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2743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 U-shaped tube, open to the air on both ends, contains mercury. Water is poured into the left arm until the water column is 18.2cm  deep.</a:t>
            </a:r>
          </a:p>
          <a:p>
            <a:endParaRPr lang="en-US" altLang="en-US"/>
          </a:p>
          <a:p>
            <a:r>
              <a:rPr lang="en-US" altLang="en-US"/>
              <a:t>How far upward from its initial position does the mercury in the right arm rise?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6019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6.69mm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0" y="0"/>
            <a:ext cx="92964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Concepts covered in Chp 15: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Four of the five states of matter are fluids.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Density = mass/volume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Pressure = F/A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Archimedes’ Principle = The Buoyant force upon an object partially or fully submerged is upward and equal to the weight of the fluid displaced.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Fluid Flow:  Continuity Equation – since mass is conserved, the quantity of fluid entering a system has to be equal to the quantity exiting a system.  Q</a:t>
            </a:r>
            <a:r>
              <a:rPr lang="en-US" altLang="en-US" baseline="-25000"/>
              <a:t>in</a:t>
            </a:r>
            <a:r>
              <a:rPr lang="en-US" altLang="en-US"/>
              <a:t> = Q</a:t>
            </a:r>
            <a:r>
              <a:rPr lang="en-US" altLang="en-US" baseline="-25000"/>
              <a:t>out</a:t>
            </a:r>
            <a:r>
              <a:rPr lang="en-US" altLang="en-US"/>
              <a:t>   or   A</a:t>
            </a:r>
            <a:r>
              <a:rPr lang="en-US" altLang="en-US" baseline="-25000"/>
              <a:t>in</a:t>
            </a:r>
            <a:r>
              <a:rPr lang="en-US" altLang="en-US"/>
              <a:t>v</a:t>
            </a:r>
            <a:r>
              <a:rPr lang="en-US" altLang="en-US" baseline="-25000"/>
              <a:t>in</a:t>
            </a:r>
            <a:r>
              <a:rPr lang="en-US" altLang="en-US"/>
              <a:t> = A</a:t>
            </a:r>
            <a:r>
              <a:rPr lang="en-US" altLang="en-US" baseline="-25000"/>
              <a:t>out</a:t>
            </a:r>
            <a:r>
              <a:rPr lang="en-US" altLang="en-US"/>
              <a:t>v</a:t>
            </a:r>
            <a:r>
              <a:rPr lang="en-US" altLang="en-US" baseline="-25000"/>
              <a:t>out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Fluid Flow:  Bernoulli's Equation – since energy is conserved  P</a:t>
            </a:r>
            <a:r>
              <a:rPr lang="en-US" altLang="en-US" baseline="-25000"/>
              <a:t>0</a:t>
            </a:r>
            <a:r>
              <a:rPr lang="en-US" altLang="en-US"/>
              <a:t>+</a:t>
            </a:r>
            <a:r>
              <a:rPr lang="en-US" altLang="en-US">
                <a:sym typeface="Symbol" panose="05050102010706020507" pitchFamily="18" charset="2"/>
              </a:rPr>
              <a:t>gh+ ½ v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  <a:r>
              <a:rPr lang="en-US" altLang="en-US">
                <a:sym typeface="Symbol" panose="05050102010706020507" pitchFamily="18" charset="2"/>
              </a:rPr>
              <a:t> = constant</a:t>
            </a:r>
          </a:p>
          <a:p>
            <a:endParaRPr lang="en-US" altLang="en-US" baseline="-25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Symbol" panose="05050102010706020507" pitchFamily="18" charset="2"/>
              </a:rPr>
              <a:t>Elastic Properties  For linear objects:</a:t>
            </a:r>
            <a:endParaRPr lang="en-US" altLang="en-US" baseline="-25000"/>
          </a:p>
          <a:p>
            <a:endParaRPr lang="en-US" altLang="en-US" baseline="30000"/>
          </a:p>
        </p:txBody>
      </p:sp>
      <p:graphicFrame>
        <p:nvGraphicFramePr>
          <p:cNvPr id="8194" name="Object 23"/>
          <p:cNvGraphicFramePr>
            <a:graphicFrameLocks noChangeAspect="1"/>
          </p:cNvGraphicFramePr>
          <p:nvPr/>
        </p:nvGraphicFramePr>
        <p:xfrm>
          <a:off x="4621213" y="5486400"/>
          <a:ext cx="17430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86400"/>
                        <a:ext cx="174307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286000" y="6172200"/>
            <a:ext cx="404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For objects as a whole objects:</a:t>
            </a:r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6477000" y="5942013"/>
          <a:ext cx="1743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749160" imgH="393480" progId="Equation.3">
                  <p:embed/>
                </p:oleObj>
              </mc:Choice>
              <mc:Fallback>
                <p:oleObj name="Equation" r:id="rId6" imgW="749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42013"/>
                        <a:ext cx="17430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457200" y="762000"/>
            <a:ext cx="100584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     Some Densities:	g/cm</a:t>
            </a:r>
            <a:r>
              <a:rPr lang="en-US" altLang="en-US" sz="3600" b="1" baseline="30000"/>
              <a:t>3	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Water (at 4°C)   		1.00		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Ice 				0.92		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Wood		   ~0.5 - ~ 1.5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Mercury			13.6		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Gold				19.0		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	Neutron Star	~1,000 trillion	</a:t>
            </a:r>
          </a:p>
        </p:txBody>
      </p:sp>
      <p:pic>
        <p:nvPicPr>
          <p:cNvPr id="16387" name="Picture 7" descr="http://www.sott.net/image/image/6249/tunguska_ev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8194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057400" y="3200400"/>
            <a:ext cx="5084763" cy="1692275"/>
            <a:chOff x="902" y="670"/>
            <a:chExt cx="3203" cy="1066"/>
          </a:xfrm>
        </p:grpSpPr>
        <p:sp>
          <p:nvSpPr>
            <p:cNvPr id="17413" name="Text Box 3"/>
            <p:cNvSpPr txBox="1">
              <a:spLocks noChangeArrowheads="1"/>
            </p:cNvSpPr>
            <p:nvPr/>
          </p:nvSpPr>
          <p:spPr bwMode="auto">
            <a:xfrm>
              <a:off x="902" y="1102"/>
              <a:ext cx="20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 i="1">
                  <a:solidFill>
                    <a:schemeClr val="accent2"/>
                  </a:solidFill>
                </a:rPr>
                <a:t>pressure    =    </a:t>
              </a:r>
            </a:p>
          </p:txBody>
        </p:sp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2870" y="670"/>
              <a:ext cx="123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>
                  <a:solidFill>
                    <a:schemeClr val="accent2"/>
                  </a:solidFill>
                </a:rPr>
                <a:t>FORCE</a:t>
              </a:r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2976" y="12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062" y="1294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1">
                  <a:solidFill>
                    <a:schemeClr val="accent2"/>
                  </a:solidFill>
                </a:rPr>
                <a:t>area</a:t>
              </a:r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3400" y="533400"/>
            <a:ext cx="3259138" cy="70167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PRESSURE : 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524000" y="2133600"/>
            <a:ext cx="641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force exerted over some area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a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638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icture 3" descr="jade2"/>
          <p:cNvSpPr>
            <a:spLocks noChangeAspect="1" noChangeArrowheads="1"/>
          </p:cNvSpPr>
          <p:nvPr/>
        </p:nvSpPr>
        <p:spPr bwMode="auto">
          <a:xfrm>
            <a:off x="3790950" y="0"/>
            <a:ext cx="5353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125" y="100013"/>
            <a:ext cx="29019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chemeClr val="accent2"/>
                </a:solidFill>
              </a:rPr>
              <a:t>Which Dad</a:t>
            </a:r>
          </a:p>
          <a:p>
            <a:r>
              <a:rPr lang="en-US" altLang="en-US" sz="4400" b="1">
                <a:solidFill>
                  <a:schemeClr val="accent2"/>
                </a:solidFill>
              </a:rPr>
              <a:t>looks </a:t>
            </a:r>
          </a:p>
          <a:p>
            <a:r>
              <a:rPr lang="en-US" altLang="en-US" sz="4400" b="1">
                <a:solidFill>
                  <a:schemeClr val="accent2"/>
                </a:solidFill>
              </a:rPr>
              <a:t>stressed?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1612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chemeClr val="accent2"/>
                </a:solidFill>
              </a:rPr>
              <a:t>Why?</a:t>
            </a:r>
          </a:p>
        </p:txBody>
      </p:sp>
      <p:pic>
        <p:nvPicPr>
          <p:cNvPr id="18438" name="Picture 6" descr="jad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0"/>
            <a:ext cx="53530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The SI unit of Pressure is a </a:t>
            </a:r>
            <a:r>
              <a:rPr lang="en-US" altLang="en-US" sz="4000" b="1"/>
              <a:t>Pascal</a:t>
            </a:r>
            <a:r>
              <a:rPr lang="en-US" altLang="en-US" sz="4000"/>
              <a:t>.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927350" y="1371600"/>
          <a:ext cx="21018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371600"/>
                        <a:ext cx="21018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6096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Other very commonly used units: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kPa = 1000 Pa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1atm = 101,300 Pa = 101.3 kPa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Also: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Bars, Torrs, PSI’s, there’s a lot of them.</a:t>
            </a: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5237</TotalTime>
  <Words>1846</Words>
  <Application>Microsoft Office PowerPoint</Application>
  <PresentationFormat>On-screen Show (4:3)</PresentationFormat>
  <Paragraphs>312</Paragraphs>
  <Slides>59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Times New Roman</vt:lpstr>
      <vt:lpstr>Arial</vt:lpstr>
      <vt:lpstr>Symbol</vt:lpstr>
      <vt:lpstr>Blank Presentation</vt:lpstr>
      <vt:lpstr>Microsoft Equation 3.0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Bernoulli’s Equation</vt:lpstr>
      <vt:lpstr>PowerPoint Presentation</vt:lpstr>
      <vt:lpstr>PowerPoint Presentation</vt:lpstr>
      <vt:lpstr>PowerPoint Presentation</vt:lpstr>
      <vt:lpstr>EXAMPLE 15.11 An irrigation system</vt:lpstr>
      <vt:lpstr>Elasticity</vt:lpstr>
      <vt:lpstr>Elasticity</vt:lpstr>
      <vt:lpstr>PowerPoint Presentation</vt:lpstr>
      <vt:lpstr>EXAMPLE 15.13 Stretching a wire</vt:lpstr>
      <vt:lpstr>EXAMPLE 15.13 Stretching a wire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Linn-Benton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Gregory Mulder</dc:creator>
  <cp:lastModifiedBy>Greg S. Mulder</cp:lastModifiedBy>
  <cp:revision>46</cp:revision>
  <dcterms:created xsi:type="dcterms:W3CDTF">2000-02-22T18:29:26Z</dcterms:created>
  <dcterms:modified xsi:type="dcterms:W3CDTF">2017-02-03T22:27:05Z</dcterms:modified>
</cp:coreProperties>
</file>