
<file path=[Content_Types].xml><?xml version="1.0" encoding="utf-8"?>
<Types xmlns="http://schemas.openxmlformats.org/package/2006/content-types">
  <Default Extension="bin" ContentType="application/vnd.openxmlformats-officedocument.oleObject"/>
  <Default Extension="png" ContentType="image/png"/>
  <Default Extension="wmf" ContentType="image/x-wmf"/>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notesSlides/notesSlide2.xml" ContentType="application/vnd.openxmlformats-officedocument.presentationml.notesSlide+xml"/>
  <Override PartName="/ppt/tags/tag6.xml" ContentType="application/vnd.openxmlformats-officedocument.presentationml.tags+xml"/>
  <Override PartName="/ppt/notesSlides/notesSlide3.xml" ContentType="application/vnd.openxmlformats-officedocument.presentationml.notesSlide+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notesSlides/notesSlide4.xml" ContentType="application/vnd.openxmlformats-officedocument.presentationml.notesSlide+xml"/>
  <Override PartName="/ppt/tags/tag10.xml" ContentType="application/vnd.openxmlformats-officedocument.presentationml.tags+xml"/>
  <Override PartName="/ppt/notesSlides/notesSlide5.xml" ContentType="application/vnd.openxmlformats-officedocument.presentationml.notesSlide+xml"/>
  <Override PartName="/ppt/tags/tag11.xml" ContentType="application/vnd.openxmlformats-officedocument.presentationml.tags+xml"/>
  <Override PartName="/ppt/notesSlides/notesSlide6.xml" ContentType="application/vnd.openxmlformats-officedocument.presentationml.notesSlide+xml"/>
  <Override PartName="/ppt/tags/tag12.xml" ContentType="application/vnd.openxmlformats-officedocument.presentationml.tags+xml"/>
  <Override PartName="/ppt/notesSlides/notesSlide7.xml" ContentType="application/vnd.openxmlformats-officedocument.presentationml.notesSlide+xml"/>
  <Override PartName="/ppt/tags/tag13.xml" ContentType="application/vnd.openxmlformats-officedocument.presentationml.tags+xml"/>
  <Override PartName="/ppt/notesSlides/notesSlide8.xml" ContentType="application/vnd.openxmlformats-officedocument.presentationml.notesSlide+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notesSlides/notesSlide9.xml" ContentType="application/vnd.openxmlformats-officedocument.presentationml.notesSlide+xml"/>
  <Override PartName="/ppt/tags/tag17.xml" ContentType="application/vnd.openxmlformats-officedocument.presentationml.tags+xml"/>
  <Override PartName="/ppt/notesSlides/notesSlide10.xml" ContentType="application/vnd.openxmlformats-officedocument.presentationml.notesSlide+xml"/>
  <Override PartName="/ppt/tags/tag18.xml" ContentType="application/vnd.openxmlformats-officedocument.presentationml.tags+xml"/>
  <Override PartName="/ppt/notesSlides/notesSlide11.xml" ContentType="application/vnd.openxmlformats-officedocument.presentationml.notesSlide+xml"/>
  <Override PartName="/ppt/tags/tag19.xml" ContentType="application/vnd.openxmlformats-officedocument.presentationml.tags+xml"/>
  <Override PartName="/ppt/tags/tag20.xml" ContentType="application/vnd.openxmlformats-officedocument.presentationml.tags+xml"/>
  <Override PartName="/ppt/notesSlides/notesSlide12.xml" ContentType="application/vnd.openxmlformats-officedocument.presentationml.notesSlide+xml"/>
  <Override PartName="/ppt/tags/tag21.xml" ContentType="application/vnd.openxmlformats-officedocument.presentationml.tags+xml"/>
  <Override PartName="/ppt/notesSlides/notesSlide13.xml" ContentType="application/vnd.openxmlformats-officedocument.presentationml.notesSlide+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notesSlides/notesSlide14.xml" ContentType="application/vnd.openxmlformats-officedocument.presentationml.notesSlide+xml"/>
  <Override PartName="/ppt/tags/tag26.xml" ContentType="application/vnd.openxmlformats-officedocument.presentationml.tags+xml"/>
  <Override PartName="/ppt/notesSlides/notesSlide15.xml" ContentType="application/vnd.openxmlformats-officedocument.presentationml.notesSlide+xml"/>
  <Override PartName="/ppt/tags/tag27.xml" ContentType="application/vnd.openxmlformats-officedocument.presentationml.tags+xml"/>
  <Override PartName="/ppt/tags/tag28.xml" ContentType="application/vnd.openxmlformats-officedocument.presentationml.tags+xml"/>
  <Override PartName="/ppt/notesSlides/notesSlide16.xml" ContentType="application/vnd.openxmlformats-officedocument.presentationml.notesSlide+xml"/>
  <Override PartName="/ppt/tags/tag29.xml" ContentType="application/vnd.openxmlformats-officedocument.presentationml.tags+xml"/>
  <Override PartName="/ppt/tags/tag30.xml" ContentType="application/vnd.openxmlformats-officedocument.presentationml.tags+xml"/>
  <Override PartName="/ppt/notesSlides/notesSlide17.xml" ContentType="application/vnd.openxmlformats-officedocument.presentationml.notesSlide+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notesSlides/notesSlide18.xml" ContentType="application/vnd.openxmlformats-officedocument.presentationml.notesSlide+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notesSlides/notesSlide19.xml" ContentType="application/vnd.openxmlformats-officedocument.presentationml.notesSlide+xml"/>
  <Override PartName="/ppt/tags/tag43.xml" ContentType="application/vnd.openxmlformats-officedocument.presentationml.tags+xml"/>
  <Override PartName="/ppt/notesSlides/notesSlide20.xml" ContentType="application/vnd.openxmlformats-officedocument.presentationml.notesSlide+xml"/>
  <Override PartName="/ppt/tags/tag44.xml" ContentType="application/vnd.openxmlformats-officedocument.presentationml.tags+xml"/>
  <Override PartName="/ppt/notesSlides/notesSlide21.xml" ContentType="application/vnd.openxmlformats-officedocument.presentationml.notesSlide+xml"/>
  <Override PartName="/ppt/tags/tag45.xml" ContentType="application/vnd.openxmlformats-officedocument.presentationml.tags+xml"/>
  <Override PartName="/ppt/notesSlides/notesSlide22.xml" ContentType="application/vnd.openxmlformats-officedocument.presentationml.notesSlide+xml"/>
  <Override PartName="/ppt/tags/tag46.xml" ContentType="application/vnd.openxmlformats-officedocument.presentationml.tags+xml"/>
  <Override PartName="/ppt/notesSlides/notesSlide23.xml" ContentType="application/vnd.openxmlformats-officedocument.presentationml.notesSlide+xml"/>
  <Override PartName="/ppt/tags/tag47.xml" ContentType="application/vnd.openxmlformats-officedocument.presentationml.tags+xml"/>
  <Override PartName="/ppt/notesSlides/notesSlide24.xml" ContentType="application/vnd.openxmlformats-officedocument.presentationml.notesSlide+xml"/>
  <Override PartName="/ppt/tags/tag48.xml" ContentType="application/vnd.openxmlformats-officedocument.presentationml.tags+xml"/>
  <Override PartName="/ppt/notesSlides/notesSlide25.xml" ContentType="application/vnd.openxmlformats-officedocument.presentationml.notesSlide+xml"/>
  <Override PartName="/ppt/tags/tag49.xml" ContentType="application/vnd.openxmlformats-officedocument.presentationml.tags+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1"/>
  </p:notesMasterIdLst>
  <p:sldIdLst>
    <p:sldId id="322" r:id="rId2"/>
    <p:sldId id="323" r:id="rId3"/>
    <p:sldId id="324" r:id="rId4"/>
    <p:sldId id="256" r:id="rId5"/>
    <p:sldId id="259" r:id="rId6"/>
    <p:sldId id="315" r:id="rId7"/>
    <p:sldId id="288" r:id="rId8"/>
    <p:sldId id="289" r:id="rId9"/>
    <p:sldId id="261" r:id="rId10"/>
    <p:sldId id="260" r:id="rId11"/>
    <p:sldId id="325" r:id="rId12"/>
    <p:sldId id="301" r:id="rId13"/>
    <p:sldId id="257" r:id="rId14"/>
    <p:sldId id="263" r:id="rId15"/>
    <p:sldId id="318" r:id="rId16"/>
    <p:sldId id="319" r:id="rId17"/>
    <p:sldId id="302" r:id="rId18"/>
    <p:sldId id="303" r:id="rId19"/>
    <p:sldId id="292" r:id="rId20"/>
    <p:sldId id="266" r:id="rId21"/>
    <p:sldId id="293" r:id="rId22"/>
    <p:sldId id="294" r:id="rId23"/>
    <p:sldId id="268" r:id="rId24"/>
    <p:sldId id="279" r:id="rId25"/>
    <p:sldId id="296" r:id="rId26"/>
    <p:sldId id="304" r:id="rId27"/>
    <p:sldId id="305" r:id="rId28"/>
    <p:sldId id="272" r:id="rId29"/>
    <p:sldId id="316" r:id="rId30"/>
    <p:sldId id="299" r:id="rId31"/>
    <p:sldId id="306" r:id="rId32"/>
    <p:sldId id="320" r:id="rId33"/>
    <p:sldId id="310" r:id="rId34"/>
    <p:sldId id="307" r:id="rId35"/>
    <p:sldId id="309" r:id="rId36"/>
    <p:sldId id="311" r:id="rId37"/>
    <p:sldId id="313" r:id="rId38"/>
    <p:sldId id="317" r:id="rId39"/>
    <p:sldId id="271" r:id="rId40"/>
    <p:sldId id="298" r:id="rId41"/>
    <p:sldId id="321" r:id="rId42"/>
    <p:sldId id="284" r:id="rId43"/>
    <p:sldId id="280" r:id="rId44"/>
    <p:sldId id="281" r:id="rId45"/>
    <p:sldId id="282" r:id="rId46"/>
    <p:sldId id="283" r:id="rId47"/>
    <p:sldId id="274" r:id="rId48"/>
    <p:sldId id="275" r:id="rId49"/>
    <p:sldId id="276" r:id="rId50"/>
  </p:sldIdLst>
  <p:sldSz cx="9144000" cy="6858000" type="screen4x3"/>
  <p:notesSz cx="6858000" cy="9144000"/>
  <p:custDataLst>
    <p:tags r:id="rId52"/>
  </p:custDataLst>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EE1BD"/>
    <a:srgbClr val="FFFF00"/>
    <a:srgbClr val="3399FF"/>
    <a:srgbClr val="0000FF"/>
    <a:srgbClr val="3366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248" y="6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gs" Target="tags/tag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31.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34.wmf"/><Relationship Id="rId2" Type="http://schemas.openxmlformats.org/officeDocument/2006/relationships/image" Target="../media/image33.wmf"/><Relationship Id="rId1" Type="http://schemas.openxmlformats.org/officeDocument/2006/relationships/image" Target="../media/image32.wmf"/><Relationship Id="rId6" Type="http://schemas.openxmlformats.org/officeDocument/2006/relationships/image" Target="../media/image37.wmf"/><Relationship Id="rId5" Type="http://schemas.openxmlformats.org/officeDocument/2006/relationships/image" Target="../media/image36.wmf"/><Relationship Id="rId4" Type="http://schemas.openxmlformats.org/officeDocument/2006/relationships/image" Target="../media/image35.wmf"/></Relationships>
</file>

<file path=ppt/drawings/_rels/vmlDrawing12.vml.rels><?xml version="1.0" encoding="UTF-8" standalone="yes"?>
<Relationships xmlns="http://schemas.openxmlformats.org/package/2006/relationships"><Relationship Id="rId2" Type="http://schemas.openxmlformats.org/officeDocument/2006/relationships/image" Target="../media/image32.wmf"/><Relationship Id="rId1" Type="http://schemas.openxmlformats.org/officeDocument/2006/relationships/image" Target="../media/image34.wmf"/></Relationships>
</file>

<file path=ppt/drawings/_rels/vmlDrawing13.vml.rels><?xml version="1.0" encoding="UTF-8" standalone="yes"?>
<Relationships xmlns="http://schemas.openxmlformats.org/package/2006/relationships"><Relationship Id="rId8" Type="http://schemas.openxmlformats.org/officeDocument/2006/relationships/image" Target="../media/image41.wmf"/><Relationship Id="rId3" Type="http://schemas.openxmlformats.org/officeDocument/2006/relationships/image" Target="../media/image2.wmf"/><Relationship Id="rId7" Type="http://schemas.openxmlformats.org/officeDocument/2006/relationships/image" Target="../media/image40.wmf"/><Relationship Id="rId2" Type="http://schemas.openxmlformats.org/officeDocument/2006/relationships/image" Target="../media/image39.wmf"/><Relationship Id="rId1" Type="http://schemas.openxmlformats.org/officeDocument/2006/relationships/image" Target="../media/image38.wmf"/><Relationship Id="rId6" Type="http://schemas.openxmlformats.org/officeDocument/2006/relationships/image" Target="../media/image5.wmf"/><Relationship Id="rId5" Type="http://schemas.openxmlformats.org/officeDocument/2006/relationships/image" Target="../media/image4.wmf"/><Relationship Id="rId4" Type="http://schemas.openxmlformats.org/officeDocument/2006/relationships/image" Target="../media/image3.wmf"/></Relationships>
</file>

<file path=ppt/drawings/_rels/vmlDrawing14.vml.rels><?xml version="1.0" encoding="UTF-8" standalone="yes"?>
<Relationships xmlns="http://schemas.openxmlformats.org/package/2006/relationships"><Relationship Id="rId8" Type="http://schemas.openxmlformats.org/officeDocument/2006/relationships/image" Target="../media/image41.wmf"/><Relationship Id="rId3" Type="http://schemas.openxmlformats.org/officeDocument/2006/relationships/image" Target="../media/image2.wmf"/><Relationship Id="rId7" Type="http://schemas.openxmlformats.org/officeDocument/2006/relationships/image" Target="../media/image40.wmf"/><Relationship Id="rId2" Type="http://schemas.openxmlformats.org/officeDocument/2006/relationships/image" Target="../media/image39.wmf"/><Relationship Id="rId1" Type="http://schemas.openxmlformats.org/officeDocument/2006/relationships/image" Target="../media/image38.wmf"/><Relationship Id="rId6" Type="http://schemas.openxmlformats.org/officeDocument/2006/relationships/image" Target="../media/image5.wmf"/><Relationship Id="rId5" Type="http://schemas.openxmlformats.org/officeDocument/2006/relationships/image" Target="../media/image4.wmf"/><Relationship Id="rId4" Type="http://schemas.openxmlformats.org/officeDocument/2006/relationships/image" Target="../media/image3.wmf"/></Relationships>
</file>

<file path=ppt/drawings/_rels/vmlDrawing15.vml.rels><?xml version="1.0" encoding="UTF-8" standalone="yes"?>
<Relationships xmlns="http://schemas.openxmlformats.org/package/2006/relationships"><Relationship Id="rId8" Type="http://schemas.openxmlformats.org/officeDocument/2006/relationships/image" Target="../media/image41.wmf"/><Relationship Id="rId3" Type="http://schemas.openxmlformats.org/officeDocument/2006/relationships/image" Target="../media/image2.wmf"/><Relationship Id="rId7" Type="http://schemas.openxmlformats.org/officeDocument/2006/relationships/image" Target="../media/image40.wmf"/><Relationship Id="rId2" Type="http://schemas.openxmlformats.org/officeDocument/2006/relationships/image" Target="../media/image39.wmf"/><Relationship Id="rId1" Type="http://schemas.openxmlformats.org/officeDocument/2006/relationships/image" Target="../media/image38.wmf"/><Relationship Id="rId6" Type="http://schemas.openxmlformats.org/officeDocument/2006/relationships/image" Target="../media/image5.wmf"/><Relationship Id="rId5" Type="http://schemas.openxmlformats.org/officeDocument/2006/relationships/image" Target="../media/image4.wmf"/><Relationship Id="rId10" Type="http://schemas.openxmlformats.org/officeDocument/2006/relationships/image" Target="../media/image43.wmf"/><Relationship Id="rId4" Type="http://schemas.openxmlformats.org/officeDocument/2006/relationships/image" Target="../media/image3.wmf"/><Relationship Id="rId9" Type="http://schemas.openxmlformats.org/officeDocument/2006/relationships/image" Target="../media/image42.wmf"/></Relationships>
</file>

<file path=ppt/drawings/_rels/vmlDrawing16.vml.rels><?xml version="1.0" encoding="UTF-8" standalone="yes"?>
<Relationships xmlns="http://schemas.openxmlformats.org/package/2006/relationships"><Relationship Id="rId1" Type="http://schemas.openxmlformats.org/officeDocument/2006/relationships/image" Target="../media/image44.emf"/></Relationships>
</file>

<file path=ppt/drawings/_rels/vmlDrawing17.vml.rels><?xml version="1.0" encoding="UTF-8" standalone="yes"?>
<Relationships xmlns="http://schemas.openxmlformats.org/package/2006/relationships"><Relationship Id="rId2" Type="http://schemas.openxmlformats.org/officeDocument/2006/relationships/image" Target="../media/image48.wmf"/><Relationship Id="rId1" Type="http://schemas.openxmlformats.org/officeDocument/2006/relationships/image" Target="../media/image47.wmf"/></Relationships>
</file>

<file path=ppt/drawings/_rels/vmlDrawing18.vml.rels><?xml version="1.0" encoding="UTF-8" standalone="yes"?>
<Relationships xmlns="http://schemas.openxmlformats.org/package/2006/relationships"><Relationship Id="rId1" Type="http://schemas.openxmlformats.org/officeDocument/2006/relationships/image" Target="../media/image49.e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image" Target="../media/image4.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8.wmf"/><Relationship Id="rId7" Type="http://schemas.openxmlformats.org/officeDocument/2006/relationships/image" Target="../media/image12.wmf"/><Relationship Id="rId2" Type="http://schemas.openxmlformats.org/officeDocument/2006/relationships/image" Target="../media/image7.wmf"/><Relationship Id="rId1" Type="http://schemas.openxmlformats.org/officeDocument/2006/relationships/image" Target="../media/image6.wmf"/><Relationship Id="rId6" Type="http://schemas.openxmlformats.org/officeDocument/2006/relationships/image" Target="../media/image11.wmf"/><Relationship Id="rId5" Type="http://schemas.openxmlformats.org/officeDocument/2006/relationships/image" Target="../media/image10.wmf"/><Relationship Id="rId4" Type="http://schemas.openxmlformats.org/officeDocument/2006/relationships/image" Target="../media/image9.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18.wmf"/><Relationship Id="rId1" Type="http://schemas.openxmlformats.org/officeDocument/2006/relationships/image" Target="../media/image17.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18.wmf"/><Relationship Id="rId1" Type="http://schemas.openxmlformats.org/officeDocument/2006/relationships/image" Target="../media/image17.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21.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23.wmf"/><Relationship Id="rId2" Type="http://schemas.openxmlformats.org/officeDocument/2006/relationships/image" Target="../media/image22.wmf"/><Relationship Id="rId1" Type="http://schemas.openxmlformats.org/officeDocument/2006/relationships/image" Target="../media/image21.wmf"/></Relationships>
</file>

<file path=ppt/drawings/_rels/vmlDrawing8.vml.rels><?xml version="1.0" encoding="UTF-8" standalone="yes"?>
<Relationships xmlns="http://schemas.openxmlformats.org/package/2006/relationships"><Relationship Id="rId2" Type="http://schemas.openxmlformats.org/officeDocument/2006/relationships/image" Target="../media/image25.wmf"/><Relationship Id="rId1" Type="http://schemas.openxmlformats.org/officeDocument/2006/relationships/image" Target="../media/image24.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29.wmf"/><Relationship Id="rId2" Type="http://schemas.openxmlformats.org/officeDocument/2006/relationships/image" Target="../media/image28.wmf"/><Relationship Id="rId1" Type="http://schemas.openxmlformats.org/officeDocument/2006/relationships/image" Target="../media/image27.wmf"/><Relationship Id="rId4" Type="http://schemas.openxmlformats.org/officeDocument/2006/relationships/image" Target="../media/image30.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F7410F2F-7D52-45DB-9ACB-4E5DF67B81F0}"/>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4099" name="Rectangle 3">
            <a:extLst>
              <a:ext uri="{FF2B5EF4-FFF2-40B4-BE49-F238E27FC236}">
                <a16:creationId xmlns:a16="http://schemas.microsoft.com/office/drawing/2014/main" id="{15FB8DE7-0B1E-4D96-B6FA-E9CF0CE78E2F}"/>
              </a:ext>
            </a:extLst>
          </p:cNvPr>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2052" name="Rectangle 4">
            <a:extLst>
              <a:ext uri="{FF2B5EF4-FFF2-40B4-BE49-F238E27FC236}">
                <a16:creationId xmlns:a16="http://schemas.microsoft.com/office/drawing/2014/main" id="{F682EDE8-B820-4E4F-8444-C08861E45753}"/>
              </a:ext>
            </a:extLst>
          </p:cNvPr>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a:extLst>
              <a:ext uri="{FF2B5EF4-FFF2-40B4-BE49-F238E27FC236}">
                <a16:creationId xmlns:a16="http://schemas.microsoft.com/office/drawing/2014/main" id="{A430EF26-D0B8-43BC-9754-2DB79280E1FF}"/>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102" name="Rectangle 6">
            <a:extLst>
              <a:ext uri="{FF2B5EF4-FFF2-40B4-BE49-F238E27FC236}">
                <a16:creationId xmlns:a16="http://schemas.microsoft.com/office/drawing/2014/main" id="{D4BE95C6-9D4B-4896-BC32-EF6CFD9A0228}"/>
              </a:ext>
            </a:extLst>
          </p:cNvPr>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4103" name="Rectangle 7">
            <a:extLst>
              <a:ext uri="{FF2B5EF4-FFF2-40B4-BE49-F238E27FC236}">
                <a16:creationId xmlns:a16="http://schemas.microsoft.com/office/drawing/2014/main" id="{8096BB4F-4366-4961-AAE5-6A4DF92506B5}"/>
              </a:ext>
            </a:extLst>
          </p:cNvPr>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F2D8883A-D017-4343-BE94-5EDF8DEC0343}"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a:extLst>
              <a:ext uri="{FF2B5EF4-FFF2-40B4-BE49-F238E27FC236}">
                <a16:creationId xmlns:a16="http://schemas.microsoft.com/office/drawing/2014/main" id="{5BA2C2C8-7870-4AFD-85E3-8529DC2DCEC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C9AE841C-6340-477E-B65A-D8D180F4BCF1}" type="slidenum">
              <a:rPr lang="en-US" altLang="en-US" smtClean="0"/>
              <a:pPr>
                <a:spcBef>
                  <a:spcPct val="0"/>
                </a:spcBef>
              </a:pPr>
              <a:t>1</a:t>
            </a:fld>
            <a:endParaRPr lang="en-US" altLang="en-US"/>
          </a:p>
        </p:txBody>
      </p:sp>
      <p:sp>
        <p:nvSpPr>
          <p:cNvPr id="4099" name="Rectangle 2">
            <a:extLst>
              <a:ext uri="{FF2B5EF4-FFF2-40B4-BE49-F238E27FC236}">
                <a16:creationId xmlns:a16="http://schemas.microsoft.com/office/drawing/2014/main" id="{85F05145-D9D2-4D17-8070-2F5F090A9E73}"/>
              </a:ext>
            </a:extLst>
          </p:cNvPr>
          <p:cNvSpPr>
            <a:spLocks noRot="1" noChangeArrowheads="1" noTextEdit="1"/>
          </p:cNvSpPr>
          <p:nvPr>
            <p:ph type="sldImg"/>
          </p:nvPr>
        </p:nvSpPr>
        <p:spPr>
          <a:ln/>
        </p:spPr>
      </p:sp>
      <p:sp>
        <p:nvSpPr>
          <p:cNvPr id="4100" name="Rectangle 3">
            <a:extLst>
              <a:ext uri="{FF2B5EF4-FFF2-40B4-BE49-F238E27FC236}">
                <a16:creationId xmlns:a16="http://schemas.microsoft.com/office/drawing/2014/main" id="{57F3F137-CBD2-426E-BABD-7770E55DB83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a:extLst>
              <a:ext uri="{FF2B5EF4-FFF2-40B4-BE49-F238E27FC236}">
                <a16:creationId xmlns:a16="http://schemas.microsoft.com/office/drawing/2014/main" id="{FACB8E99-5418-435A-A11D-EE7086BC4E4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79A19953-1522-4EE2-8634-4EF974706AB6}" type="slidenum">
              <a:rPr lang="en-US" altLang="en-US" smtClean="0"/>
              <a:pPr>
                <a:spcBef>
                  <a:spcPct val="0"/>
                </a:spcBef>
              </a:pPr>
              <a:t>20</a:t>
            </a:fld>
            <a:endParaRPr lang="en-US" altLang="en-US"/>
          </a:p>
        </p:txBody>
      </p:sp>
      <p:sp>
        <p:nvSpPr>
          <p:cNvPr id="32771" name="Rectangle 2">
            <a:extLst>
              <a:ext uri="{FF2B5EF4-FFF2-40B4-BE49-F238E27FC236}">
                <a16:creationId xmlns:a16="http://schemas.microsoft.com/office/drawing/2014/main" id="{2013A23B-F07F-4CC0-BB3A-E3A55C046666}"/>
              </a:ext>
            </a:extLst>
          </p:cNvPr>
          <p:cNvSpPr>
            <a:spLocks noRot="1" noChangeArrowheads="1" noTextEdit="1"/>
          </p:cNvSpPr>
          <p:nvPr>
            <p:ph type="sldImg"/>
          </p:nvPr>
        </p:nvSpPr>
        <p:spPr>
          <a:ln/>
        </p:spPr>
      </p:sp>
      <p:sp>
        <p:nvSpPr>
          <p:cNvPr id="32772" name="Rectangle 3">
            <a:extLst>
              <a:ext uri="{FF2B5EF4-FFF2-40B4-BE49-F238E27FC236}">
                <a16:creationId xmlns:a16="http://schemas.microsoft.com/office/drawing/2014/main" id="{FEBB9B45-4E31-4A30-8EE9-E8BD9E8502E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a:extLst>
              <a:ext uri="{FF2B5EF4-FFF2-40B4-BE49-F238E27FC236}">
                <a16:creationId xmlns:a16="http://schemas.microsoft.com/office/drawing/2014/main" id="{755971A1-3221-48C1-A214-550157F476A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4B22BB1A-B51E-407C-8770-F17EB0E22BCF}" type="slidenum">
              <a:rPr lang="en-US" altLang="en-US" smtClean="0"/>
              <a:pPr>
                <a:spcBef>
                  <a:spcPct val="0"/>
                </a:spcBef>
              </a:pPr>
              <a:t>21</a:t>
            </a:fld>
            <a:endParaRPr lang="en-US" altLang="en-US"/>
          </a:p>
        </p:txBody>
      </p:sp>
      <p:sp>
        <p:nvSpPr>
          <p:cNvPr id="34819" name="Rectangle 2">
            <a:extLst>
              <a:ext uri="{FF2B5EF4-FFF2-40B4-BE49-F238E27FC236}">
                <a16:creationId xmlns:a16="http://schemas.microsoft.com/office/drawing/2014/main" id="{13475D26-1E12-4D9E-8D9A-0EBFB6EFE62E}"/>
              </a:ext>
            </a:extLst>
          </p:cNvPr>
          <p:cNvSpPr>
            <a:spLocks noRot="1" noChangeArrowheads="1" noTextEdit="1"/>
          </p:cNvSpPr>
          <p:nvPr>
            <p:ph type="sldImg"/>
          </p:nvPr>
        </p:nvSpPr>
        <p:spPr>
          <a:ln/>
        </p:spPr>
      </p:sp>
      <p:sp>
        <p:nvSpPr>
          <p:cNvPr id="34820" name="Rectangle 3">
            <a:extLst>
              <a:ext uri="{FF2B5EF4-FFF2-40B4-BE49-F238E27FC236}">
                <a16:creationId xmlns:a16="http://schemas.microsoft.com/office/drawing/2014/main" id="{1A7B01DC-1886-45C4-8A12-06738EF95ADE}"/>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a:extLst>
              <a:ext uri="{FF2B5EF4-FFF2-40B4-BE49-F238E27FC236}">
                <a16:creationId xmlns:a16="http://schemas.microsoft.com/office/drawing/2014/main" id="{B7E12DEC-0B28-4A63-8C49-5209DC9F51B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22B69309-9304-4134-81CE-8FBBF0599A98}" type="slidenum">
              <a:rPr lang="en-US" altLang="en-US" smtClean="0"/>
              <a:pPr>
                <a:spcBef>
                  <a:spcPct val="0"/>
                </a:spcBef>
              </a:pPr>
              <a:t>23</a:t>
            </a:fld>
            <a:endParaRPr lang="en-US" altLang="en-US"/>
          </a:p>
        </p:txBody>
      </p:sp>
      <p:sp>
        <p:nvSpPr>
          <p:cNvPr id="37891" name="Rectangle 2">
            <a:extLst>
              <a:ext uri="{FF2B5EF4-FFF2-40B4-BE49-F238E27FC236}">
                <a16:creationId xmlns:a16="http://schemas.microsoft.com/office/drawing/2014/main" id="{0FE0FD2E-B1E4-46F5-8F52-3EFAD7885410}"/>
              </a:ext>
            </a:extLst>
          </p:cNvPr>
          <p:cNvSpPr>
            <a:spLocks noRot="1" noChangeArrowheads="1" noTextEdit="1"/>
          </p:cNvSpPr>
          <p:nvPr>
            <p:ph type="sldImg"/>
          </p:nvPr>
        </p:nvSpPr>
        <p:spPr>
          <a:ln/>
        </p:spPr>
      </p:sp>
      <p:sp>
        <p:nvSpPr>
          <p:cNvPr id="37892" name="Rectangle 3">
            <a:extLst>
              <a:ext uri="{FF2B5EF4-FFF2-40B4-BE49-F238E27FC236}">
                <a16:creationId xmlns:a16="http://schemas.microsoft.com/office/drawing/2014/main" id="{BEA93140-1895-484D-8981-2D655BA5468C}"/>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a:extLst>
              <a:ext uri="{FF2B5EF4-FFF2-40B4-BE49-F238E27FC236}">
                <a16:creationId xmlns:a16="http://schemas.microsoft.com/office/drawing/2014/main" id="{89912616-1340-46DF-85E1-F677DCE29F8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488459BC-3F0D-475A-B3DA-D9347F213F0E}" type="slidenum">
              <a:rPr lang="en-US" altLang="en-US" smtClean="0"/>
              <a:pPr>
                <a:spcBef>
                  <a:spcPct val="0"/>
                </a:spcBef>
              </a:pPr>
              <a:t>24</a:t>
            </a:fld>
            <a:endParaRPr lang="en-US" altLang="en-US"/>
          </a:p>
        </p:txBody>
      </p:sp>
      <p:sp>
        <p:nvSpPr>
          <p:cNvPr id="39939" name="Rectangle 2">
            <a:extLst>
              <a:ext uri="{FF2B5EF4-FFF2-40B4-BE49-F238E27FC236}">
                <a16:creationId xmlns:a16="http://schemas.microsoft.com/office/drawing/2014/main" id="{5F089749-768F-4B7F-B2A2-34F45753DFC6}"/>
              </a:ext>
            </a:extLst>
          </p:cNvPr>
          <p:cNvSpPr>
            <a:spLocks noRot="1" noChangeArrowheads="1" noTextEdit="1"/>
          </p:cNvSpPr>
          <p:nvPr>
            <p:ph type="sldImg"/>
          </p:nvPr>
        </p:nvSpPr>
        <p:spPr>
          <a:ln/>
        </p:spPr>
      </p:sp>
      <p:sp>
        <p:nvSpPr>
          <p:cNvPr id="39940" name="Rectangle 3">
            <a:extLst>
              <a:ext uri="{FF2B5EF4-FFF2-40B4-BE49-F238E27FC236}">
                <a16:creationId xmlns:a16="http://schemas.microsoft.com/office/drawing/2014/main" id="{7CCA8BEF-0C42-4A30-A9A4-2998D724865C}"/>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a:extLst>
              <a:ext uri="{FF2B5EF4-FFF2-40B4-BE49-F238E27FC236}">
                <a16:creationId xmlns:a16="http://schemas.microsoft.com/office/drawing/2014/main" id="{9CEA3598-E5E8-418E-9B3B-C1C0CA32ABC2}"/>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1C7CA361-4D49-489D-A148-697ABF15DDB9}" type="slidenum">
              <a:rPr lang="en-US" altLang="en-US" smtClean="0"/>
              <a:pPr>
                <a:spcBef>
                  <a:spcPct val="0"/>
                </a:spcBef>
              </a:pPr>
              <a:t>28</a:t>
            </a:fld>
            <a:endParaRPr lang="en-US" altLang="en-US"/>
          </a:p>
        </p:txBody>
      </p:sp>
      <p:sp>
        <p:nvSpPr>
          <p:cNvPr id="45059" name="Rectangle 2">
            <a:extLst>
              <a:ext uri="{FF2B5EF4-FFF2-40B4-BE49-F238E27FC236}">
                <a16:creationId xmlns:a16="http://schemas.microsoft.com/office/drawing/2014/main" id="{C9C8F1E6-9C4D-48A2-B69D-D9FF3C9139C7}"/>
              </a:ext>
            </a:extLst>
          </p:cNvPr>
          <p:cNvSpPr>
            <a:spLocks noRot="1" noChangeArrowheads="1" noTextEdit="1"/>
          </p:cNvSpPr>
          <p:nvPr>
            <p:ph type="sldImg"/>
          </p:nvPr>
        </p:nvSpPr>
        <p:spPr>
          <a:ln/>
        </p:spPr>
      </p:sp>
      <p:sp>
        <p:nvSpPr>
          <p:cNvPr id="45060" name="Rectangle 3">
            <a:extLst>
              <a:ext uri="{FF2B5EF4-FFF2-40B4-BE49-F238E27FC236}">
                <a16:creationId xmlns:a16="http://schemas.microsoft.com/office/drawing/2014/main" id="{9B59FBF2-3CF0-4E4F-9776-73491934804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a:extLst>
              <a:ext uri="{FF2B5EF4-FFF2-40B4-BE49-F238E27FC236}">
                <a16:creationId xmlns:a16="http://schemas.microsoft.com/office/drawing/2014/main" id="{F3C6C284-6BFA-459A-B141-ABAC43C4E2A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D5130CAC-B92E-47AE-AA80-2BD2726EBD2A}" type="slidenum">
              <a:rPr lang="en-US" altLang="en-US" smtClean="0"/>
              <a:pPr>
                <a:spcBef>
                  <a:spcPct val="0"/>
                </a:spcBef>
              </a:pPr>
              <a:t>30</a:t>
            </a:fld>
            <a:endParaRPr lang="en-US" altLang="en-US"/>
          </a:p>
        </p:txBody>
      </p:sp>
      <p:sp>
        <p:nvSpPr>
          <p:cNvPr id="48131" name="Rectangle 2">
            <a:extLst>
              <a:ext uri="{FF2B5EF4-FFF2-40B4-BE49-F238E27FC236}">
                <a16:creationId xmlns:a16="http://schemas.microsoft.com/office/drawing/2014/main" id="{E3EBBD60-6A7C-4DF0-BD85-625CEBBDB94B}"/>
              </a:ext>
            </a:extLst>
          </p:cNvPr>
          <p:cNvSpPr>
            <a:spLocks noRot="1" noChangeArrowheads="1" noTextEdit="1"/>
          </p:cNvSpPr>
          <p:nvPr>
            <p:ph type="sldImg"/>
          </p:nvPr>
        </p:nvSpPr>
        <p:spPr>
          <a:ln/>
        </p:spPr>
      </p:sp>
      <p:sp>
        <p:nvSpPr>
          <p:cNvPr id="48132" name="Rectangle 3">
            <a:extLst>
              <a:ext uri="{FF2B5EF4-FFF2-40B4-BE49-F238E27FC236}">
                <a16:creationId xmlns:a16="http://schemas.microsoft.com/office/drawing/2014/main" id="{827E3A34-65AD-40F8-9EEA-43A85E64967E}"/>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a:extLst>
              <a:ext uri="{FF2B5EF4-FFF2-40B4-BE49-F238E27FC236}">
                <a16:creationId xmlns:a16="http://schemas.microsoft.com/office/drawing/2014/main" id="{6499D4AF-9E15-44DE-B85F-0390EDF4A8A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469A994A-1014-4424-B7B8-EB0B21D7DE0F}" type="slidenum">
              <a:rPr lang="en-US" altLang="en-US" smtClean="0"/>
              <a:pPr>
                <a:spcBef>
                  <a:spcPct val="0"/>
                </a:spcBef>
              </a:pPr>
              <a:t>32</a:t>
            </a:fld>
            <a:endParaRPr lang="en-US" altLang="en-US"/>
          </a:p>
        </p:txBody>
      </p:sp>
      <p:sp>
        <p:nvSpPr>
          <p:cNvPr id="51203" name="Rectangle 2">
            <a:extLst>
              <a:ext uri="{FF2B5EF4-FFF2-40B4-BE49-F238E27FC236}">
                <a16:creationId xmlns:a16="http://schemas.microsoft.com/office/drawing/2014/main" id="{F1ED4ECD-C93B-45E9-A2D7-858A0C634AD2}"/>
              </a:ext>
            </a:extLst>
          </p:cNvPr>
          <p:cNvSpPr>
            <a:spLocks noRot="1" noChangeArrowheads="1" noTextEdit="1"/>
          </p:cNvSpPr>
          <p:nvPr>
            <p:ph type="sldImg"/>
          </p:nvPr>
        </p:nvSpPr>
        <p:spPr>
          <a:ln/>
        </p:spPr>
      </p:sp>
      <p:sp>
        <p:nvSpPr>
          <p:cNvPr id="51204" name="Rectangle 3">
            <a:extLst>
              <a:ext uri="{FF2B5EF4-FFF2-40B4-BE49-F238E27FC236}">
                <a16:creationId xmlns:a16="http://schemas.microsoft.com/office/drawing/2014/main" id="{A73985F5-05B6-4797-8DE8-1F51D29FBD4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a:extLst>
              <a:ext uri="{FF2B5EF4-FFF2-40B4-BE49-F238E27FC236}">
                <a16:creationId xmlns:a16="http://schemas.microsoft.com/office/drawing/2014/main" id="{EB4EEC4B-8B9A-4CF4-B3A9-240729800C4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3100AB90-1D46-45E4-B521-D20F3B9DEA85}" type="slidenum">
              <a:rPr lang="en-US" altLang="en-US" smtClean="0"/>
              <a:pPr>
                <a:spcBef>
                  <a:spcPct val="0"/>
                </a:spcBef>
              </a:pPr>
              <a:t>34</a:t>
            </a:fld>
            <a:endParaRPr lang="en-US" altLang="en-US"/>
          </a:p>
        </p:txBody>
      </p:sp>
      <p:sp>
        <p:nvSpPr>
          <p:cNvPr id="54275" name="Rectangle 2">
            <a:extLst>
              <a:ext uri="{FF2B5EF4-FFF2-40B4-BE49-F238E27FC236}">
                <a16:creationId xmlns:a16="http://schemas.microsoft.com/office/drawing/2014/main" id="{B0099E8B-9FF6-44CE-9909-161D5E6E0383}"/>
              </a:ext>
            </a:extLst>
          </p:cNvPr>
          <p:cNvSpPr>
            <a:spLocks noRot="1" noChangeArrowheads="1" noTextEdit="1"/>
          </p:cNvSpPr>
          <p:nvPr>
            <p:ph type="sldImg"/>
          </p:nvPr>
        </p:nvSpPr>
        <p:spPr>
          <a:ln/>
        </p:spPr>
      </p:sp>
      <p:sp>
        <p:nvSpPr>
          <p:cNvPr id="54276" name="Rectangle 3">
            <a:extLst>
              <a:ext uri="{FF2B5EF4-FFF2-40B4-BE49-F238E27FC236}">
                <a16:creationId xmlns:a16="http://schemas.microsoft.com/office/drawing/2014/main" id="{AB7B5357-79EA-4FB3-A86D-C0F1DAA8AD3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a:extLst>
              <a:ext uri="{FF2B5EF4-FFF2-40B4-BE49-F238E27FC236}">
                <a16:creationId xmlns:a16="http://schemas.microsoft.com/office/drawing/2014/main" id="{46B37F45-A1AC-4FE2-A55E-D57641AE3A2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714B0ECC-6620-4158-A2A9-CFCDDDF364AC}" type="slidenum">
              <a:rPr lang="en-US" altLang="en-US" smtClean="0"/>
              <a:pPr>
                <a:spcBef>
                  <a:spcPct val="0"/>
                </a:spcBef>
              </a:pPr>
              <a:t>39</a:t>
            </a:fld>
            <a:endParaRPr lang="en-US" altLang="en-US"/>
          </a:p>
        </p:txBody>
      </p:sp>
      <p:sp>
        <p:nvSpPr>
          <p:cNvPr id="60419" name="Rectangle 2">
            <a:extLst>
              <a:ext uri="{FF2B5EF4-FFF2-40B4-BE49-F238E27FC236}">
                <a16:creationId xmlns:a16="http://schemas.microsoft.com/office/drawing/2014/main" id="{4B58151A-9D68-425D-921A-222D807AF111}"/>
              </a:ext>
            </a:extLst>
          </p:cNvPr>
          <p:cNvSpPr>
            <a:spLocks noRot="1" noChangeArrowheads="1" noTextEdit="1"/>
          </p:cNvSpPr>
          <p:nvPr>
            <p:ph type="sldImg"/>
          </p:nvPr>
        </p:nvSpPr>
        <p:spPr>
          <a:ln/>
        </p:spPr>
      </p:sp>
      <p:sp>
        <p:nvSpPr>
          <p:cNvPr id="60420" name="Rectangle 3">
            <a:extLst>
              <a:ext uri="{FF2B5EF4-FFF2-40B4-BE49-F238E27FC236}">
                <a16:creationId xmlns:a16="http://schemas.microsoft.com/office/drawing/2014/main" id="{13816836-0035-49C6-879E-EF1B7E785C1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a:extLst>
              <a:ext uri="{FF2B5EF4-FFF2-40B4-BE49-F238E27FC236}">
                <a16:creationId xmlns:a16="http://schemas.microsoft.com/office/drawing/2014/main" id="{81308ED3-996E-49A8-9C64-2BA0AF16716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D0DB4935-E7DE-46D7-9644-0090A7ACB20A}" type="slidenum">
              <a:rPr lang="en-US" altLang="en-US" smtClean="0"/>
              <a:pPr>
                <a:spcBef>
                  <a:spcPct val="0"/>
                </a:spcBef>
              </a:pPr>
              <a:t>42</a:t>
            </a:fld>
            <a:endParaRPr lang="en-US" altLang="en-US"/>
          </a:p>
        </p:txBody>
      </p:sp>
      <p:sp>
        <p:nvSpPr>
          <p:cNvPr id="64515" name="Rectangle 2">
            <a:extLst>
              <a:ext uri="{FF2B5EF4-FFF2-40B4-BE49-F238E27FC236}">
                <a16:creationId xmlns:a16="http://schemas.microsoft.com/office/drawing/2014/main" id="{ED8F053F-B6D3-476B-AD25-B009750728C9}"/>
              </a:ext>
            </a:extLst>
          </p:cNvPr>
          <p:cNvSpPr>
            <a:spLocks noRot="1" noChangeArrowheads="1" noTextEdit="1"/>
          </p:cNvSpPr>
          <p:nvPr>
            <p:ph type="sldImg"/>
          </p:nvPr>
        </p:nvSpPr>
        <p:spPr>
          <a:ln/>
        </p:spPr>
      </p:sp>
      <p:sp>
        <p:nvSpPr>
          <p:cNvPr id="64516" name="Rectangle 3">
            <a:extLst>
              <a:ext uri="{FF2B5EF4-FFF2-40B4-BE49-F238E27FC236}">
                <a16:creationId xmlns:a16="http://schemas.microsoft.com/office/drawing/2014/main" id="{5CDF9A34-2420-464C-BBB3-2B48F8383AD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latin typeface="Arial" panose="020B0604020202020204" pitchFamily="34" charset="0"/>
              </a:rPr>
              <a:t>STT13.3</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a:extLst>
              <a:ext uri="{FF2B5EF4-FFF2-40B4-BE49-F238E27FC236}">
                <a16:creationId xmlns:a16="http://schemas.microsoft.com/office/drawing/2014/main" id="{44151EDA-FEE4-4F42-AFB3-CC4E9643D0D8}"/>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BE214AF9-158B-4C9D-BD09-DAD0F8636C23}" type="slidenum">
              <a:rPr lang="en-US" altLang="en-US" smtClean="0"/>
              <a:pPr>
                <a:spcBef>
                  <a:spcPct val="0"/>
                </a:spcBef>
              </a:pPr>
              <a:t>4</a:t>
            </a:fld>
            <a:endParaRPr lang="en-US" altLang="en-US"/>
          </a:p>
        </p:txBody>
      </p:sp>
      <p:sp>
        <p:nvSpPr>
          <p:cNvPr id="8195" name="Rectangle 2">
            <a:extLst>
              <a:ext uri="{FF2B5EF4-FFF2-40B4-BE49-F238E27FC236}">
                <a16:creationId xmlns:a16="http://schemas.microsoft.com/office/drawing/2014/main" id="{5533ABF7-BB86-41A5-93FA-B1214BC08B94}"/>
              </a:ext>
            </a:extLst>
          </p:cNvPr>
          <p:cNvSpPr>
            <a:spLocks noRot="1" noChangeArrowheads="1" noTextEdit="1"/>
          </p:cNvSpPr>
          <p:nvPr>
            <p:ph type="sldImg"/>
          </p:nvPr>
        </p:nvSpPr>
        <p:spPr>
          <a:ln/>
        </p:spPr>
      </p:sp>
      <p:sp>
        <p:nvSpPr>
          <p:cNvPr id="8196" name="Rectangle 3">
            <a:extLst>
              <a:ext uri="{FF2B5EF4-FFF2-40B4-BE49-F238E27FC236}">
                <a16:creationId xmlns:a16="http://schemas.microsoft.com/office/drawing/2014/main" id="{09761621-BD8B-49E5-B239-66DE9626049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a:extLst>
              <a:ext uri="{FF2B5EF4-FFF2-40B4-BE49-F238E27FC236}">
                <a16:creationId xmlns:a16="http://schemas.microsoft.com/office/drawing/2014/main" id="{40F8EE16-2C3F-4F52-8C61-138C734A8018}"/>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4475DAC5-5C6B-4C43-9448-AEB820138450}" type="slidenum">
              <a:rPr lang="en-US" altLang="en-US" smtClean="0"/>
              <a:pPr>
                <a:spcBef>
                  <a:spcPct val="0"/>
                </a:spcBef>
              </a:pPr>
              <a:t>43</a:t>
            </a:fld>
            <a:endParaRPr lang="en-US" altLang="en-US"/>
          </a:p>
        </p:txBody>
      </p:sp>
      <p:sp>
        <p:nvSpPr>
          <p:cNvPr id="66563" name="Rectangle 2">
            <a:extLst>
              <a:ext uri="{FF2B5EF4-FFF2-40B4-BE49-F238E27FC236}">
                <a16:creationId xmlns:a16="http://schemas.microsoft.com/office/drawing/2014/main" id="{187B98CC-C7D7-4C95-B1FB-8E2DF7751295}"/>
              </a:ext>
            </a:extLst>
          </p:cNvPr>
          <p:cNvSpPr>
            <a:spLocks noRot="1" noChangeArrowheads="1" noTextEdit="1"/>
          </p:cNvSpPr>
          <p:nvPr>
            <p:ph type="sldImg"/>
          </p:nvPr>
        </p:nvSpPr>
        <p:spPr>
          <a:ln/>
        </p:spPr>
      </p:sp>
      <p:sp>
        <p:nvSpPr>
          <p:cNvPr id="66564" name="Rectangle 3">
            <a:extLst>
              <a:ext uri="{FF2B5EF4-FFF2-40B4-BE49-F238E27FC236}">
                <a16:creationId xmlns:a16="http://schemas.microsoft.com/office/drawing/2014/main" id="{A323A462-1157-4469-83F0-FED6D324EBF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a:extLst>
              <a:ext uri="{FF2B5EF4-FFF2-40B4-BE49-F238E27FC236}">
                <a16:creationId xmlns:a16="http://schemas.microsoft.com/office/drawing/2014/main" id="{8358C1D0-E858-4D2B-A803-5CAE2F83AFA1}"/>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4D9FC74C-B149-4559-B50D-015CB19F09DC}" type="slidenum">
              <a:rPr lang="en-US" altLang="en-US" smtClean="0"/>
              <a:pPr>
                <a:spcBef>
                  <a:spcPct val="0"/>
                </a:spcBef>
              </a:pPr>
              <a:t>44</a:t>
            </a:fld>
            <a:endParaRPr lang="en-US" altLang="en-US"/>
          </a:p>
        </p:txBody>
      </p:sp>
      <p:sp>
        <p:nvSpPr>
          <p:cNvPr id="68611" name="Rectangle 2">
            <a:extLst>
              <a:ext uri="{FF2B5EF4-FFF2-40B4-BE49-F238E27FC236}">
                <a16:creationId xmlns:a16="http://schemas.microsoft.com/office/drawing/2014/main" id="{B5AE3282-7D29-4523-8C0A-10A069805634}"/>
              </a:ext>
            </a:extLst>
          </p:cNvPr>
          <p:cNvSpPr>
            <a:spLocks noRot="1" noChangeArrowheads="1" noTextEdit="1"/>
          </p:cNvSpPr>
          <p:nvPr>
            <p:ph type="sldImg"/>
          </p:nvPr>
        </p:nvSpPr>
        <p:spPr>
          <a:ln/>
        </p:spPr>
      </p:sp>
      <p:sp>
        <p:nvSpPr>
          <p:cNvPr id="68612" name="Rectangle 3">
            <a:extLst>
              <a:ext uri="{FF2B5EF4-FFF2-40B4-BE49-F238E27FC236}">
                <a16:creationId xmlns:a16="http://schemas.microsoft.com/office/drawing/2014/main" id="{5CD3B903-238A-4C7F-9053-CE94A11DF33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a:extLst>
              <a:ext uri="{FF2B5EF4-FFF2-40B4-BE49-F238E27FC236}">
                <a16:creationId xmlns:a16="http://schemas.microsoft.com/office/drawing/2014/main" id="{FDD5DDDA-60D1-4991-B763-845CA2B89F2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EB5F3AAC-570F-462D-BDE0-7999A04B777E}" type="slidenum">
              <a:rPr lang="en-US" altLang="en-US" smtClean="0"/>
              <a:pPr>
                <a:spcBef>
                  <a:spcPct val="0"/>
                </a:spcBef>
              </a:pPr>
              <a:t>45</a:t>
            </a:fld>
            <a:endParaRPr lang="en-US" altLang="en-US"/>
          </a:p>
        </p:txBody>
      </p:sp>
      <p:sp>
        <p:nvSpPr>
          <p:cNvPr id="70659" name="Rectangle 2">
            <a:extLst>
              <a:ext uri="{FF2B5EF4-FFF2-40B4-BE49-F238E27FC236}">
                <a16:creationId xmlns:a16="http://schemas.microsoft.com/office/drawing/2014/main" id="{670316FF-7972-4374-93B4-75F9C2E1748A}"/>
              </a:ext>
            </a:extLst>
          </p:cNvPr>
          <p:cNvSpPr>
            <a:spLocks noRot="1" noChangeArrowheads="1" noTextEdit="1"/>
          </p:cNvSpPr>
          <p:nvPr>
            <p:ph type="sldImg"/>
          </p:nvPr>
        </p:nvSpPr>
        <p:spPr>
          <a:ln/>
        </p:spPr>
      </p:sp>
      <p:sp>
        <p:nvSpPr>
          <p:cNvPr id="70660" name="Rectangle 3">
            <a:extLst>
              <a:ext uri="{FF2B5EF4-FFF2-40B4-BE49-F238E27FC236}">
                <a16:creationId xmlns:a16="http://schemas.microsoft.com/office/drawing/2014/main" id="{ED9A2612-C7FC-425B-9DEF-850BE61946A9}"/>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a:extLst>
              <a:ext uri="{FF2B5EF4-FFF2-40B4-BE49-F238E27FC236}">
                <a16:creationId xmlns:a16="http://schemas.microsoft.com/office/drawing/2014/main" id="{87893AE6-A49D-4E26-8434-F5E47C34008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559D5F48-513D-434E-A35E-880BF9ACE130}" type="slidenum">
              <a:rPr lang="en-US" altLang="en-US" smtClean="0"/>
              <a:pPr>
                <a:spcBef>
                  <a:spcPct val="0"/>
                </a:spcBef>
              </a:pPr>
              <a:t>46</a:t>
            </a:fld>
            <a:endParaRPr lang="en-US" altLang="en-US"/>
          </a:p>
        </p:txBody>
      </p:sp>
      <p:sp>
        <p:nvSpPr>
          <p:cNvPr id="72707" name="Rectangle 2">
            <a:extLst>
              <a:ext uri="{FF2B5EF4-FFF2-40B4-BE49-F238E27FC236}">
                <a16:creationId xmlns:a16="http://schemas.microsoft.com/office/drawing/2014/main" id="{2BC96AFE-D366-45FE-BE68-EDA0AD32971B}"/>
              </a:ext>
            </a:extLst>
          </p:cNvPr>
          <p:cNvSpPr>
            <a:spLocks noRot="1" noChangeArrowheads="1" noTextEdit="1"/>
          </p:cNvSpPr>
          <p:nvPr>
            <p:ph type="sldImg"/>
          </p:nvPr>
        </p:nvSpPr>
        <p:spPr>
          <a:ln/>
        </p:spPr>
      </p:sp>
      <p:sp>
        <p:nvSpPr>
          <p:cNvPr id="72708" name="Rectangle 3">
            <a:extLst>
              <a:ext uri="{FF2B5EF4-FFF2-40B4-BE49-F238E27FC236}">
                <a16:creationId xmlns:a16="http://schemas.microsoft.com/office/drawing/2014/main" id="{C427FDA3-A788-4EAD-AEE9-64F448D7F44C}"/>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a:extLst>
              <a:ext uri="{FF2B5EF4-FFF2-40B4-BE49-F238E27FC236}">
                <a16:creationId xmlns:a16="http://schemas.microsoft.com/office/drawing/2014/main" id="{6A269495-F041-49B2-B4ED-B450B7616CB5}"/>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9873E3A7-3D93-4AAC-AF1F-FD2F12193D6C}" type="slidenum">
              <a:rPr lang="en-US" altLang="en-US" smtClean="0"/>
              <a:pPr>
                <a:spcBef>
                  <a:spcPct val="0"/>
                </a:spcBef>
              </a:pPr>
              <a:t>47</a:t>
            </a:fld>
            <a:endParaRPr lang="en-US" altLang="en-US"/>
          </a:p>
        </p:txBody>
      </p:sp>
      <p:sp>
        <p:nvSpPr>
          <p:cNvPr id="74755" name="Rectangle 2">
            <a:extLst>
              <a:ext uri="{FF2B5EF4-FFF2-40B4-BE49-F238E27FC236}">
                <a16:creationId xmlns:a16="http://schemas.microsoft.com/office/drawing/2014/main" id="{BEA2D2C9-5182-4609-9D39-0EA7AFB02F75}"/>
              </a:ext>
            </a:extLst>
          </p:cNvPr>
          <p:cNvSpPr>
            <a:spLocks noRot="1" noChangeArrowheads="1" noTextEdit="1"/>
          </p:cNvSpPr>
          <p:nvPr>
            <p:ph type="sldImg"/>
          </p:nvPr>
        </p:nvSpPr>
        <p:spPr>
          <a:ln/>
        </p:spPr>
      </p:sp>
      <p:sp>
        <p:nvSpPr>
          <p:cNvPr id="74756" name="Rectangle 3">
            <a:extLst>
              <a:ext uri="{FF2B5EF4-FFF2-40B4-BE49-F238E27FC236}">
                <a16:creationId xmlns:a16="http://schemas.microsoft.com/office/drawing/2014/main" id="{D4BFBE32-5842-4CEB-AB03-497A9499E41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a:extLst>
              <a:ext uri="{FF2B5EF4-FFF2-40B4-BE49-F238E27FC236}">
                <a16:creationId xmlns:a16="http://schemas.microsoft.com/office/drawing/2014/main" id="{FFD6C639-318D-4B71-92D9-EB59B9B2578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282C3B15-F801-401F-969D-BA35BC0C7E7A}" type="slidenum">
              <a:rPr lang="en-US" altLang="en-US" smtClean="0"/>
              <a:pPr>
                <a:spcBef>
                  <a:spcPct val="0"/>
                </a:spcBef>
              </a:pPr>
              <a:t>48</a:t>
            </a:fld>
            <a:endParaRPr lang="en-US" altLang="en-US"/>
          </a:p>
        </p:txBody>
      </p:sp>
      <p:sp>
        <p:nvSpPr>
          <p:cNvPr id="76803" name="Rectangle 2">
            <a:extLst>
              <a:ext uri="{FF2B5EF4-FFF2-40B4-BE49-F238E27FC236}">
                <a16:creationId xmlns:a16="http://schemas.microsoft.com/office/drawing/2014/main" id="{CB897C5B-7BAA-4261-AACE-C5E804768AB6}"/>
              </a:ext>
            </a:extLst>
          </p:cNvPr>
          <p:cNvSpPr>
            <a:spLocks noRot="1" noChangeArrowheads="1" noTextEdit="1"/>
          </p:cNvSpPr>
          <p:nvPr>
            <p:ph type="sldImg"/>
          </p:nvPr>
        </p:nvSpPr>
        <p:spPr>
          <a:ln/>
        </p:spPr>
      </p:sp>
      <p:sp>
        <p:nvSpPr>
          <p:cNvPr id="76804" name="Rectangle 3">
            <a:extLst>
              <a:ext uri="{FF2B5EF4-FFF2-40B4-BE49-F238E27FC236}">
                <a16:creationId xmlns:a16="http://schemas.microsoft.com/office/drawing/2014/main" id="{F9A2BF21-BA83-4C7E-A35A-40A38F94069F}"/>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a:extLst>
              <a:ext uri="{FF2B5EF4-FFF2-40B4-BE49-F238E27FC236}">
                <a16:creationId xmlns:a16="http://schemas.microsoft.com/office/drawing/2014/main" id="{C2EF8FA9-6795-4A72-93B9-578C5618A292}"/>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53100B8F-C929-400B-8EFB-1D87C9EF0EAA}" type="slidenum">
              <a:rPr lang="en-US" altLang="en-US" smtClean="0"/>
              <a:pPr>
                <a:spcBef>
                  <a:spcPct val="0"/>
                </a:spcBef>
              </a:pPr>
              <a:t>49</a:t>
            </a:fld>
            <a:endParaRPr lang="en-US" altLang="en-US"/>
          </a:p>
        </p:txBody>
      </p:sp>
      <p:sp>
        <p:nvSpPr>
          <p:cNvPr id="78851" name="Rectangle 2">
            <a:extLst>
              <a:ext uri="{FF2B5EF4-FFF2-40B4-BE49-F238E27FC236}">
                <a16:creationId xmlns:a16="http://schemas.microsoft.com/office/drawing/2014/main" id="{9200F5B3-1A1A-4605-912E-7DFCFE09CF36}"/>
              </a:ext>
            </a:extLst>
          </p:cNvPr>
          <p:cNvSpPr>
            <a:spLocks noRot="1" noChangeArrowheads="1" noTextEdit="1"/>
          </p:cNvSpPr>
          <p:nvPr>
            <p:ph type="sldImg"/>
          </p:nvPr>
        </p:nvSpPr>
        <p:spPr>
          <a:ln/>
        </p:spPr>
      </p:sp>
      <p:sp>
        <p:nvSpPr>
          <p:cNvPr id="78852" name="Rectangle 3">
            <a:extLst>
              <a:ext uri="{FF2B5EF4-FFF2-40B4-BE49-F238E27FC236}">
                <a16:creationId xmlns:a16="http://schemas.microsoft.com/office/drawing/2014/main" id="{084B14C4-98FF-4FBA-AA5F-2515CCFFDA0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a:extLst>
              <a:ext uri="{FF2B5EF4-FFF2-40B4-BE49-F238E27FC236}">
                <a16:creationId xmlns:a16="http://schemas.microsoft.com/office/drawing/2014/main" id="{7BBCC9B2-9B26-46C3-A436-91A2B2FB349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82E23024-50AF-4363-97F8-5EAB500AEC42}" type="slidenum">
              <a:rPr lang="en-US" altLang="en-US" smtClean="0"/>
              <a:pPr>
                <a:spcBef>
                  <a:spcPct val="0"/>
                </a:spcBef>
              </a:pPr>
              <a:t>5</a:t>
            </a:fld>
            <a:endParaRPr lang="en-US" altLang="en-US"/>
          </a:p>
        </p:txBody>
      </p:sp>
      <p:sp>
        <p:nvSpPr>
          <p:cNvPr id="10243" name="Rectangle 2">
            <a:extLst>
              <a:ext uri="{FF2B5EF4-FFF2-40B4-BE49-F238E27FC236}">
                <a16:creationId xmlns:a16="http://schemas.microsoft.com/office/drawing/2014/main" id="{1322242C-0651-45D9-AE42-C3C7F7BB7D03}"/>
              </a:ext>
            </a:extLst>
          </p:cNvPr>
          <p:cNvSpPr>
            <a:spLocks noRot="1" noChangeArrowheads="1" noTextEdit="1"/>
          </p:cNvSpPr>
          <p:nvPr>
            <p:ph type="sldImg"/>
          </p:nvPr>
        </p:nvSpPr>
        <p:spPr>
          <a:ln/>
        </p:spPr>
      </p:sp>
      <p:sp>
        <p:nvSpPr>
          <p:cNvPr id="10244" name="Rectangle 3">
            <a:extLst>
              <a:ext uri="{FF2B5EF4-FFF2-40B4-BE49-F238E27FC236}">
                <a16:creationId xmlns:a16="http://schemas.microsoft.com/office/drawing/2014/main" id="{7FF7AD56-8098-477D-BFB9-BC73FAC87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a:extLst>
              <a:ext uri="{FF2B5EF4-FFF2-40B4-BE49-F238E27FC236}">
                <a16:creationId xmlns:a16="http://schemas.microsoft.com/office/drawing/2014/main" id="{BE7ED2C6-62B3-4AE6-A27F-3BE17D2177ED}"/>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0C19D6C5-93EE-4599-9B31-CE35FBFB527C}" type="slidenum">
              <a:rPr lang="en-US" altLang="en-US" smtClean="0"/>
              <a:pPr>
                <a:spcBef>
                  <a:spcPct val="0"/>
                </a:spcBef>
              </a:pPr>
              <a:t>9</a:t>
            </a:fld>
            <a:endParaRPr lang="en-US" altLang="en-US"/>
          </a:p>
        </p:txBody>
      </p:sp>
      <p:sp>
        <p:nvSpPr>
          <p:cNvPr id="15363" name="Rectangle 2">
            <a:extLst>
              <a:ext uri="{FF2B5EF4-FFF2-40B4-BE49-F238E27FC236}">
                <a16:creationId xmlns:a16="http://schemas.microsoft.com/office/drawing/2014/main" id="{66C02142-033A-40D1-89DA-3FBB69D0EB2C}"/>
              </a:ext>
            </a:extLst>
          </p:cNvPr>
          <p:cNvSpPr>
            <a:spLocks noRot="1" noChangeArrowheads="1" noTextEdit="1"/>
          </p:cNvSpPr>
          <p:nvPr>
            <p:ph type="sldImg"/>
          </p:nvPr>
        </p:nvSpPr>
        <p:spPr>
          <a:ln/>
        </p:spPr>
      </p:sp>
      <p:sp>
        <p:nvSpPr>
          <p:cNvPr id="15364" name="Rectangle 3">
            <a:extLst>
              <a:ext uri="{FF2B5EF4-FFF2-40B4-BE49-F238E27FC236}">
                <a16:creationId xmlns:a16="http://schemas.microsoft.com/office/drawing/2014/main" id="{88245BE1-9EF6-4071-A87B-D26B3C014CA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a:extLst>
              <a:ext uri="{FF2B5EF4-FFF2-40B4-BE49-F238E27FC236}">
                <a16:creationId xmlns:a16="http://schemas.microsoft.com/office/drawing/2014/main" id="{0206F1C5-20D4-4DDB-A562-498B0E0E106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8100301B-D2B0-4571-9E89-F507AF1AC4E3}" type="slidenum">
              <a:rPr lang="en-US" altLang="en-US" smtClean="0"/>
              <a:pPr>
                <a:spcBef>
                  <a:spcPct val="0"/>
                </a:spcBef>
              </a:pPr>
              <a:t>10</a:t>
            </a:fld>
            <a:endParaRPr lang="en-US" altLang="en-US"/>
          </a:p>
        </p:txBody>
      </p:sp>
      <p:sp>
        <p:nvSpPr>
          <p:cNvPr id="17411" name="Rectangle 2">
            <a:extLst>
              <a:ext uri="{FF2B5EF4-FFF2-40B4-BE49-F238E27FC236}">
                <a16:creationId xmlns:a16="http://schemas.microsoft.com/office/drawing/2014/main" id="{E7DD283D-4363-4ACF-8932-7FC1C9D4862A}"/>
              </a:ext>
            </a:extLst>
          </p:cNvPr>
          <p:cNvSpPr>
            <a:spLocks noRot="1" noChangeArrowheads="1" noTextEdit="1"/>
          </p:cNvSpPr>
          <p:nvPr>
            <p:ph type="sldImg"/>
          </p:nvPr>
        </p:nvSpPr>
        <p:spPr>
          <a:ln/>
        </p:spPr>
      </p:sp>
      <p:sp>
        <p:nvSpPr>
          <p:cNvPr id="17412" name="Rectangle 3">
            <a:extLst>
              <a:ext uri="{FF2B5EF4-FFF2-40B4-BE49-F238E27FC236}">
                <a16:creationId xmlns:a16="http://schemas.microsoft.com/office/drawing/2014/main" id="{BF026667-63B4-48C9-A695-20BD4EB67EC8}"/>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a:extLst>
              <a:ext uri="{FF2B5EF4-FFF2-40B4-BE49-F238E27FC236}">
                <a16:creationId xmlns:a16="http://schemas.microsoft.com/office/drawing/2014/main" id="{9C9CEBAF-56ED-4AFC-A7E5-73D1C97549F8}"/>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4257C1E3-3973-4143-B32C-C3A5B407F1C2}" type="slidenum">
              <a:rPr lang="en-US" altLang="en-US" smtClean="0"/>
              <a:pPr>
                <a:spcBef>
                  <a:spcPct val="0"/>
                </a:spcBef>
              </a:pPr>
              <a:t>12</a:t>
            </a:fld>
            <a:endParaRPr lang="en-US" altLang="en-US"/>
          </a:p>
        </p:txBody>
      </p:sp>
      <p:sp>
        <p:nvSpPr>
          <p:cNvPr id="20483" name="Rectangle 2">
            <a:extLst>
              <a:ext uri="{FF2B5EF4-FFF2-40B4-BE49-F238E27FC236}">
                <a16:creationId xmlns:a16="http://schemas.microsoft.com/office/drawing/2014/main" id="{AC4FD277-1E10-4A6F-A0E0-EC857B7AD66D}"/>
              </a:ext>
            </a:extLst>
          </p:cNvPr>
          <p:cNvSpPr>
            <a:spLocks noRot="1" noChangeArrowheads="1" noTextEdit="1"/>
          </p:cNvSpPr>
          <p:nvPr>
            <p:ph type="sldImg"/>
          </p:nvPr>
        </p:nvSpPr>
        <p:spPr>
          <a:ln/>
        </p:spPr>
      </p:sp>
      <p:sp>
        <p:nvSpPr>
          <p:cNvPr id="20484" name="Rectangle 3">
            <a:extLst>
              <a:ext uri="{FF2B5EF4-FFF2-40B4-BE49-F238E27FC236}">
                <a16:creationId xmlns:a16="http://schemas.microsoft.com/office/drawing/2014/main" id="{69215382-2319-4F8E-BAAC-D0534D7CDD3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a:extLst>
              <a:ext uri="{FF2B5EF4-FFF2-40B4-BE49-F238E27FC236}">
                <a16:creationId xmlns:a16="http://schemas.microsoft.com/office/drawing/2014/main" id="{F170B677-277C-4E76-821A-5FAE30FCEB4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35C6E368-BC0D-4571-9BE9-12914A867DBB}" type="slidenum">
              <a:rPr lang="en-US" altLang="en-US" smtClean="0"/>
              <a:pPr>
                <a:spcBef>
                  <a:spcPct val="0"/>
                </a:spcBef>
              </a:pPr>
              <a:t>13</a:t>
            </a:fld>
            <a:endParaRPr lang="en-US" altLang="en-US"/>
          </a:p>
        </p:txBody>
      </p:sp>
      <p:sp>
        <p:nvSpPr>
          <p:cNvPr id="22531" name="Rectangle 2">
            <a:extLst>
              <a:ext uri="{FF2B5EF4-FFF2-40B4-BE49-F238E27FC236}">
                <a16:creationId xmlns:a16="http://schemas.microsoft.com/office/drawing/2014/main" id="{BE721E29-D43F-4668-A194-1D56FC6EECB3}"/>
              </a:ext>
            </a:extLst>
          </p:cNvPr>
          <p:cNvSpPr>
            <a:spLocks noRot="1" noChangeArrowheads="1" noTextEdit="1"/>
          </p:cNvSpPr>
          <p:nvPr>
            <p:ph type="sldImg"/>
          </p:nvPr>
        </p:nvSpPr>
        <p:spPr>
          <a:ln/>
        </p:spPr>
      </p:sp>
      <p:sp>
        <p:nvSpPr>
          <p:cNvPr id="22532" name="Rectangle 3">
            <a:extLst>
              <a:ext uri="{FF2B5EF4-FFF2-40B4-BE49-F238E27FC236}">
                <a16:creationId xmlns:a16="http://schemas.microsoft.com/office/drawing/2014/main" id="{2FBB2D65-A4CF-4315-B6B7-021B11CCF06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latin typeface="Arial" panose="020B0604020202020204" pitchFamily="34" charset="0"/>
              </a:rPr>
              <a:t>STT13.1</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a:extLst>
              <a:ext uri="{FF2B5EF4-FFF2-40B4-BE49-F238E27FC236}">
                <a16:creationId xmlns:a16="http://schemas.microsoft.com/office/drawing/2014/main" id="{5664B56B-14E7-4AB6-A956-C776C1B7FC48}"/>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8F4C6592-7B3A-4D41-A1E8-36BB7FFBB33B}" type="slidenum">
              <a:rPr lang="en-US" altLang="en-US" smtClean="0"/>
              <a:pPr>
                <a:spcBef>
                  <a:spcPct val="0"/>
                </a:spcBef>
              </a:pPr>
              <a:t>14</a:t>
            </a:fld>
            <a:endParaRPr lang="en-US" altLang="en-US"/>
          </a:p>
        </p:txBody>
      </p:sp>
      <p:sp>
        <p:nvSpPr>
          <p:cNvPr id="24579" name="Rectangle 2">
            <a:extLst>
              <a:ext uri="{FF2B5EF4-FFF2-40B4-BE49-F238E27FC236}">
                <a16:creationId xmlns:a16="http://schemas.microsoft.com/office/drawing/2014/main" id="{0D37B8BA-855D-4590-A436-64DB16F0F0BA}"/>
              </a:ext>
            </a:extLst>
          </p:cNvPr>
          <p:cNvSpPr>
            <a:spLocks noRot="1" noChangeArrowheads="1" noTextEdit="1"/>
          </p:cNvSpPr>
          <p:nvPr>
            <p:ph type="sldImg"/>
          </p:nvPr>
        </p:nvSpPr>
        <p:spPr>
          <a:ln/>
        </p:spPr>
      </p:sp>
      <p:sp>
        <p:nvSpPr>
          <p:cNvPr id="24580" name="Rectangle 3">
            <a:extLst>
              <a:ext uri="{FF2B5EF4-FFF2-40B4-BE49-F238E27FC236}">
                <a16:creationId xmlns:a16="http://schemas.microsoft.com/office/drawing/2014/main" id="{965BEA33-9332-4D5E-A96F-26C062996B9E}"/>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a:extLst>
              <a:ext uri="{FF2B5EF4-FFF2-40B4-BE49-F238E27FC236}">
                <a16:creationId xmlns:a16="http://schemas.microsoft.com/office/drawing/2014/main" id="{23A30ABC-1072-4029-B9AA-F77534B31B01}"/>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E7237095-FAB4-418F-B944-6B63F4AAD993}" type="slidenum">
              <a:rPr lang="en-US" altLang="en-US" smtClean="0"/>
              <a:pPr>
                <a:spcBef>
                  <a:spcPct val="0"/>
                </a:spcBef>
              </a:pPr>
              <a:t>19</a:t>
            </a:fld>
            <a:endParaRPr lang="en-US" altLang="en-US"/>
          </a:p>
        </p:txBody>
      </p:sp>
      <p:sp>
        <p:nvSpPr>
          <p:cNvPr id="30723" name="Rectangle 2">
            <a:extLst>
              <a:ext uri="{FF2B5EF4-FFF2-40B4-BE49-F238E27FC236}">
                <a16:creationId xmlns:a16="http://schemas.microsoft.com/office/drawing/2014/main" id="{9796E1AA-7444-464F-ADA1-4A8304683E34}"/>
              </a:ext>
            </a:extLst>
          </p:cNvPr>
          <p:cNvSpPr>
            <a:spLocks noRot="1" noChangeArrowheads="1" noTextEdit="1"/>
          </p:cNvSpPr>
          <p:nvPr>
            <p:ph type="sldImg"/>
          </p:nvPr>
        </p:nvSpPr>
        <p:spPr>
          <a:ln/>
        </p:spPr>
      </p:sp>
      <p:sp>
        <p:nvSpPr>
          <p:cNvPr id="30724" name="Rectangle 3">
            <a:extLst>
              <a:ext uri="{FF2B5EF4-FFF2-40B4-BE49-F238E27FC236}">
                <a16:creationId xmlns:a16="http://schemas.microsoft.com/office/drawing/2014/main" id="{0D9C8C1A-5245-497E-8D4D-230CAFA7C60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5976615D-344F-4AAC-9116-1A54ABCA3BA3}"/>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377B799B-5F60-4355-942D-06F5BEB5E13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9D2A6FCF-D705-4196-AAEC-4241CF76D893}"/>
              </a:ext>
            </a:extLst>
          </p:cNvPr>
          <p:cNvSpPr>
            <a:spLocks noGrp="1" noChangeArrowheads="1"/>
          </p:cNvSpPr>
          <p:nvPr>
            <p:ph type="sldNum" sz="quarter" idx="12"/>
          </p:nvPr>
        </p:nvSpPr>
        <p:spPr>
          <a:ln/>
        </p:spPr>
        <p:txBody>
          <a:bodyPr/>
          <a:lstStyle>
            <a:lvl1pPr>
              <a:defRPr/>
            </a:lvl1pPr>
          </a:lstStyle>
          <a:p>
            <a:pPr>
              <a:defRPr/>
            </a:pPr>
            <a:fld id="{3D044A53-D41B-45C3-9E65-43F68A7B9057}" type="slidenum">
              <a:rPr lang="en-US"/>
              <a:pPr>
                <a:defRPr/>
              </a:pPr>
              <a:t>‹#›</a:t>
            </a:fld>
            <a:endParaRPr lang="en-US"/>
          </a:p>
        </p:txBody>
      </p:sp>
    </p:spTree>
    <p:extLst>
      <p:ext uri="{BB962C8B-B14F-4D97-AF65-F5344CB8AC3E}">
        <p14:creationId xmlns:p14="http://schemas.microsoft.com/office/powerpoint/2010/main" val="3371815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ACAF7FF5-0DFA-4527-A635-70698A0DEE4A}"/>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2175ED8B-80AF-454E-A135-0BB6E1A02CF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AEC5182E-4C26-4132-A229-21320E9E59E8}"/>
              </a:ext>
            </a:extLst>
          </p:cNvPr>
          <p:cNvSpPr>
            <a:spLocks noGrp="1" noChangeArrowheads="1"/>
          </p:cNvSpPr>
          <p:nvPr>
            <p:ph type="sldNum" sz="quarter" idx="12"/>
          </p:nvPr>
        </p:nvSpPr>
        <p:spPr>
          <a:ln/>
        </p:spPr>
        <p:txBody>
          <a:bodyPr/>
          <a:lstStyle>
            <a:lvl1pPr>
              <a:defRPr/>
            </a:lvl1pPr>
          </a:lstStyle>
          <a:p>
            <a:pPr>
              <a:defRPr/>
            </a:pPr>
            <a:fld id="{9AA8D201-48D9-4A9F-A574-222C145CA57C}" type="slidenum">
              <a:rPr lang="en-US"/>
              <a:pPr>
                <a:defRPr/>
              </a:pPr>
              <a:t>‹#›</a:t>
            </a:fld>
            <a:endParaRPr lang="en-US"/>
          </a:p>
        </p:txBody>
      </p:sp>
    </p:spTree>
    <p:extLst>
      <p:ext uri="{BB962C8B-B14F-4D97-AF65-F5344CB8AC3E}">
        <p14:creationId xmlns:p14="http://schemas.microsoft.com/office/powerpoint/2010/main" val="23923573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D7898D16-206A-46E6-BB03-22440CFB91DD}"/>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8AF677B3-AAC0-4EFE-9ED9-DDF88C6D5F0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35F372FC-73AA-4DA7-A442-7B3E46464DB5}"/>
              </a:ext>
            </a:extLst>
          </p:cNvPr>
          <p:cNvSpPr>
            <a:spLocks noGrp="1" noChangeArrowheads="1"/>
          </p:cNvSpPr>
          <p:nvPr>
            <p:ph type="sldNum" sz="quarter" idx="12"/>
          </p:nvPr>
        </p:nvSpPr>
        <p:spPr>
          <a:ln/>
        </p:spPr>
        <p:txBody>
          <a:bodyPr/>
          <a:lstStyle>
            <a:lvl1pPr>
              <a:defRPr/>
            </a:lvl1pPr>
          </a:lstStyle>
          <a:p>
            <a:pPr>
              <a:defRPr/>
            </a:pPr>
            <a:fld id="{52319D79-1BA4-4B6D-BD5C-FDD4D3CD7E40}" type="slidenum">
              <a:rPr lang="en-US"/>
              <a:pPr>
                <a:defRPr/>
              </a:pPr>
              <a:t>‹#›</a:t>
            </a:fld>
            <a:endParaRPr lang="en-US"/>
          </a:p>
        </p:txBody>
      </p:sp>
    </p:spTree>
    <p:extLst>
      <p:ext uri="{BB962C8B-B14F-4D97-AF65-F5344CB8AC3E}">
        <p14:creationId xmlns:p14="http://schemas.microsoft.com/office/powerpoint/2010/main" val="35317077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Text Placeholder 2"/>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857D9D88-E0E2-47B4-9B1F-6FE63B8EF603}"/>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5E77D937-4136-4A4A-BF17-F5850DF147C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D669167B-E145-41E2-A744-D421930ACB36}"/>
              </a:ext>
            </a:extLst>
          </p:cNvPr>
          <p:cNvSpPr>
            <a:spLocks noGrp="1" noChangeArrowheads="1"/>
          </p:cNvSpPr>
          <p:nvPr>
            <p:ph type="sldNum" sz="quarter" idx="12"/>
          </p:nvPr>
        </p:nvSpPr>
        <p:spPr>
          <a:ln/>
        </p:spPr>
        <p:txBody>
          <a:bodyPr/>
          <a:lstStyle>
            <a:lvl1pPr>
              <a:defRPr/>
            </a:lvl1pPr>
          </a:lstStyle>
          <a:p>
            <a:pPr>
              <a:defRPr/>
            </a:pPr>
            <a:fld id="{D9270B12-18E4-49D7-A2E0-78774789B511}" type="slidenum">
              <a:rPr lang="en-US"/>
              <a:pPr>
                <a:defRPr/>
              </a:pPr>
              <a:t>‹#›</a:t>
            </a:fld>
            <a:endParaRPr lang="en-US"/>
          </a:p>
        </p:txBody>
      </p:sp>
    </p:spTree>
    <p:extLst>
      <p:ext uri="{BB962C8B-B14F-4D97-AF65-F5344CB8AC3E}">
        <p14:creationId xmlns:p14="http://schemas.microsoft.com/office/powerpoint/2010/main" val="3183603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9742C747-34B0-4239-B6D6-02734EF0080E}"/>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15C45AB3-DAAE-4455-89B0-C6AD1D7EA1D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33865671-17AF-4F54-ACEE-0CA973159CF4}"/>
              </a:ext>
            </a:extLst>
          </p:cNvPr>
          <p:cNvSpPr>
            <a:spLocks noGrp="1" noChangeArrowheads="1"/>
          </p:cNvSpPr>
          <p:nvPr>
            <p:ph type="sldNum" sz="quarter" idx="12"/>
          </p:nvPr>
        </p:nvSpPr>
        <p:spPr>
          <a:ln/>
        </p:spPr>
        <p:txBody>
          <a:bodyPr/>
          <a:lstStyle>
            <a:lvl1pPr>
              <a:defRPr/>
            </a:lvl1pPr>
          </a:lstStyle>
          <a:p>
            <a:pPr>
              <a:defRPr/>
            </a:pPr>
            <a:fld id="{E6BC8969-8E2A-4A84-AFEF-896A528C9B8C}" type="slidenum">
              <a:rPr lang="en-US"/>
              <a:pPr>
                <a:defRPr/>
              </a:pPr>
              <a:t>‹#›</a:t>
            </a:fld>
            <a:endParaRPr lang="en-US"/>
          </a:p>
        </p:txBody>
      </p:sp>
    </p:spTree>
    <p:extLst>
      <p:ext uri="{BB962C8B-B14F-4D97-AF65-F5344CB8AC3E}">
        <p14:creationId xmlns:p14="http://schemas.microsoft.com/office/powerpoint/2010/main" val="37415228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B258B2BA-9B30-4231-B029-5D478D8F5F7F}"/>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37F6A951-E8DD-4462-8473-1EA4C0C2EDA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0EBC038F-FD9B-4311-A312-1671275C3453}"/>
              </a:ext>
            </a:extLst>
          </p:cNvPr>
          <p:cNvSpPr>
            <a:spLocks noGrp="1" noChangeArrowheads="1"/>
          </p:cNvSpPr>
          <p:nvPr>
            <p:ph type="sldNum" sz="quarter" idx="12"/>
          </p:nvPr>
        </p:nvSpPr>
        <p:spPr>
          <a:ln/>
        </p:spPr>
        <p:txBody>
          <a:bodyPr/>
          <a:lstStyle>
            <a:lvl1pPr>
              <a:defRPr/>
            </a:lvl1pPr>
          </a:lstStyle>
          <a:p>
            <a:pPr>
              <a:defRPr/>
            </a:pPr>
            <a:fld id="{AFEE0A83-E20A-4CF9-8CAC-A1CD4C367ACE}" type="slidenum">
              <a:rPr lang="en-US"/>
              <a:pPr>
                <a:defRPr/>
              </a:pPr>
              <a:t>‹#›</a:t>
            </a:fld>
            <a:endParaRPr lang="en-US"/>
          </a:p>
        </p:txBody>
      </p:sp>
    </p:spTree>
    <p:extLst>
      <p:ext uri="{BB962C8B-B14F-4D97-AF65-F5344CB8AC3E}">
        <p14:creationId xmlns:p14="http://schemas.microsoft.com/office/powerpoint/2010/main" val="38612412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09BA642C-2C99-46B1-9714-C241F7BF853C}"/>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61FC85D2-F454-4E3A-8D11-2E208467682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B42CCB91-36B4-411D-B7F9-6A831840EC96}"/>
              </a:ext>
            </a:extLst>
          </p:cNvPr>
          <p:cNvSpPr>
            <a:spLocks noGrp="1" noChangeArrowheads="1"/>
          </p:cNvSpPr>
          <p:nvPr>
            <p:ph type="sldNum" sz="quarter" idx="12"/>
          </p:nvPr>
        </p:nvSpPr>
        <p:spPr>
          <a:ln/>
        </p:spPr>
        <p:txBody>
          <a:bodyPr/>
          <a:lstStyle>
            <a:lvl1pPr>
              <a:defRPr/>
            </a:lvl1pPr>
          </a:lstStyle>
          <a:p>
            <a:pPr>
              <a:defRPr/>
            </a:pPr>
            <a:fld id="{18A949D2-5F0C-44AC-B46A-2AE57ED19BDB}" type="slidenum">
              <a:rPr lang="en-US"/>
              <a:pPr>
                <a:defRPr/>
              </a:pPr>
              <a:t>‹#›</a:t>
            </a:fld>
            <a:endParaRPr lang="en-US"/>
          </a:p>
        </p:txBody>
      </p:sp>
    </p:spTree>
    <p:extLst>
      <p:ext uri="{BB962C8B-B14F-4D97-AF65-F5344CB8AC3E}">
        <p14:creationId xmlns:p14="http://schemas.microsoft.com/office/powerpoint/2010/main" val="390614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306F96D1-1E8C-441D-A26B-DFB57F3B42A0}"/>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174CEA10-B560-41F4-98F2-2A0A3C4B75E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FAE106DE-66FB-464A-960E-E1EB425E83B6}"/>
              </a:ext>
            </a:extLst>
          </p:cNvPr>
          <p:cNvSpPr>
            <a:spLocks noGrp="1" noChangeArrowheads="1"/>
          </p:cNvSpPr>
          <p:nvPr>
            <p:ph type="sldNum" sz="quarter" idx="12"/>
          </p:nvPr>
        </p:nvSpPr>
        <p:spPr>
          <a:ln/>
        </p:spPr>
        <p:txBody>
          <a:bodyPr/>
          <a:lstStyle>
            <a:lvl1pPr>
              <a:defRPr/>
            </a:lvl1pPr>
          </a:lstStyle>
          <a:p>
            <a:pPr>
              <a:defRPr/>
            </a:pPr>
            <a:fld id="{A2EF6176-E6DB-4D0C-B288-0427FAEEBA71}" type="slidenum">
              <a:rPr lang="en-US"/>
              <a:pPr>
                <a:defRPr/>
              </a:pPr>
              <a:t>‹#›</a:t>
            </a:fld>
            <a:endParaRPr lang="en-US"/>
          </a:p>
        </p:txBody>
      </p:sp>
    </p:spTree>
    <p:extLst>
      <p:ext uri="{BB962C8B-B14F-4D97-AF65-F5344CB8AC3E}">
        <p14:creationId xmlns:p14="http://schemas.microsoft.com/office/powerpoint/2010/main" val="9522154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B21EE392-9F5E-4524-8A9A-C7A52D975C30}"/>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A32B46C4-AD68-433B-BEAD-3EBE8203875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541D7BBE-2F2D-49D5-98FB-8D7503E8512A}"/>
              </a:ext>
            </a:extLst>
          </p:cNvPr>
          <p:cNvSpPr>
            <a:spLocks noGrp="1" noChangeArrowheads="1"/>
          </p:cNvSpPr>
          <p:nvPr>
            <p:ph type="sldNum" sz="quarter" idx="12"/>
          </p:nvPr>
        </p:nvSpPr>
        <p:spPr>
          <a:ln/>
        </p:spPr>
        <p:txBody>
          <a:bodyPr/>
          <a:lstStyle>
            <a:lvl1pPr>
              <a:defRPr/>
            </a:lvl1pPr>
          </a:lstStyle>
          <a:p>
            <a:pPr>
              <a:defRPr/>
            </a:pPr>
            <a:fld id="{8E5315E4-3D72-4014-A921-B5BD83876452}" type="slidenum">
              <a:rPr lang="en-US"/>
              <a:pPr>
                <a:defRPr/>
              </a:pPr>
              <a:t>‹#›</a:t>
            </a:fld>
            <a:endParaRPr lang="en-US"/>
          </a:p>
        </p:txBody>
      </p:sp>
    </p:spTree>
    <p:extLst>
      <p:ext uri="{BB962C8B-B14F-4D97-AF65-F5344CB8AC3E}">
        <p14:creationId xmlns:p14="http://schemas.microsoft.com/office/powerpoint/2010/main" val="16612469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01A53CA5-5E6C-4E20-9FFE-6B43A95345E4}"/>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4DBE9442-C29E-4EB1-B2F6-EB5DE8301F8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BFED6AA8-09F1-4E28-96A0-A81D5D2BC252}"/>
              </a:ext>
            </a:extLst>
          </p:cNvPr>
          <p:cNvSpPr>
            <a:spLocks noGrp="1" noChangeArrowheads="1"/>
          </p:cNvSpPr>
          <p:nvPr>
            <p:ph type="sldNum" sz="quarter" idx="12"/>
          </p:nvPr>
        </p:nvSpPr>
        <p:spPr>
          <a:ln/>
        </p:spPr>
        <p:txBody>
          <a:bodyPr/>
          <a:lstStyle>
            <a:lvl1pPr>
              <a:defRPr/>
            </a:lvl1pPr>
          </a:lstStyle>
          <a:p>
            <a:pPr>
              <a:defRPr/>
            </a:pPr>
            <a:fld id="{B4A71CEE-BA63-4C2C-A3D2-39A065928486}" type="slidenum">
              <a:rPr lang="en-US"/>
              <a:pPr>
                <a:defRPr/>
              </a:pPr>
              <a:t>‹#›</a:t>
            </a:fld>
            <a:endParaRPr lang="en-US"/>
          </a:p>
        </p:txBody>
      </p:sp>
    </p:spTree>
    <p:extLst>
      <p:ext uri="{BB962C8B-B14F-4D97-AF65-F5344CB8AC3E}">
        <p14:creationId xmlns:p14="http://schemas.microsoft.com/office/powerpoint/2010/main" val="36526350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6BD528C8-5B7D-4468-BD91-4DB01705A8F3}"/>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2F69078D-4770-42CB-9578-20E5EEB0529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83850166-6176-4982-BE53-336E8F911D15}"/>
              </a:ext>
            </a:extLst>
          </p:cNvPr>
          <p:cNvSpPr>
            <a:spLocks noGrp="1" noChangeArrowheads="1"/>
          </p:cNvSpPr>
          <p:nvPr>
            <p:ph type="sldNum" sz="quarter" idx="12"/>
          </p:nvPr>
        </p:nvSpPr>
        <p:spPr>
          <a:ln/>
        </p:spPr>
        <p:txBody>
          <a:bodyPr/>
          <a:lstStyle>
            <a:lvl1pPr>
              <a:defRPr/>
            </a:lvl1pPr>
          </a:lstStyle>
          <a:p>
            <a:pPr>
              <a:defRPr/>
            </a:pPr>
            <a:fld id="{E4BEE1B2-3FB6-4F12-AE60-DBE4E2955A37}" type="slidenum">
              <a:rPr lang="en-US"/>
              <a:pPr>
                <a:defRPr/>
              </a:pPr>
              <a:t>‹#›</a:t>
            </a:fld>
            <a:endParaRPr lang="en-US"/>
          </a:p>
        </p:txBody>
      </p:sp>
    </p:spTree>
    <p:extLst>
      <p:ext uri="{BB962C8B-B14F-4D97-AF65-F5344CB8AC3E}">
        <p14:creationId xmlns:p14="http://schemas.microsoft.com/office/powerpoint/2010/main" val="1112238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9AE3FF46-AF48-4C9D-9C42-0416CB496F02}"/>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C425C30D-8E9E-48B5-B62E-961939C678F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9E080D76-94BE-4485-82EB-D398AEA3113E}"/>
              </a:ext>
            </a:extLst>
          </p:cNvPr>
          <p:cNvSpPr>
            <a:spLocks noGrp="1" noChangeArrowheads="1"/>
          </p:cNvSpPr>
          <p:nvPr>
            <p:ph type="sldNum" sz="quarter" idx="12"/>
          </p:nvPr>
        </p:nvSpPr>
        <p:spPr>
          <a:ln/>
        </p:spPr>
        <p:txBody>
          <a:bodyPr/>
          <a:lstStyle>
            <a:lvl1pPr>
              <a:defRPr/>
            </a:lvl1pPr>
          </a:lstStyle>
          <a:p>
            <a:pPr>
              <a:defRPr/>
            </a:pPr>
            <a:fld id="{FD8B5B66-8CFA-41B2-A0F9-342E72281A1F}" type="slidenum">
              <a:rPr lang="en-US"/>
              <a:pPr>
                <a:defRPr/>
              </a:pPr>
              <a:t>‹#›</a:t>
            </a:fld>
            <a:endParaRPr lang="en-US"/>
          </a:p>
        </p:txBody>
      </p:sp>
    </p:spTree>
    <p:extLst>
      <p:ext uri="{BB962C8B-B14F-4D97-AF65-F5344CB8AC3E}">
        <p14:creationId xmlns:p14="http://schemas.microsoft.com/office/powerpoint/2010/main" val="31053887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4635BBB5-4653-4B02-AA0C-4814CA562188}"/>
              </a:ext>
            </a:extLst>
          </p:cNvPr>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82BD3DCE-6F12-496F-90BB-72170BF755FC}"/>
              </a:ext>
            </a:extLst>
          </p:cNvPr>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F420CA5A-6A03-48E8-9520-9CAA50A613AA}"/>
              </a:ext>
            </a:extLst>
          </p:cNvPr>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a:defRPr/>
            </a:pPr>
            <a:endParaRPr lang="en-US"/>
          </a:p>
        </p:txBody>
      </p:sp>
      <p:sp>
        <p:nvSpPr>
          <p:cNvPr id="1029" name="Rectangle 5">
            <a:extLst>
              <a:ext uri="{FF2B5EF4-FFF2-40B4-BE49-F238E27FC236}">
                <a16:creationId xmlns:a16="http://schemas.microsoft.com/office/drawing/2014/main" id="{F3852987-7798-4555-BB81-0B30E3979138}"/>
              </a:ext>
            </a:extLst>
          </p:cNvPr>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endParaRPr lang="en-US"/>
          </a:p>
        </p:txBody>
      </p:sp>
      <p:sp>
        <p:nvSpPr>
          <p:cNvPr id="1030" name="Rectangle 6">
            <a:extLst>
              <a:ext uri="{FF2B5EF4-FFF2-40B4-BE49-F238E27FC236}">
                <a16:creationId xmlns:a16="http://schemas.microsoft.com/office/drawing/2014/main" id="{7818B7DD-EB39-45F5-8809-6B4242886D3C}"/>
              </a:ext>
            </a:extLst>
          </p:cNvPr>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CC2842CB-1AED-4778-A4C4-7B26E6753166}"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8" Type="http://schemas.openxmlformats.org/officeDocument/2006/relationships/image" Target="../media/image7.wmf"/><Relationship Id="rId13" Type="http://schemas.openxmlformats.org/officeDocument/2006/relationships/oleObject" Target="../embeddings/oleObject9.bin"/><Relationship Id="rId18" Type="http://schemas.openxmlformats.org/officeDocument/2006/relationships/image" Target="../media/image12.wmf"/><Relationship Id="rId3" Type="http://schemas.openxmlformats.org/officeDocument/2006/relationships/slideLayout" Target="../slideLayouts/slideLayout7.xml"/><Relationship Id="rId7" Type="http://schemas.openxmlformats.org/officeDocument/2006/relationships/oleObject" Target="../embeddings/oleObject6.bin"/><Relationship Id="rId12" Type="http://schemas.openxmlformats.org/officeDocument/2006/relationships/image" Target="../media/image9.wmf"/><Relationship Id="rId17" Type="http://schemas.openxmlformats.org/officeDocument/2006/relationships/oleObject" Target="../embeddings/oleObject11.bin"/><Relationship Id="rId2" Type="http://schemas.openxmlformats.org/officeDocument/2006/relationships/tags" Target="../tags/tag10.xml"/><Relationship Id="rId16" Type="http://schemas.openxmlformats.org/officeDocument/2006/relationships/image" Target="../media/image11.wmf"/><Relationship Id="rId1" Type="http://schemas.openxmlformats.org/officeDocument/2006/relationships/vmlDrawing" Target="../drawings/vmlDrawing3.vml"/><Relationship Id="rId6" Type="http://schemas.openxmlformats.org/officeDocument/2006/relationships/image" Target="../media/image6.wmf"/><Relationship Id="rId11" Type="http://schemas.openxmlformats.org/officeDocument/2006/relationships/oleObject" Target="../embeddings/oleObject8.bin"/><Relationship Id="rId5" Type="http://schemas.openxmlformats.org/officeDocument/2006/relationships/oleObject" Target="../embeddings/oleObject5.bin"/><Relationship Id="rId15" Type="http://schemas.openxmlformats.org/officeDocument/2006/relationships/oleObject" Target="../embeddings/oleObject10.bin"/><Relationship Id="rId10" Type="http://schemas.openxmlformats.org/officeDocument/2006/relationships/image" Target="../media/image8.wmf"/><Relationship Id="rId4" Type="http://schemas.openxmlformats.org/officeDocument/2006/relationships/notesSlide" Target="../notesSlides/notesSlide5.xml"/><Relationship Id="rId9" Type="http://schemas.openxmlformats.org/officeDocument/2006/relationships/oleObject" Target="../embeddings/oleObject7.bin"/><Relationship Id="rId14" Type="http://schemas.openxmlformats.org/officeDocument/2006/relationships/image" Target="../media/image10.wmf"/></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7.xml"/><Relationship Id="rId1" Type="http://schemas.openxmlformats.org/officeDocument/2006/relationships/tags" Target="../tags/tag11.xml"/><Relationship Id="rId4" Type="http://schemas.openxmlformats.org/officeDocument/2006/relationships/image" Target="../media/image13.jpeg"/></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7.xml"/><Relationship Id="rId1" Type="http://schemas.openxmlformats.org/officeDocument/2006/relationships/tags" Target="../tags/tag12.xml"/><Relationship Id="rId6" Type="http://schemas.openxmlformats.org/officeDocument/2006/relationships/image" Target="../media/image16.png"/><Relationship Id="rId5" Type="http://schemas.openxmlformats.org/officeDocument/2006/relationships/image" Target="../media/image15.png"/><Relationship Id="rId4" Type="http://schemas.openxmlformats.org/officeDocument/2006/relationships/image" Target="../media/image14.jpeg"/></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7.xml"/><Relationship Id="rId1" Type="http://schemas.openxmlformats.org/officeDocument/2006/relationships/tags" Target="../tags/tag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Layout" Target="../slideLayouts/slideLayout7.xml"/><Relationship Id="rId1" Type="http://schemas.openxmlformats.org/officeDocument/2006/relationships/vmlDrawing" Target="../drawings/vmlDrawing4.vml"/><Relationship Id="rId6" Type="http://schemas.openxmlformats.org/officeDocument/2006/relationships/image" Target="../media/image18.wmf"/><Relationship Id="rId5" Type="http://schemas.openxmlformats.org/officeDocument/2006/relationships/oleObject" Target="../embeddings/oleObject13.bin"/><Relationship Id="rId4" Type="http://schemas.openxmlformats.org/officeDocument/2006/relationships/image" Target="../media/image17.wmf"/></Relationships>
</file>

<file path=ppt/slides/_rels/slide17.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slideLayout" Target="../slideLayouts/slideLayout7.xml"/><Relationship Id="rId1" Type="http://schemas.openxmlformats.org/officeDocument/2006/relationships/tags" Target="../tags/tag14.xml"/></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7.xml"/><Relationship Id="rId7" Type="http://schemas.openxmlformats.org/officeDocument/2006/relationships/image" Target="../media/image18.wmf"/><Relationship Id="rId2" Type="http://schemas.openxmlformats.org/officeDocument/2006/relationships/tags" Target="../tags/tag15.xml"/><Relationship Id="rId1" Type="http://schemas.openxmlformats.org/officeDocument/2006/relationships/vmlDrawing" Target="../drawings/vmlDrawing5.vml"/><Relationship Id="rId6" Type="http://schemas.openxmlformats.org/officeDocument/2006/relationships/oleObject" Target="../embeddings/oleObject15.bin"/><Relationship Id="rId5" Type="http://schemas.openxmlformats.org/officeDocument/2006/relationships/image" Target="../media/image17.wmf"/><Relationship Id="rId4" Type="http://schemas.openxmlformats.org/officeDocument/2006/relationships/oleObject" Target="../embeddings/oleObject14.bin"/></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7.xml"/><Relationship Id="rId1" Type="http://schemas.openxmlformats.org/officeDocument/2006/relationships/tags" Target="../tags/tag16.xml"/><Relationship Id="rId4" Type="http://schemas.openxmlformats.org/officeDocument/2006/relationships/image" Target="../media/image20.jpeg"/></Relationships>
</file>

<file path=ppt/slides/_rels/slide2.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slideLayout" Target="../slideLayouts/slideLayout7.xml"/><Relationship Id="rId1" Type="http://schemas.openxmlformats.org/officeDocument/2006/relationships/tags" Target="../tags/tag3.xml"/></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17.xml"/><Relationship Id="rId1" Type="http://schemas.openxmlformats.org/officeDocument/2006/relationships/vmlDrawing" Target="../drawings/vmlDrawing6.vml"/><Relationship Id="rId6" Type="http://schemas.openxmlformats.org/officeDocument/2006/relationships/image" Target="../media/image21.wmf"/><Relationship Id="rId5" Type="http://schemas.openxmlformats.org/officeDocument/2006/relationships/oleObject" Target="../embeddings/oleObject16.bin"/><Relationship Id="rId4" Type="http://schemas.openxmlformats.org/officeDocument/2006/relationships/notesSlide" Target="../notesSlides/notesSlide10.xml"/></Relationships>
</file>

<file path=ppt/slides/_rels/slide21.xml.rels><?xml version="1.0" encoding="UTF-8" standalone="yes"?>
<Relationships xmlns="http://schemas.openxmlformats.org/package/2006/relationships"><Relationship Id="rId8" Type="http://schemas.openxmlformats.org/officeDocument/2006/relationships/image" Target="../media/image22.wmf"/><Relationship Id="rId3" Type="http://schemas.openxmlformats.org/officeDocument/2006/relationships/slideLayout" Target="../slideLayouts/slideLayout7.xml"/><Relationship Id="rId7" Type="http://schemas.openxmlformats.org/officeDocument/2006/relationships/oleObject" Target="../embeddings/oleObject18.bin"/><Relationship Id="rId2" Type="http://schemas.openxmlformats.org/officeDocument/2006/relationships/tags" Target="../tags/tag18.xml"/><Relationship Id="rId1" Type="http://schemas.openxmlformats.org/officeDocument/2006/relationships/vmlDrawing" Target="../drawings/vmlDrawing7.vml"/><Relationship Id="rId6" Type="http://schemas.openxmlformats.org/officeDocument/2006/relationships/image" Target="../media/image21.wmf"/><Relationship Id="rId5" Type="http://schemas.openxmlformats.org/officeDocument/2006/relationships/oleObject" Target="../embeddings/oleObject17.bin"/><Relationship Id="rId10" Type="http://schemas.openxmlformats.org/officeDocument/2006/relationships/image" Target="../media/image23.wmf"/><Relationship Id="rId4" Type="http://schemas.openxmlformats.org/officeDocument/2006/relationships/notesSlide" Target="../notesSlides/notesSlide11.xml"/><Relationship Id="rId9" Type="http://schemas.openxmlformats.org/officeDocument/2006/relationships/oleObject" Target="../embeddings/oleObject19.bin"/></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19.xml"/></Relationships>
</file>

<file path=ppt/slides/_rels/slide23.xml.rels><?xml version="1.0" encoding="UTF-8" standalone="yes"?>
<Relationships xmlns="http://schemas.openxmlformats.org/package/2006/relationships"><Relationship Id="rId8" Type="http://schemas.openxmlformats.org/officeDocument/2006/relationships/image" Target="../media/image25.wmf"/><Relationship Id="rId3" Type="http://schemas.openxmlformats.org/officeDocument/2006/relationships/slideLayout" Target="../slideLayouts/slideLayout7.xml"/><Relationship Id="rId7" Type="http://schemas.openxmlformats.org/officeDocument/2006/relationships/oleObject" Target="../embeddings/oleObject21.bin"/><Relationship Id="rId2" Type="http://schemas.openxmlformats.org/officeDocument/2006/relationships/tags" Target="../tags/tag20.xml"/><Relationship Id="rId1" Type="http://schemas.openxmlformats.org/officeDocument/2006/relationships/vmlDrawing" Target="../drawings/vmlDrawing8.vml"/><Relationship Id="rId6" Type="http://schemas.openxmlformats.org/officeDocument/2006/relationships/image" Target="../media/image24.wmf"/><Relationship Id="rId5" Type="http://schemas.openxmlformats.org/officeDocument/2006/relationships/oleObject" Target="../embeddings/oleObject20.bin"/><Relationship Id="rId4" Type="http://schemas.openxmlformats.org/officeDocument/2006/relationships/notesSlide" Target="../notesSlides/notesSlide12.xml"/></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tags" Target="../tags/tag21.xml"/></Relationships>
</file>

<file path=ppt/slides/_rels/slide25.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slideLayout" Target="../slideLayouts/slideLayout7.xml"/><Relationship Id="rId1" Type="http://schemas.openxmlformats.org/officeDocument/2006/relationships/tags" Target="../tags/tag22.xml"/></Relationships>
</file>

<file path=ppt/slides/_rels/slide26.xml.rels><?xml version="1.0" encoding="UTF-8" standalone="yes"?>
<Relationships xmlns="http://schemas.openxmlformats.org/package/2006/relationships"><Relationship Id="rId8" Type="http://schemas.openxmlformats.org/officeDocument/2006/relationships/oleObject" Target="../embeddings/oleObject24.bin"/><Relationship Id="rId3" Type="http://schemas.openxmlformats.org/officeDocument/2006/relationships/slideLayout" Target="../slideLayouts/slideLayout7.xml"/><Relationship Id="rId7" Type="http://schemas.openxmlformats.org/officeDocument/2006/relationships/image" Target="../media/image28.wmf"/><Relationship Id="rId2" Type="http://schemas.openxmlformats.org/officeDocument/2006/relationships/tags" Target="../tags/tag23.xml"/><Relationship Id="rId1" Type="http://schemas.openxmlformats.org/officeDocument/2006/relationships/vmlDrawing" Target="../drawings/vmlDrawing9.vml"/><Relationship Id="rId6" Type="http://schemas.openxmlformats.org/officeDocument/2006/relationships/oleObject" Target="../embeddings/oleObject23.bin"/><Relationship Id="rId11" Type="http://schemas.openxmlformats.org/officeDocument/2006/relationships/image" Target="../media/image30.wmf"/><Relationship Id="rId5" Type="http://schemas.openxmlformats.org/officeDocument/2006/relationships/image" Target="../media/image27.wmf"/><Relationship Id="rId10" Type="http://schemas.openxmlformats.org/officeDocument/2006/relationships/oleObject" Target="../embeddings/oleObject25.bin"/><Relationship Id="rId4" Type="http://schemas.openxmlformats.org/officeDocument/2006/relationships/oleObject" Target="../embeddings/oleObject22.bin"/><Relationship Id="rId9" Type="http://schemas.openxmlformats.org/officeDocument/2006/relationships/image" Target="../media/image29.wmf"/></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24.xml"/><Relationship Id="rId1" Type="http://schemas.openxmlformats.org/officeDocument/2006/relationships/vmlDrawing" Target="../drawings/vmlDrawing10.vml"/><Relationship Id="rId5" Type="http://schemas.openxmlformats.org/officeDocument/2006/relationships/image" Target="../media/image31.wmf"/><Relationship Id="rId4" Type="http://schemas.openxmlformats.org/officeDocument/2006/relationships/oleObject" Target="../embeddings/oleObject26.bin"/></Relationships>
</file>

<file path=ppt/slides/_rels/slide28.xml.rels><?xml version="1.0" encoding="UTF-8" standalone="yes"?>
<Relationships xmlns="http://schemas.openxmlformats.org/package/2006/relationships"><Relationship Id="rId8" Type="http://schemas.openxmlformats.org/officeDocument/2006/relationships/image" Target="../media/image33.wmf"/><Relationship Id="rId13" Type="http://schemas.openxmlformats.org/officeDocument/2006/relationships/oleObject" Target="../embeddings/oleObject31.bin"/><Relationship Id="rId3" Type="http://schemas.openxmlformats.org/officeDocument/2006/relationships/slideLayout" Target="../slideLayouts/slideLayout7.xml"/><Relationship Id="rId7" Type="http://schemas.openxmlformats.org/officeDocument/2006/relationships/oleObject" Target="../embeddings/oleObject28.bin"/><Relationship Id="rId12" Type="http://schemas.openxmlformats.org/officeDocument/2006/relationships/image" Target="../media/image35.wmf"/><Relationship Id="rId2" Type="http://schemas.openxmlformats.org/officeDocument/2006/relationships/tags" Target="../tags/tag25.xml"/><Relationship Id="rId16" Type="http://schemas.openxmlformats.org/officeDocument/2006/relationships/image" Target="../media/image37.wmf"/><Relationship Id="rId1" Type="http://schemas.openxmlformats.org/officeDocument/2006/relationships/vmlDrawing" Target="../drawings/vmlDrawing11.vml"/><Relationship Id="rId6" Type="http://schemas.openxmlformats.org/officeDocument/2006/relationships/image" Target="../media/image32.wmf"/><Relationship Id="rId11" Type="http://schemas.openxmlformats.org/officeDocument/2006/relationships/oleObject" Target="../embeddings/oleObject30.bin"/><Relationship Id="rId5" Type="http://schemas.openxmlformats.org/officeDocument/2006/relationships/oleObject" Target="../embeddings/oleObject27.bin"/><Relationship Id="rId15" Type="http://schemas.openxmlformats.org/officeDocument/2006/relationships/oleObject" Target="../embeddings/oleObject32.bin"/><Relationship Id="rId10" Type="http://schemas.openxmlformats.org/officeDocument/2006/relationships/image" Target="../media/image34.wmf"/><Relationship Id="rId4" Type="http://schemas.openxmlformats.org/officeDocument/2006/relationships/notesSlide" Target="../notesSlides/notesSlide14.xml"/><Relationship Id="rId9" Type="http://schemas.openxmlformats.org/officeDocument/2006/relationships/oleObject" Target="../embeddings/oleObject29.bin"/><Relationship Id="rId14" Type="http://schemas.openxmlformats.org/officeDocument/2006/relationships/image" Target="../media/image36.wmf"/></Relationships>
</file>

<file path=ppt/slides/_rels/slide29.xml.rels><?xml version="1.0" encoding="UTF-8" standalone="yes"?>
<Relationships xmlns="http://schemas.openxmlformats.org/package/2006/relationships"><Relationship Id="rId3" Type="http://schemas.openxmlformats.org/officeDocument/2006/relationships/oleObject" Target="../embeddings/oleObject33.bin"/><Relationship Id="rId2" Type="http://schemas.openxmlformats.org/officeDocument/2006/relationships/slideLayout" Target="../slideLayouts/slideLayout7.xml"/><Relationship Id="rId1" Type="http://schemas.openxmlformats.org/officeDocument/2006/relationships/vmlDrawing" Target="../drawings/vmlDrawing12.vml"/><Relationship Id="rId6" Type="http://schemas.openxmlformats.org/officeDocument/2006/relationships/image" Target="../media/image32.wmf"/><Relationship Id="rId5" Type="http://schemas.openxmlformats.org/officeDocument/2006/relationships/oleObject" Target="../embeddings/oleObject34.bin"/><Relationship Id="rId4" Type="http://schemas.openxmlformats.org/officeDocument/2006/relationships/image" Target="../media/image34.wmf"/></Relationships>
</file>

<file path=ppt/slides/_rels/slide3.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slideLayout" Target="../slideLayouts/slideLayout7.xml"/><Relationship Id="rId1" Type="http://schemas.openxmlformats.org/officeDocument/2006/relationships/tags" Target="../tags/tag4.xml"/></Relationships>
</file>

<file path=ppt/slides/_rels/slide30.xml.rels><?xml version="1.0" encoding="UTF-8" standalone="yes"?>
<Relationships xmlns="http://schemas.openxmlformats.org/package/2006/relationships"><Relationship Id="rId8" Type="http://schemas.openxmlformats.org/officeDocument/2006/relationships/image" Target="../media/image39.wmf"/><Relationship Id="rId13" Type="http://schemas.openxmlformats.org/officeDocument/2006/relationships/oleObject" Target="../embeddings/oleObject39.bin"/><Relationship Id="rId18" Type="http://schemas.openxmlformats.org/officeDocument/2006/relationships/image" Target="../media/image40.wmf"/><Relationship Id="rId3" Type="http://schemas.openxmlformats.org/officeDocument/2006/relationships/slideLayout" Target="../slideLayouts/slideLayout7.xml"/><Relationship Id="rId7" Type="http://schemas.openxmlformats.org/officeDocument/2006/relationships/oleObject" Target="../embeddings/oleObject36.bin"/><Relationship Id="rId12" Type="http://schemas.openxmlformats.org/officeDocument/2006/relationships/image" Target="../media/image3.wmf"/><Relationship Id="rId17" Type="http://schemas.openxmlformats.org/officeDocument/2006/relationships/oleObject" Target="../embeddings/oleObject41.bin"/><Relationship Id="rId2" Type="http://schemas.openxmlformats.org/officeDocument/2006/relationships/tags" Target="../tags/tag26.xml"/><Relationship Id="rId16" Type="http://schemas.openxmlformats.org/officeDocument/2006/relationships/image" Target="../media/image5.wmf"/><Relationship Id="rId20" Type="http://schemas.openxmlformats.org/officeDocument/2006/relationships/image" Target="../media/image41.wmf"/><Relationship Id="rId1" Type="http://schemas.openxmlformats.org/officeDocument/2006/relationships/vmlDrawing" Target="../drawings/vmlDrawing13.vml"/><Relationship Id="rId6" Type="http://schemas.openxmlformats.org/officeDocument/2006/relationships/image" Target="../media/image38.wmf"/><Relationship Id="rId11" Type="http://schemas.openxmlformats.org/officeDocument/2006/relationships/oleObject" Target="../embeddings/oleObject38.bin"/><Relationship Id="rId5" Type="http://schemas.openxmlformats.org/officeDocument/2006/relationships/oleObject" Target="../embeddings/oleObject35.bin"/><Relationship Id="rId15" Type="http://schemas.openxmlformats.org/officeDocument/2006/relationships/oleObject" Target="../embeddings/oleObject40.bin"/><Relationship Id="rId10" Type="http://schemas.openxmlformats.org/officeDocument/2006/relationships/image" Target="../media/image2.wmf"/><Relationship Id="rId19" Type="http://schemas.openxmlformats.org/officeDocument/2006/relationships/oleObject" Target="../embeddings/oleObject42.bin"/><Relationship Id="rId4" Type="http://schemas.openxmlformats.org/officeDocument/2006/relationships/notesSlide" Target="../notesSlides/notesSlide15.xml"/><Relationship Id="rId9" Type="http://schemas.openxmlformats.org/officeDocument/2006/relationships/oleObject" Target="../embeddings/oleObject37.bin"/><Relationship Id="rId14" Type="http://schemas.openxmlformats.org/officeDocument/2006/relationships/image" Target="../media/image4.wmf"/></Relationships>
</file>

<file path=ppt/slides/_rels/slide3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27.xml"/></Relationships>
</file>

<file path=ppt/slides/_rels/slide32.xml.rels><?xml version="1.0" encoding="UTF-8" standalone="yes"?>
<Relationships xmlns="http://schemas.openxmlformats.org/package/2006/relationships"><Relationship Id="rId8" Type="http://schemas.openxmlformats.org/officeDocument/2006/relationships/image" Target="../media/image39.wmf"/><Relationship Id="rId13" Type="http://schemas.openxmlformats.org/officeDocument/2006/relationships/oleObject" Target="../embeddings/oleObject47.bin"/><Relationship Id="rId18" Type="http://schemas.openxmlformats.org/officeDocument/2006/relationships/image" Target="../media/image40.wmf"/><Relationship Id="rId3" Type="http://schemas.openxmlformats.org/officeDocument/2006/relationships/slideLayout" Target="../slideLayouts/slideLayout7.xml"/><Relationship Id="rId7" Type="http://schemas.openxmlformats.org/officeDocument/2006/relationships/oleObject" Target="../embeddings/oleObject44.bin"/><Relationship Id="rId12" Type="http://schemas.openxmlformats.org/officeDocument/2006/relationships/image" Target="../media/image3.wmf"/><Relationship Id="rId17" Type="http://schemas.openxmlformats.org/officeDocument/2006/relationships/oleObject" Target="../embeddings/oleObject49.bin"/><Relationship Id="rId2" Type="http://schemas.openxmlformats.org/officeDocument/2006/relationships/tags" Target="../tags/tag28.xml"/><Relationship Id="rId16" Type="http://schemas.openxmlformats.org/officeDocument/2006/relationships/image" Target="../media/image5.wmf"/><Relationship Id="rId20" Type="http://schemas.openxmlformats.org/officeDocument/2006/relationships/image" Target="../media/image41.wmf"/><Relationship Id="rId1" Type="http://schemas.openxmlformats.org/officeDocument/2006/relationships/vmlDrawing" Target="../drawings/vmlDrawing14.vml"/><Relationship Id="rId6" Type="http://schemas.openxmlformats.org/officeDocument/2006/relationships/image" Target="../media/image38.wmf"/><Relationship Id="rId11" Type="http://schemas.openxmlformats.org/officeDocument/2006/relationships/oleObject" Target="../embeddings/oleObject46.bin"/><Relationship Id="rId5" Type="http://schemas.openxmlformats.org/officeDocument/2006/relationships/oleObject" Target="../embeddings/oleObject43.bin"/><Relationship Id="rId15" Type="http://schemas.openxmlformats.org/officeDocument/2006/relationships/oleObject" Target="../embeddings/oleObject48.bin"/><Relationship Id="rId10" Type="http://schemas.openxmlformats.org/officeDocument/2006/relationships/image" Target="../media/image2.wmf"/><Relationship Id="rId19" Type="http://schemas.openxmlformats.org/officeDocument/2006/relationships/oleObject" Target="../embeddings/oleObject50.bin"/><Relationship Id="rId4" Type="http://schemas.openxmlformats.org/officeDocument/2006/relationships/notesSlide" Target="../notesSlides/notesSlide16.xml"/><Relationship Id="rId9" Type="http://schemas.openxmlformats.org/officeDocument/2006/relationships/oleObject" Target="../embeddings/oleObject45.bin"/><Relationship Id="rId14" Type="http://schemas.openxmlformats.org/officeDocument/2006/relationships/image" Target="../media/image4.wmf"/></Relationships>
</file>

<file path=ppt/slides/_rels/slide33.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tags" Target="../tags/tag29.xml"/></Relationships>
</file>

<file path=ppt/slides/_rels/slide34.xml.rels><?xml version="1.0" encoding="UTF-8" standalone="yes"?>
<Relationships xmlns="http://schemas.openxmlformats.org/package/2006/relationships"><Relationship Id="rId8" Type="http://schemas.openxmlformats.org/officeDocument/2006/relationships/image" Target="../media/image39.wmf"/><Relationship Id="rId13" Type="http://schemas.openxmlformats.org/officeDocument/2006/relationships/oleObject" Target="../embeddings/oleObject55.bin"/><Relationship Id="rId18" Type="http://schemas.openxmlformats.org/officeDocument/2006/relationships/image" Target="../media/image40.wmf"/><Relationship Id="rId3" Type="http://schemas.openxmlformats.org/officeDocument/2006/relationships/slideLayout" Target="../slideLayouts/slideLayout7.xml"/><Relationship Id="rId21" Type="http://schemas.openxmlformats.org/officeDocument/2006/relationships/oleObject" Target="../embeddings/oleObject59.bin"/><Relationship Id="rId7" Type="http://schemas.openxmlformats.org/officeDocument/2006/relationships/oleObject" Target="../embeddings/oleObject52.bin"/><Relationship Id="rId12" Type="http://schemas.openxmlformats.org/officeDocument/2006/relationships/image" Target="../media/image3.wmf"/><Relationship Id="rId17" Type="http://schemas.openxmlformats.org/officeDocument/2006/relationships/oleObject" Target="../embeddings/oleObject57.bin"/><Relationship Id="rId2" Type="http://schemas.openxmlformats.org/officeDocument/2006/relationships/tags" Target="../tags/tag30.xml"/><Relationship Id="rId16" Type="http://schemas.openxmlformats.org/officeDocument/2006/relationships/image" Target="../media/image5.wmf"/><Relationship Id="rId20" Type="http://schemas.openxmlformats.org/officeDocument/2006/relationships/image" Target="../media/image41.wmf"/><Relationship Id="rId1" Type="http://schemas.openxmlformats.org/officeDocument/2006/relationships/vmlDrawing" Target="../drawings/vmlDrawing15.vml"/><Relationship Id="rId6" Type="http://schemas.openxmlformats.org/officeDocument/2006/relationships/image" Target="../media/image38.wmf"/><Relationship Id="rId11" Type="http://schemas.openxmlformats.org/officeDocument/2006/relationships/oleObject" Target="../embeddings/oleObject54.bin"/><Relationship Id="rId24" Type="http://schemas.openxmlformats.org/officeDocument/2006/relationships/image" Target="../media/image43.wmf"/><Relationship Id="rId5" Type="http://schemas.openxmlformats.org/officeDocument/2006/relationships/oleObject" Target="../embeddings/oleObject51.bin"/><Relationship Id="rId15" Type="http://schemas.openxmlformats.org/officeDocument/2006/relationships/oleObject" Target="../embeddings/oleObject56.bin"/><Relationship Id="rId23" Type="http://schemas.openxmlformats.org/officeDocument/2006/relationships/oleObject" Target="../embeddings/oleObject60.bin"/><Relationship Id="rId10" Type="http://schemas.openxmlformats.org/officeDocument/2006/relationships/image" Target="../media/image2.wmf"/><Relationship Id="rId19" Type="http://schemas.openxmlformats.org/officeDocument/2006/relationships/oleObject" Target="../embeddings/oleObject58.bin"/><Relationship Id="rId4" Type="http://schemas.openxmlformats.org/officeDocument/2006/relationships/notesSlide" Target="../notesSlides/notesSlide17.xml"/><Relationship Id="rId9" Type="http://schemas.openxmlformats.org/officeDocument/2006/relationships/oleObject" Target="../embeddings/oleObject53.bin"/><Relationship Id="rId14" Type="http://schemas.openxmlformats.org/officeDocument/2006/relationships/image" Target="../media/image4.wmf"/><Relationship Id="rId22" Type="http://schemas.openxmlformats.org/officeDocument/2006/relationships/image" Target="../media/image42.wmf"/></Relationships>
</file>

<file path=ppt/slides/_rels/slide35.xml.rels><?xml version="1.0" encoding="UTF-8" standalone="yes"?>
<Relationships xmlns="http://schemas.openxmlformats.org/package/2006/relationships"><Relationship Id="rId8" Type="http://schemas.openxmlformats.org/officeDocument/2006/relationships/image" Target="../media/image44.emf"/><Relationship Id="rId3" Type="http://schemas.openxmlformats.org/officeDocument/2006/relationships/tags" Target="../tags/tag32.xml"/><Relationship Id="rId7" Type="http://schemas.openxmlformats.org/officeDocument/2006/relationships/oleObject" Target="../embeddings/oleObject61.bin"/><Relationship Id="rId2" Type="http://schemas.openxmlformats.org/officeDocument/2006/relationships/tags" Target="../tags/tag31.xml"/><Relationship Id="rId1" Type="http://schemas.openxmlformats.org/officeDocument/2006/relationships/vmlDrawing" Target="../drawings/vmlDrawing16.vml"/><Relationship Id="rId6" Type="http://schemas.openxmlformats.org/officeDocument/2006/relationships/slideLayout" Target="../slideLayouts/slideLayout12.xml"/><Relationship Id="rId5" Type="http://schemas.openxmlformats.org/officeDocument/2006/relationships/tags" Target="../tags/tag34.xml"/><Relationship Id="rId10" Type="http://schemas.openxmlformats.org/officeDocument/2006/relationships/image" Target="../media/image46.jpeg"/><Relationship Id="rId4" Type="http://schemas.openxmlformats.org/officeDocument/2006/relationships/tags" Target="../tags/tag33.xml"/><Relationship Id="rId9" Type="http://schemas.openxmlformats.org/officeDocument/2006/relationships/image" Target="../media/image45.png"/></Relationships>
</file>

<file path=ppt/slides/_rels/slide36.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tags" Target="../tags/tag35.xml"/></Relationships>
</file>

<file path=ppt/slides/_rels/slide37.xml.rels><?xml version="1.0" encoding="UTF-8" standalone="yes"?>
<Relationships xmlns="http://schemas.openxmlformats.org/package/2006/relationships"><Relationship Id="rId3" Type="http://schemas.openxmlformats.org/officeDocument/2006/relationships/hyperlink" Target="http://www.youtube.com/watch?v=KHmWfEQpFY8&amp;feature=related" TargetMode="External"/><Relationship Id="rId2" Type="http://schemas.openxmlformats.org/officeDocument/2006/relationships/slideLayout" Target="../slideLayouts/slideLayout12.xml"/><Relationship Id="rId1" Type="http://schemas.openxmlformats.org/officeDocument/2006/relationships/tags" Target="../tags/tag3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9.xml.rels><?xml version="1.0" encoding="UTF-8" standalone="yes"?>
<Relationships xmlns="http://schemas.openxmlformats.org/package/2006/relationships"><Relationship Id="rId8" Type="http://schemas.openxmlformats.org/officeDocument/2006/relationships/image" Target="../media/image48.wmf"/><Relationship Id="rId3" Type="http://schemas.openxmlformats.org/officeDocument/2006/relationships/slideLayout" Target="../slideLayouts/slideLayout7.xml"/><Relationship Id="rId7" Type="http://schemas.openxmlformats.org/officeDocument/2006/relationships/oleObject" Target="../embeddings/oleObject63.bin"/><Relationship Id="rId2" Type="http://schemas.openxmlformats.org/officeDocument/2006/relationships/tags" Target="../tags/tag37.xml"/><Relationship Id="rId1" Type="http://schemas.openxmlformats.org/officeDocument/2006/relationships/vmlDrawing" Target="../drawings/vmlDrawing17.vml"/><Relationship Id="rId6" Type="http://schemas.openxmlformats.org/officeDocument/2006/relationships/image" Target="../media/image47.wmf"/><Relationship Id="rId5" Type="http://schemas.openxmlformats.org/officeDocument/2006/relationships/oleObject" Target="../embeddings/oleObject62.bin"/><Relationship Id="rId4" Type="http://schemas.openxmlformats.org/officeDocument/2006/relationships/notesSlide" Target="../notesSlides/notesSlide18.xml"/></Relationships>
</file>

<file path=ppt/slides/_rels/slide4.xml.rels><?xml version="1.0" encoding="UTF-8" standalone="yes"?>
<Relationships xmlns="http://schemas.openxmlformats.org/package/2006/relationships"><Relationship Id="rId8" Type="http://schemas.openxmlformats.org/officeDocument/2006/relationships/image" Target="../media/image3.wmf"/><Relationship Id="rId3" Type="http://schemas.openxmlformats.org/officeDocument/2006/relationships/slideLayout" Target="../slideLayouts/slideLayout7.xml"/><Relationship Id="rId7" Type="http://schemas.openxmlformats.org/officeDocument/2006/relationships/oleObject" Target="../embeddings/oleObject2.bin"/><Relationship Id="rId2" Type="http://schemas.openxmlformats.org/officeDocument/2006/relationships/tags" Target="../tags/tag5.xml"/><Relationship Id="rId1" Type="http://schemas.openxmlformats.org/officeDocument/2006/relationships/vmlDrawing" Target="../drawings/vmlDrawing1.vml"/><Relationship Id="rId6" Type="http://schemas.openxmlformats.org/officeDocument/2006/relationships/image" Target="../media/image2.wmf"/><Relationship Id="rId5" Type="http://schemas.openxmlformats.org/officeDocument/2006/relationships/oleObject" Target="../embeddings/oleObject1.bin"/><Relationship Id="rId4" Type="http://schemas.openxmlformats.org/officeDocument/2006/relationships/notesSlide" Target="../notesSlides/notesSlide2.xml"/></Relationships>
</file>

<file path=ppt/slides/_rels/slide40.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38.xml"/></Relationships>
</file>

<file path=ppt/slides/_rels/slide41.xml.rels><?xml version="1.0" encoding="UTF-8" standalone="yes"?>
<Relationships xmlns="http://schemas.openxmlformats.org/package/2006/relationships"><Relationship Id="rId3" Type="http://schemas.openxmlformats.org/officeDocument/2006/relationships/tags" Target="../tags/tag40.xml"/><Relationship Id="rId7" Type="http://schemas.openxmlformats.org/officeDocument/2006/relationships/image" Target="../media/image49.emf"/><Relationship Id="rId2" Type="http://schemas.openxmlformats.org/officeDocument/2006/relationships/tags" Target="../tags/tag39.xml"/><Relationship Id="rId1" Type="http://schemas.openxmlformats.org/officeDocument/2006/relationships/vmlDrawing" Target="../drawings/vmlDrawing18.vml"/><Relationship Id="rId6" Type="http://schemas.openxmlformats.org/officeDocument/2006/relationships/oleObject" Target="../embeddings/oleObject64.bin"/><Relationship Id="rId5" Type="http://schemas.openxmlformats.org/officeDocument/2006/relationships/slideLayout" Target="../slideLayouts/slideLayout12.xml"/><Relationship Id="rId4" Type="http://schemas.openxmlformats.org/officeDocument/2006/relationships/tags" Target="../tags/tag41.xml"/></Relationships>
</file>

<file path=ppt/slides/_rels/slide42.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7.xml"/><Relationship Id="rId1" Type="http://schemas.openxmlformats.org/officeDocument/2006/relationships/tags" Target="../tags/tag42.xml"/><Relationship Id="rId6" Type="http://schemas.openxmlformats.org/officeDocument/2006/relationships/image" Target="../media/image52.png"/><Relationship Id="rId5" Type="http://schemas.openxmlformats.org/officeDocument/2006/relationships/image" Target="../media/image51.png"/><Relationship Id="rId4" Type="http://schemas.openxmlformats.org/officeDocument/2006/relationships/image" Target="../media/image50.jpeg"/></Relationships>
</file>

<file path=ppt/slides/_rels/slide43.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2.xml"/><Relationship Id="rId1" Type="http://schemas.openxmlformats.org/officeDocument/2006/relationships/tags" Target="../tags/tag43.xml"/></Relationships>
</file>

<file path=ppt/slides/_rels/slide44.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2.xml"/><Relationship Id="rId1" Type="http://schemas.openxmlformats.org/officeDocument/2006/relationships/tags" Target="../tags/tag44.xml"/></Relationships>
</file>

<file path=ppt/slides/_rels/slide45.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2.xml"/><Relationship Id="rId1" Type="http://schemas.openxmlformats.org/officeDocument/2006/relationships/tags" Target="../tags/tag45.xml"/></Relationships>
</file>

<file path=ppt/slides/_rels/slide46.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2.xml"/><Relationship Id="rId1" Type="http://schemas.openxmlformats.org/officeDocument/2006/relationships/tags" Target="../tags/tag46.xml"/></Relationships>
</file>

<file path=ppt/slides/_rels/slide47.xml.rels><?xml version="1.0" encoding="UTF-8" standalone="yes"?>
<Relationships xmlns="http://schemas.openxmlformats.org/package/2006/relationships"><Relationship Id="rId3" Type="http://schemas.openxmlformats.org/officeDocument/2006/relationships/notesSlide" Target="../notesSlides/notesSlide24.xml"/><Relationship Id="rId2" Type="http://schemas.openxmlformats.org/officeDocument/2006/relationships/slideLayout" Target="../slideLayouts/slideLayout7.xml"/><Relationship Id="rId1" Type="http://schemas.openxmlformats.org/officeDocument/2006/relationships/tags" Target="../tags/tag47.xml"/></Relationships>
</file>

<file path=ppt/slides/_rels/slide48.xml.rels><?xml version="1.0" encoding="UTF-8" standalone="yes"?>
<Relationships xmlns="http://schemas.openxmlformats.org/package/2006/relationships"><Relationship Id="rId3" Type="http://schemas.openxmlformats.org/officeDocument/2006/relationships/notesSlide" Target="../notesSlides/notesSlide25.xml"/><Relationship Id="rId2" Type="http://schemas.openxmlformats.org/officeDocument/2006/relationships/slideLayout" Target="../slideLayouts/slideLayout7.xml"/><Relationship Id="rId1" Type="http://schemas.openxmlformats.org/officeDocument/2006/relationships/tags" Target="../tags/tag48.xml"/></Relationships>
</file>

<file path=ppt/slides/_rels/slide49.xml.rels><?xml version="1.0" encoding="UTF-8" standalone="yes"?>
<Relationships xmlns="http://schemas.openxmlformats.org/package/2006/relationships"><Relationship Id="rId3" Type="http://schemas.openxmlformats.org/officeDocument/2006/relationships/notesSlide" Target="../notesSlides/notesSlide26.xml"/><Relationship Id="rId2" Type="http://schemas.openxmlformats.org/officeDocument/2006/relationships/slideLayout" Target="../slideLayouts/slideLayout7.xml"/><Relationship Id="rId1" Type="http://schemas.openxmlformats.org/officeDocument/2006/relationships/tags" Target="../tags/tag49.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7.xml"/><Relationship Id="rId1" Type="http://schemas.openxmlformats.org/officeDocument/2006/relationships/tags" Target="../tags/tag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slideLayout" Target="../slideLayouts/slideLayout7.xml"/><Relationship Id="rId1" Type="http://schemas.openxmlformats.org/officeDocument/2006/relationships/tags" Target="../tags/tag7.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8.xml"/></Relationships>
</file>

<file path=ppt/slides/_rels/slide9.xml.rels><?xml version="1.0" encoding="UTF-8" standalone="yes"?>
<Relationships xmlns="http://schemas.openxmlformats.org/package/2006/relationships"><Relationship Id="rId8" Type="http://schemas.openxmlformats.org/officeDocument/2006/relationships/image" Target="../media/image5.wmf"/><Relationship Id="rId3" Type="http://schemas.openxmlformats.org/officeDocument/2006/relationships/slideLayout" Target="../slideLayouts/slideLayout7.xml"/><Relationship Id="rId7" Type="http://schemas.openxmlformats.org/officeDocument/2006/relationships/oleObject" Target="../embeddings/oleObject4.bin"/><Relationship Id="rId2" Type="http://schemas.openxmlformats.org/officeDocument/2006/relationships/tags" Target="../tags/tag9.xml"/><Relationship Id="rId1" Type="http://schemas.openxmlformats.org/officeDocument/2006/relationships/vmlDrawing" Target="../drawings/vmlDrawing2.vml"/><Relationship Id="rId6" Type="http://schemas.openxmlformats.org/officeDocument/2006/relationships/image" Target="../media/image4.wmf"/><Relationship Id="rId5" Type="http://schemas.openxmlformats.org/officeDocument/2006/relationships/oleObject" Target="../embeddings/oleObject3.bin"/><Relationship Id="rId4" Type="http://schemas.openxmlformats.org/officeDocument/2006/relationships/notesSlide" Target="../notesSlides/notesSlide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4">
            <a:extLst>
              <a:ext uri="{FF2B5EF4-FFF2-40B4-BE49-F238E27FC236}">
                <a16:creationId xmlns:a16="http://schemas.microsoft.com/office/drawing/2014/main" id="{C7542D20-C993-4645-925F-89A07D381B64}"/>
              </a:ext>
            </a:extLst>
          </p:cNvPr>
          <p:cNvSpPr txBox="1">
            <a:spLocks noChangeArrowheads="1"/>
          </p:cNvSpPr>
          <p:nvPr/>
        </p:nvSpPr>
        <p:spPr bwMode="auto">
          <a:xfrm>
            <a:off x="381000" y="381000"/>
            <a:ext cx="76200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b="1"/>
              <a:t>Chapter 12:  Rotational Kinematics</a:t>
            </a:r>
          </a:p>
        </p:txBody>
      </p:sp>
      <p:sp>
        <p:nvSpPr>
          <p:cNvPr id="3075" name="Line 5">
            <a:extLst>
              <a:ext uri="{FF2B5EF4-FFF2-40B4-BE49-F238E27FC236}">
                <a16:creationId xmlns:a16="http://schemas.microsoft.com/office/drawing/2014/main" id="{C72EF564-FEA2-4975-AD57-11EE82BD4DEB}"/>
              </a:ext>
            </a:extLst>
          </p:cNvPr>
          <p:cNvSpPr>
            <a:spLocks noChangeShapeType="1"/>
          </p:cNvSpPr>
          <p:nvPr/>
        </p:nvSpPr>
        <p:spPr bwMode="auto">
          <a:xfrm>
            <a:off x="381000" y="990600"/>
            <a:ext cx="8001000" cy="0"/>
          </a:xfrm>
          <a:prstGeom prst="line">
            <a:avLst/>
          </a:prstGeom>
          <a:noFill/>
          <a:ln w="38100">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 name="TextBox 1">
            <a:extLst>
              <a:ext uri="{FF2B5EF4-FFF2-40B4-BE49-F238E27FC236}">
                <a16:creationId xmlns:a16="http://schemas.microsoft.com/office/drawing/2014/main" id="{A48BB372-BAF6-426B-AA79-382C622BC9A0}"/>
              </a:ext>
            </a:extLst>
          </p:cNvPr>
          <p:cNvSpPr txBox="1">
            <a:spLocks noChangeArrowheads="1"/>
          </p:cNvSpPr>
          <p:nvPr/>
        </p:nvSpPr>
        <p:spPr bwMode="auto">
          <a:xfrm>
            <a:off x="1219200" y="2667000"/>
            <a:ext cx="5715000" cy="1230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US" altLang="en-US" sz="2800"/>
              <a:t>Or</a:t>
            </a:r>
          </a:p>
          <a:p>
            <a:pPr algn="ctr">
              <a:spcBef>
                <a:spcPct val="0"/>
              </a:spcBef>
              <a:buFontTx/>
              <a:buNone/>
            </a:pPr>
            <a:endParaRPr lang="en-US" altLang="en-US" sz="1800"/>
          </a:p>
          <a:p>
            <a:pPr algn="ctr">
              <a:spcBef>
                <a:spcPct val="0"/>
              </a:spcBef>
              <a:buFontTx/>
              <a:buNone/>
            </a:pPr>
            <a:r>
              <a:rPr lang="en-US" altLang="en-US" sz="2800" i="1"/>
              <a:t>All of Physics 211 with a Twist</a:t>
            </a: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Oval 4">
            <a:extLst>
              <a:ext uri="{FF2B5EF4-FFF2-40B4-BE49-F238E27FC236}">
                <a16:creationId xmlns:a16="http://schemas.microsoft.com/office/drawing/2014/main" id="{1BC278E7-E460-4CDE-B344-8F294A745DDE}"/>
              </a:ext>
            </a:extLst>
          </p:cNvPr>
          <p:cNvSpPr>
            <a:spLocks noChangeArrowheads="1"/>
          </p:cNvSpPr>
          <p:nvPr/>
        </p:nvSpPr>
        <p:spPr bwMode="auto">
          <a:xfrm>
            <a:off x="4876800" y="914400"/>
            <a:ext cx="2209800" cy="2209800"/>
          </a:xfrm>
          <a:prstGeom prst="ellipse">
            <a:avLst/>
          </a:prstGeom>
          <a:solidFill>
            <a:srgbClr val="3399FF"/>
          </a:solidFill>
          <a:ln w="9525">
            <a:round/>
            <a:headEnd/>
            <a:tailEnd/>
          </a:ln>
          <a:scene3d>
            <a:camera prst="legacyObliqueTopRight">
              <a:rot lat="21299970" lon="0" rev="0"/>
            </a:camera>
            <a:lightRig rig="legacyFlat2" dir="t"/>
          </a:scene3d>
          <a:sp3d extrusionH="430200" prstMaterial="legacyPlastic">
            <a:bevelT w="13500" h="13500" prst="angle"/>
            <a:bevelB w="13500" h="13500" prst="angle"/>
            <a:extrusionClr>
              <a:srgbClr val="3399FF"/>
            </a:extrusionClr>
            <a:contourClr>
              <a:srgbClr val="3399FF"/>
            </a:contourClr>
          </a:sp3d>
        </p:spPr>
        <p:txBody>
          <a:bodyPr wrap="none" anchor="ctr">
            <a:flatTx/>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16387" name="Line 5">
            <a:extLst>
              <a:ext uri="{FF2B5EF4-FFF2-40B4-BE49-F238E27FC236}">
                <a16:creationId xmlns:a16="http://schemas.microsoft.com/office/drawing/2014/main" id="{FF483B57-FA00-4636-AD9D-24D663D1A9D8}"/>
              </a:ext>
            </a:extLst>
          </p:cNvPr>
          <p:cNvSpPr>
            <a:spLocks noChangeShapeType="1"/>
          </p:cNvSpPr>
          <p:nvPr/>
        </p:nvSpPr>
        <p:spPr bwMode="auto">
          <a:xfrm flipV="1">
            <a:off x="6096000" y="1528763"/>
            <a:ext cx="914400" cy="528637"/>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6388" name="Line 6">
            <a:extLst>
              <a:ext uri="{FF2B5EF4-FFF2-40B4-BE49-F238E27FC236}">
                <a16:creationId xmlns:a16="http://schemas.microsoft.com/office/drawing/2014/main" id="{564B37F2-C03C-4437-B688-DEBC75E39CB5}"/>
              </a:ext>
            </a:extLst>
          </p:cNvPr>
          <p:cNvSpPr>
            <a:spLocks noChangeShapeType="1"/>
          </p:cNvSpPr>
          <p:nvPr/>
        </p:nvSpPr>
        <p:spPr bwMode="auto">
          <a:xfrm flipV="1">
            <a:off x="6096000" y="1066800"/>
            <a:ext cx="152400" cy="990600"/>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6389" name="Freeform 7">
            <a:extLst>
              <a:ext uri="{FF2B5EF4-FFF2-40B4-BE49-F238E27FC236}">
                <a16:creationId xmlns:a16="http://schemas.microsoft.com/office/drawing/2014/main" id="{843D6C2C-9385-4107-AE58-38AB776572F8}"/>
              </a:ext>
            </a:extLst>
          </p:cNvPr>
          <p:cNvSpPr>
            <a:spLocks/>
          </p:cNvSpPr>
          <p:nvPr/>
        </p:nvSpPr>
        <p:spPr bwMode="auto">
          <a:xfrm rot="1561776">
            <a:off x="6175375" y="1582738"/>
            <a:ext cx="228600" cy="304800"/>
          </a:xfrm>
          <a:custGeom>
            <a:avLst/>
            <a:gdLst>
              <a:gd name="T0" fmla="*/ 0 w 96"/>
              <a:gd name="T1" fmla="*/ 2147483646 h 8"/>
              <a:gd name="T2" fmla="*/ 2147483646 w 96"/>
              <a:gd name="T3" fmla="*/ 2147483646 h 8"/>
              <a:gd name="T4" fmla="*/ 0 60000 65536"/>
              <a:gd name="T5" fmla="*/ 0 60000 65536"/>
              <a:gd name="T6" fmla="*/ 0 w 96"/>
              <a:gd name="T7" fmla="*/ 0 h 8"/>
              <a:gd name="T8" fmla="*/ 96 w 96"/>
              <a:gd name="T9" fmla="*/ 8 h 8"/>
            </a:gdLst>
            <a:ahLst/>
            <a:cxnLst>
              <a:cxn ang="T4">
                <a:pos x="T0" y="T1"/>
              </a:cxn>
              <a:cxn ang="T5">
                <a:pos x="T2" y="T3"/>
              </a:cxn>
            </a:cxnLst>
            <a:rect l="T6" t="T7" r="T8" b="T9"/>
            <a:pathLst>
              <a:path w="96" h="8">
                <a:moveTo>
                  <a:pt x="0" y="8"/>
                </a:moveTo>
                <a:cubicBezTo>
                  <a:pt x="40" y="4"/>
                  <a:pt x="80" y="0"/>
                  <a:pt x="96" y="8"/>
                </a:cubicBezTo>
              </a:path>
            </a:pathLst>
          </a:custGeom>
          <a:noFill/>
          <a:ln w="38100">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6390" name="Oval 8">
            <a:extLst>
              <a:ext uri="{FF2B5EF4-FFF2-40B4-BE49-F238E27FC236}">
                <a16:creationId xmlns:a16="http://schemas.microsoft.com/office/drawing/2014/main" id="{596278A2-6FDC-4991-9041-93C6951171CA}"/>
              </a:ext>
            </a:extLst>
          </p:cNvPr>
          <p:cNvSpPr>
            <a:spLocks noChangeArrowheads="1"/>
          </p:cNvSpPr>
          <p:nvPr/>
        </p:nvSpPr>
        <p:spPr bwMode="auto">
          <a:xfrm>
            <a:off x="6858000" y="1447800"/>
            <a:ext cx="228600" cy="152400"/>
          </a:xfrm>
          <a:prstGeom prst="ellipse">
            <a:avLst/>
          </a:prstGeom>
          <a:solidFill>
            <a:schemeClr val="bg1"/>
          </a:solidFill>
          <a:ln w="9525">
            <a:solidFill>
              <a:schemeClr val="bg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16391" name="Oval 9">
            <a:extLst>
              <a:ext uri="{FF2B5EF4-FFF2-40B4-BE49-F238E27FC236}">
                <a16:creationId xmlns:a16="http://schemas.microsoft.com/office/drawing/2014/main" id="{9AA883D5-E7D4-414C-926F-65B7BDA6E4F0}"/>
              </a:ext>
            </a:extLst>
          </p:cNvPr>
          <p:cNvSpPr>
            <a:spLocks noChangeArrowheads="1"/>
          </p:cNvSpPr>
          <p:nvPr/>
        </p:nvSpPr>
        <p:spPr bwMode="auto">
          <a:xfrm>
            <a:off x="6172200" y="914400"/>
            <a:ext cx="228600" cy="152400"/>
          </a:xfrm>
          <a:prstGeom prst="ellipse">
            <a:avLst/>
          </a:prstGeom>
          <a:solidFill>
            <a:schemeClr val="bg1"/>
          </a:solidFill>
          <a:ln w="9525">
            <a:solidFill>
              <a:schemeClr val="bg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16392" name="Text Box 10">
            <a:extLst>
              <a:ext uri="{FF2B5EF4-FFF2-40B4-BE49-F238E27FC236}">
                <a16:creationId xmlns:a16="http://schemas.microsoft.com/office/drawing/2014/main" id="{00027B48-6C7E-4E82-974B-D3D20EF23749}"/>
              </a:ext>
            </a:extLst>
          </p:cNvPr>
          <p:cNvSpPr txBox="1">
            <a:spLocks noChangeArrowheads="1"/>
          </p:cNvSpPr>
          <p:nvPr/>
        </p:nvSpPr>
        <p:spPr bwMode="auto">
          <a:xfrm>
            <a:off x="6248400" y="1219200"/>
            <a:ext cx="762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3600">
                <a:solidFill>
                  <a:schemeClr val="bg1"/>
                </a:solidFill>
                <a:sym typeface="Symbol" panose="05050102010706020507" pitchFamily="18" charset="2"/>
              </a:rPr>
              <a:t></a:t>
            </a:r>
          </a:p>
        </p:txBody>
      </p:sp>
      <p:sp>
        <p:nvSpPr>
          <p:cNvPr id="16393" name="Arc 11">
            <a:extLst>
              <a:ext uri="{FF2B5EF4-FFF2-40B4-BE49-F238E27FC236}">
                <a16:creationId xmlns:a16="http://schemas.microsoft.com/office/drawing/2014/main" id="{B8C56B23-BAC6-426E-B966-FF232DDFF684}"/>
              </a:ext>
            </a:extLst>
          </p:cNvPr>
          <p:cNvSpPr>
            <a:spLocks/>
          </p:cNvSpPr>
          <p:nvPr/>
        </p:nvSpPr>
        <p:spPr bwMode="auto">
          <a:xfrm>
            <a:off x="6324600" y="990600"/>
            <a:ext cx="609600" cy="609600"/>
          </a:xfrm>
          <a:custGeom>
            <a:avLst/>
            <a:gdLst>
              <a:gd name="T0" fmla="*/ 0 w 20959"/>
              <a:gd name="T1" fmla="*/ 0 h 21600"/>
              <a:gd name="T2" fmla="*/ 2147483646 w 20959"/>
              <a:gd name="T3" fmla="*/ 2147483646 h 21600"/>
              <a:gd name="T4" fmla="*/ 0 w 20959"/>
              <a:gd name="T5" fmla="*/ 2147483646 h 21600"/>
              <a:gd name="T6" fmla="*/ 0 60000 65536"/>
              <a:gd name="T7" fmla="*/ 0 60000 65536"/>
              <a:gd name="T8" fmla="*/ 0 60000 65536"/>
              <a:gd name="T9" fmla="*/ 0 w 20959"/>
              <a:gd name="T10" fmla="*/ 0 h 21600"/>
              <a:gd name="T11" fmla="*/ 20959 w 20959"/>
              <a:gd name="T12" fmla="*/ 21600 h 21600"/>
            </a:gdLst>
            <a:ahLst/>
            <a:cxnLst>
              <a:cxn ang="T6">
                <a:pos x="T0" y="T1"/>
              </a:cxn>
              <a:cxn ang="T7">
                <a:pos x="T2" y="T3"/>
              </a:cxn>
              <a:cxn ang="T8">
                <a:pos x="T4" y="T5"/>
              </a:cxn>
            </a:cxnLst>
            <a:rect l="T9" t="T10" r="T11" b="T12"/>
            <a:pathLst>
              <a:path w="20959" h="21600" fill="none" extrusionOk="0">
                <a:moveTo>
                  <a:pt x="-1" y="0"/>
                </a:moveTo>
                <a:cubicBezTo>
                  <a:pt x="9917" y="0"/>
                  <a:pt x="18560" y="6753"/>
                  <a:pt x="20958" y="16376"/>
                </a:cubicBezTo>
              </a:path>
              <a:path w="20959" h="21600" stroke="0" extrusionOk="0">
                <a:moveTo>
                  <a:pt x="-1" y="0"/>
                </a:moveTo>
                <a:cubicBezTo>
                  <a:pt x="9917" y="0"/>
                  <a:pt x="18560" y="6753"/>
                  <a:pt x="20958" y="16376"/>
                </a:cubicBezTo>
                <a:lnTo>
                  <a:pt x="0" y="21600"/>
                </a:lnTo>
                <a:lnTo>
                  <a:pt x="-1" y="0"/>
                </a:lnTo>
                <a:close/>
              </a:path>
            </a:pathLst>
          </a:custGeom>
          <a:noFill/>
          <a:ln w="57150">
            <a:solidFill>
              <a:schemeClr val="bg1"/>
            </a:solidFill>
            <a:prstDash val="sysDot"/>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6394" name="Text Box 12">
            <a:extLst>
              <a:ext uri="{FF2B5EF4-FFF2-40B4-BE49-F238E27FC236}">
                <a16:creationId xmlns:a16="http://schemas.microsoft.com/office/drawing/2014/main" id="{58CB3D97-7D2D-4B10-97C7-8A4576AA01EC}"/>
              </a:ext>
            </a:extLst>
          </p:cNvPr>
          <p:cNvSpPr txBox="1">
            <a:spLocks noChangeArrowheads="1"/>
          </p:cNvSpPr>
          <p:nvPr/>
        </p:nvSpPr>
        <p:spPr bwMode="auto">
          <a:xfrm>
            <a:off x="7162800" y="0"/>
            <a:ext cx="914400" cy="823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4800"/>
              <a:t>s</a:t>
            </a:r>
          </a:p>
        </p:txBody>
      </p:sp>
      <p:sp>
        <p:nvSpPr>
          <p:cNvPr id="16395" name="Line 13">
            <a:extLst>
              <a:ext uri="{FF2B5EF4-FFF2-40B4-BE49-F238E27FC236}">
                <a16:creationId xmlns:a16="http://schemas.microsoft.com/office/drawing/2014/main" id="{5D447E66-BC25-48A8-BD0F-8CC7F421B428}"/>
              </a:ext>
            </a:extLst>
          </p:cNvPr>
          <p:cNvSpPr>
            <a:spLocks noChangeShapeType="1"/>
          </p:cNvSpPr>
          <p:nvPr/>
        </p:nvSpPr>
        <p:spPr bwMode="auto">
          <a:xfrm flipH="1">
            <a:off x="6934200" y="685800"/>
            <a:ext cx="304800" cy="38100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6396" name="Text Box 14">
            <a:extLst>
              <a:ext uri="{FF2B5EF4-FFF2-40B4-BE49-F238E27FC236}">
                <a16:creationId xmlns:a16="http://schemas.microsoft.com/office/drawing/2014/main" id="{8EF007A2-6CA4-40FA-BAC4-B88ADE4D3BF2}"/>
              </a:ext>
            </a:extLst>
          </p:cNvPr>
          <p:cNvSpPr txBox="1">
            <a:spLocks noChangeArrowheads="1"/>
          </p:cNvSpPr>
          <p:nvPr/>
        </p:nvSpPr>
        <p:spPr bwMode="auto">
          <a:xfrm>
            <a:off x="5867400" y="1066800"/>
            <a:ext cx="3810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a:solidFill>
                  <a:schemeClr val="bg1"/>
                </a:solidFill>
              </a:rPr>
              <a:t>r</a:t>
            </a:r>
          </a:p>
        </p:txBody>
      </p:sp>
      <p:sp>
        <p:nvSpPr>
          <p:cNvPr id="16397" name="Text Box 15">
            <a:extLst>
              <a:ext uri="{FF2B5EF4-FFF2-40B4-BE49-F238E27FC236}">
                <a16:creationId xmlns:a16="http://schemas.microsoft.com/office/drawing/2014/main" id="{8EB59CDE-4F9E-4163-85F6-87A21082B3E0}"/>
              </a:ext>
            </a:extLst>
          </p:cNvPr>
          <p:cNvSpPr txBox="1">
            <a:spLocks noChangeArrowheads="1"/>
          </p:cNvSpPr>
          <p:nvPr/>
        </p:nvSpPr>
        <p:spPr bwMode="auto">
          <a:xfrm>
            <a:off x="381000" y="533400"/>
            <a:ext cx="4572000" cy="1190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3600"/>
              <a:t>From geometry, remember that:</a:t>
            </a:r>
            <a:r>
              <a:rPr lang="en-US" altLang="en-US" sz="2400"/>
              <a:t> </a:t>
            </a:r>
          </a:p>
        </p:txBody>
      </p:sp>
      <p:graphicFrame>
        <p:nvGraphicFramePr>
          <p:cNvPr id="9233" name="Object 17">
            <a:extLst>
              <a:ext uri="{FF2B5EF4-FFF2-40B4-BE49-F238E27FC236}">
                <a16:creationId xmlns:a16="http://schemas.microsoft.com/office/drawing/2014/main" id="{D8144BDF-3301-424F-9947-D3E45A7FF7D8}"/>
              </a:ext>
            </a:extLst>
          </p:cNvPr>
          <p:cNvGraphicFramePr>
            <a:graphicFrameLocks noChangeAspect="1"/>
          </p:cNvGraphicFramePr>
          <p:nvPr/>
        </p:nvGraphicFramePr>
        <p:xfrm>
          <a:off x="457200" y="3200400"/>
          <a:ext cx="2057400" cy="1227138"/>
        </p:xfrm>
        <a:graphic>
          <a:graphicData uri="http://schemas.openxmlformats.org/presentationml/2006/ole">
            <mc:AlternateContent xmlns:mc="http://schemas.openxmlformats.org/markup-compatibility/2006">
              <mc:Choice xmlns:v="urn:schemas-microsoft-com:vml" Requires="v">
                <p:oleObj spid="_x0000_s16407" name="Equation" r:id="rId5" imgW="660113" imgH="393529" progId="Equation.3">
                  <p:embed/>
                </p:oleObj>
              </mc:Choice>
              <mc:Fallback>
                <p:oleObj name="Equation" r:id="rId5" imgW="660113" imgH="393529" progId="Equation.3">
                  <p:embed/>
                  <p:pic>
                    <p:nvPicPr>
                      <p:cNvPr id="0" name="Object 1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57200" y="3200400"/>
                        <a:ext cx="2057400" cy="12271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9234" name="Object 18">
            <a:extLst>
              <a:ext uri="{FF2B5EF4-FFF2-40B4-BE49-F238E27FC236}">
                <a16:creationId xmlns:a16="http://schemas.microsoft.com/office/drawing/2014/main" id="{5627009F-49DC-42C2-A382-974CB1D9431F}"/>
              </a:ext>
            </a:extLst>
          </p:cNvPr>
          <p:cNvGraphicFramePr>
            <a:graphicFrameLocks noChangeAspect="1"/>
          </p:cNvGraphicFramePr>
          <p:nvPr/>
        </p:nvGraphicFramePr>
        <p:xfrm>
          <a:off x="457200" y="4724400"/>
          <a:ext cx="2452688" cy="1304925"/>
        </p:xfrm>
        <a:graphic>
          <a:graphicData uri="http://schemas.openxmlformats.org/presentationml/2006/ole">
            <mc:AlternateContent xmlns:mc="http://schemas.openxmlformats.org/markup-compatibility/2006">
              <mc:Choice xmlns:v="urn:schemas-microsoft-com:vml" Requires="v">
                <p:oleObj spid="_x0000_s16408" name="Equation" r:id="rId7" imgW="787400" imgH="419100" progId="Equation.3">
                  <p:embed/>
                </p:oleObj>
              </mc:Choice>
              <mc:Fallback>
                <p:oleObj name="Equation" r:id="rId7" imgW="787400" imgH="419100" progId="Equation.3">
                  <p:embed/>
                  <p:pic>
                    <p:nvPicPr>
                      <p:cNvPr id="0" name="Object 1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57200" y="4724400"/>
                        <a:ext cx="2452688" cy="13049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6400" name="Object 19">
            <a:extLst>
              <a:ext uri="{FF2B5EF4-FFF2-40B4-BE49-F238E27FC236}">
                <a16:creationId xmlns:a16="http://schemas.microsoft.com/office/drawing/2014/main" id="{5C809480-0D48-46C6-85CB-2C0703ACC3FF}"/>
              </a:ext>
            </a:extLst>
          </p:cNvPr>
          <p:cNvGraphicFramePr>
            <a:graphicFrameLocks noChangeAspect="1"/>
          </p:cNvGraphicFramePr>
          <p:nvPr/>
        </p:nvGraphicFramePr>
        <p:xfrm>
          <a:off x="533400" y="1981200"/>
          <a:ext cx="1344613" cy="554038"/>
        </p:xfrm>
        <a:graphic>
          <a:graphicData uri="http://schemas.openxmlformats.org/presentationml/2006/ole">
            <mc:AlternateContent xmlns:mc="http://schemas.openxmlformats.org/markup-compatibility/2006">
              <mc:Choice xmlns:v="urn:schemas-microsoft-com:vml" Requires="v">
                <p:oleObj spid="_x0000_s16409" name="Equation" r:id="rId9" imgW="431425" imgH="177646" progId="Equation.3">
                  <p:embed/>
                </p:oleObj>
              </mc:Choice>
              <mc:Fallback>
                <p:oleObj name="Equation" r:id="rId9" imgW="431425" imgH="177646" progId="Equation.3">
                  <p:embed/>
                  <p:pic>
                    <p:nvPicPr>
                      <p:cNvPr id="0" name="Object 1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33400" y="1981200"/>
                        <a:ext cx="1344613" cy="5540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pSp>
        <p:nvGrpSpPr>
          <p:cNvPr id="2" name="Group 25">
            <a:extLst>
              <a:ext uri="{FF2B5EF4-FFF2-40B4-BE49-F238E27FC236}">
                <a16:creationId xmlns:a16="http://schemas.microsoft.com/office/drawing/2014/main" id="{07370B0D-4C7F-4F9F-81B6-9E9FD9AF1D2D}"/>
              </a:ext>
            </a:extLst>
          </p:cNvPr>
          <p:cNvGrpSpPr>
            <a:grpSpLocks/>
          </p:cNvGrpSpPr>
          <p:nvPr/>
        </p:nvGrpSpPr>
        <p:grpSpPr bwMode="auto">
          <a:xfrm>
            <a:off x="3657600" y="3429000"/>
            <a:ext cx="2133600" cy="2819400"/>
            <a:chOff x="2304" y="2160"/>
            <a:chExt cx="1344" cy="1776"/>
          </a:xfrm>
        </p:grpSpPr>
        <p:graphicFrame>
          <p:nvGraphicFramePr>
            <p:cNvPr id="16404" name="Object 20">
              <a:extLst>
                <a:ext uri="{FF2B5EF4-FFF2-40B4-BE49-F238E27FC236}">
                  <a16:creationId xmlns:a16="http://schemas.microsoft.com/office/drawing/2014/main" id="{E72E4A33-7062-4305-81A7-86FAAE0120E4}"/>
                </a:ext>
              </a:extLst>
            </p:cNvPr>
            <p:cNvGraphicFramePr>
              <a:graphicFrameLocks noChangeAspect="1"/>
            </p:cNvGraphicFramePr>
            <p:nvPr/>
          </p:nvGraphicFramePr>
          <p:xfrm>
            <a:off x="2448" y="2256"/>
            <a:ext cx="997" cy="773"/>
          </p:xfrm>
          <a:graphic>
            <a:graphicData uri="http://schemas.openxmlformats.org/presentationml/2006/ole">
              <mc:AlternateContent xmlns:mc="http://schemas.openxmlformats.org/markup-compatibility/2006">
                <mc:Choice xmlns:v="urn:schemas-microsoft-com:vml" Requires="v">
                  <p:oleObj spid="_x0000_s16410" name="Equation" r:id="rId11" imgW="507780" imgH="393529" progId="Equation.3">
                    <p:embed/>
                  </p:oleObj>
                </mc:Choice>
                <mc:Fallback>
                  <p:oleObj name="Equation" r:id="rId11" imgW="507780" imgH="393529" progId="Equation.3">
                    <p:embed/>
                    <p:pic>
                      <p:nvPicPr>
                        <p:cNvPr id="0" name="Object 20"/>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448" y="2256"/>
                          <a:ext cx="997" cy="77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6405" name="Object 21">
              <a:extLst>
                <a:ext uri="{FF2B5EF4-FFF2-40B4-BE49-F238E27FC236}">
                  <a16:creationId xmlns:a16="http://schemas.microsoft.com/office/drawing/2014/main" id="{789025FB-4CF0-403C-886F-C976E9E74C9D}"/>
                </a:ext>
              </a:extLst>
            </p:cNvPr>
            <p:cNvGraphicFramePr>
              <a:graphicFrameLocks noChangeAspect="1"/>
            </p:cNvGraphicFramePr>
            <p:nvPr/>
          </p:nvGraphicFramePr>
          <p:xfrm>
            <a:off x="2400" y="2976"/>
            <a:ext cx="1096" cy="822"/>
          </p:xfrm>
          <a:graphic>
            <a:graphicData uri="http://schemas.openxmlformats.org/presentationml/2006/ole">
              <mc:AlternateContent xmlns:mc="http://schemas.openxmlformats.org/markup-compatibility/2006">
                <mc:Choice xmlns:v="urn:schemas-microsoft-com:vml" Requires="v">
                  <p:oleObj spid="_x0000_s16411" name="Equation" r:id="rId13" imgW="558800" imgH="419100" progId="Equation.3">
                    <p:embed/>
                  </p:oleObj>
                </mc:Choice>
                <mc:Fallback>
                  <p:oleObj name="Equation" r:id="rId13" imgW="558800" imgH="419100" progId="Equation.3">
                    <p:embed/>
                    <p:pic>
                      <p:nvPicPr>
                        <p:cNvPr id="0" name="Object 21"/>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400" y="2976"/>
                          <a:ext cx="1096" cy="82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6406" name="Rectangle 22">
              <a:extLst>
                <a:ext uri="{FF2B5EF4-FFF2-40B4-BE49-F238E27FC236}">
                  <a16:creationId xmlns:a16="http://schemas.microsoft.com/office/drawing/2014/main" id="{0F00192A-7D45-495F-B5CA-8DEF1DE824B4}"/>
                </a:ext>
              </a:extLst>
            </p:cNvPr>
            <p:cNvSpPr>
              <a:spLocks noChangeArrowheads="1"/>
            </p:cNvSpPr>
            <p:nvPr/>
          </p:nvSpPr>
          <p:spPr bwMode="auto">
            <a:xfrm>
              <a:off x="2304" y="2160"/>
              <a:ext cx="1344" cy="1776"/>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graphicFrame>
        <p:nvGraphicFramePr>
          <p:cNvPr id="9239" name="Object 23">
            <a:extLst>
              <a:ext uri="{FF2B5EF4-FFF2-40B4-BE49-F238E27FC236}">
                <a16:creationId xmlns:a16="http://schemas.microsoft.com/office/drawing/2014/main" id="{44147DB0-7807-4CA0-BC90-8DBDC25944DD}"/>
              </a:ext>
            </a:extLst>
          </p:cNvPr>
          <p:cNvGraphicFramePr>
            <a:graphicFrameLocks noChangeAspect="1"/>
          </p:cNvGraphicFramePr>
          <p:nvPr/>
        </p:nvGraphicFramePr>
        <p:xfrm>
          <a:off x="6400800" y="3733800"/>
          <a:ext cx="1385888" cy="436563"/>
        </p:xfrm>
        <a:graphic>
          <a:graphicData uri="http://schemas.openxmlformats.org/presentationml/2006/ole">
            <mc:AlternateContent xmlns:mc="http://schemas.openxmlformats.org/markup-compatibility/2006">
              <mc:Choice xmlns:v="urn:schemas-microsoft-com:vml" Requires="v">
                <p:oleObj spid="_x0000_s16412" name="Equation" r:id="rId15" imgW="444307" imgH="139639" progId="Equation.3">
                  <p:embed/>
                </p:oleObj>
              </mc:Choice>
              <mc:Fallback>
                <p:oleObj name="Equation" r:id="rId15" imgW="444307" imgH="139639" progId="Equation.3">
                  <p:embed/>
                  <p:pic>
                    <p:nvPicPr>
                      <p:cNvPr id="0" name="Object 23"/>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400800" y="3733800"/>
                        <a:ext cx="1385888" cy="4365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9240" name="Object 24">
            <a:extLst>
              <a:ext uri="{FF2B5EF4-FFF2-40B4-BE49-F238E27FC236}">
                <a16:creationId xmlns:a16="http://schemas.microsoft.com/office/drawing/2014/main" id="{78B3BBC4-074D-4C39-BDE7-BB74947BD4E8}"/>
              </a:ext>
            </a:extLst>
          </p:cNvPr>
          <p:cNvGraphicFramePr>
            <a:graphicFrameLocks noChangeAspect="1"/>
          </p:cNvGraphicFramePr>
          <p:nvPr/>
        </p:nvGraphicFramePr>
        <p:xfrm>
          <a:off x="6477000" y="5257800"/>
          <a:ext cx="1425575" cy="434975"/>
        </p:xfrm>
        <a:graphic>
          <a:graphicData uri="http://schemas.openxmlformats.org/presentationml/2006/ole">
            <mc:AlternateContent xmlns:mc="http://schemas.openxmlformats.org/markup-compatibility/2006">
              <mc:Choice xmlns:v="urn:schemas-microsoft-com:vml" Requires="v">
                <p:oleObj spid="_x0000_s16413" name="Equation" r:id="rId17" imgW="457200" imgH="139700" progId="Equation.3">
                  <p:embed/>
                </p:oleObj>
              </mc:Choice>
              <mc:Fallback>
                <p:oleObj name="Equation" r:id="rId17" imgW="457200" imgH="139700" progId="Equation.3">
                  <p:embed/>
                  <p:pic>
                    <p:nvPicPr>
                      <p:cNvPr id="0" name="Object 24"/>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6477000" y="5257800"/>
                        <a:ext cx="1425575" cy="434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9233"/>
                                        </p:tgtEl>
                                        <p:attrNameLst>
                                          <p:attrName>style.visibility</p:attrName>
                                        </p:attrNameLst>
                                      </p:cBhvr>
                                      <p:to>
                                        <p:strVal val="visible"/>
                                      </p:to>
                                    </p:set>
                                    <p:animEffect transition="in" filter="blinds(horizontal)">
                                      <p:cBhvr>
                                        <p:cTn id="7" dur="500"/>
                                        <p:tgtEl>
                                          <p:spTgt spid="923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9234"/>
                                        </p:tgtEl>
                                        <p:attrNameLst>
                                          <p:attrName>style.visibility</p:attrName>
                                        </p:attrNameLst>
                                      </p:cBhvr>
                                      <p:to>
                                        <p:strVal val="visible"/>
                                      </p:to>
                                    </p:set>
                                    <p:animEffect transition="in" filter="blinds(horizontal)">
                                      <p:cBhvr>
                                        <p:cTn id="12" dur="500"/>
                                        <p:tgtEl>
                                          <p:spTgt spid="923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8" presetClass="entr" presetSubtype="16" fill="hold"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diamond(in)">
                                      <p:cBhvr>
                                        <p:cTn id="17" dur="2000"/>
                                        <p:tgtEl>
                                          <p:spTgt spid="2"/>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nodeType="clickEffect">
                                  <p:stCondLst>
                                    <p:cond delay="0"/>
                                  </p:stCondLst>
                                  <p:childTnLst>
                                    <p:set>
                                      <p:cBhvr>
                                        <p:cTn id="21" dur="1" fill="hold">
                                          <p:stCondLst>
                                            <p:cond delay="0"/>
                                          </p:stCondLst>
                                        </p:cTn>
                                        <p:tgtEl>
                                          <p:spTgt spid="9239"/>
                                        </p:tgtEl>
                                        <p:attrNameLst>
                                          <p:attrName>style.visibility</p:attrName>
                                        </p:attrNameLst>
                                      </p:cBhvr>
                                      <p:to>
                                        <p:strVal val="visible"/>
                                      </p:to>
                                    </p:set>
                                    <p:animEffect transition="in" filter="blinds(horizontal)">
                                      <p:cBhvr>
                                        <p:cTn id="22" dur="500"/>
                                        <p:tgtEl>
                                          <p:spTgt spid="9239"/>
                                        </p:tgtEl>
                                      </p:cBhvr>
                                    </p:animEffect>
                                  </p:childTnLst>
                                </p:cTn>
                              </p:par>
                              <p:par>
                                <p:cTn id="23" presetID="3" presetClass="entr" presetSubtype="10" fill="hold" nodeType="withEffect">
                                  <p:stCondLst>
                                    <p:cond delay="0"/>
                                  </p:stCondLst>
                                  <p:childTnLst>
                                    <p:set>
                                      <p:cBhvr>
                                        <p:cTn id="24" dur="1" fill="hold">
                                          <p:stCondLst>
                                            <p:cond delay="0"/>
                                          </p:stCondLst>
                                        </p:cTn>
                                        <p:tgtEl>
                                          <p:spTgt spid="9240"/>
                                        </p:tgtEl>
                                        <p:attrNameLst>
                                          <p:attrName>style.visibility</p:attrName>
                                        </p:attrNameLst>
                                      </p:cBhvr>
                                      <p:to>
                                        <p:strVal val="visible"/>
                                      </p:to>
                                    </p:set>
                                    <p:animEffect transition="in" filter="blinds(horizontal)">
                                      <p:cBhvr>
                                        <p:cTn id="25" dur="500"/>
                                        <p:tgtEl>
                                          <p:spTgt spid="92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8F12FE4-2E1D-4337-91EF-BB7C778B5891}"/>
              </a:ext>
            </a:extLst>
          </p:cNvPr>
          <p:cNvSpPr txBox="1"/>
          <p:nvPr/>
        </p:nvSpPr>
        <p:spPr>
          <a:xfrm>
            <a:off x="533400" y="142875"/>
            <a:ext cx="8077200" cy="6740525"/>
          </a:xfrm>
          <a:prstGeom prst="rect">
            <a:avLst/>
          </a:prstGeom>
          <a:noFill/>
        </p:spPr>
        <p:txBody>
          <a:bodyPr>
            <a:spAutoFit/>
          </a:bodyPr>
          <a:lstStyle/>
          <a:p>
            <a:pPr>
              <a:defRPr/>
            </a:pPr>
            <a:r>
              <a:rPr lang="en-US" sz="2400" dirty="0"/>
              <a:t>Things to do this week:</a:t>
            </a:r>
          </a:p>
          <a:p>
            <a:pPr marL="285750" indent="-285750">
              <a:buFont typeface="Arial" panose="020B0604020202020204" pitchFamily="34" charset="0"/>
              <a:buChar char="•"/>
              <a:defRPr/>
            </a:pPr>
            <a:r>
              <a:rPr lang="en-US" sz="2400" dirty="0"/>
              <a:t>HIP 0 – this is online at minirov.info/ph212</a:t>
            </a:r>
          </a:p>
          <a:p>
            <a:pPr marL="285750" indent="-285750">
              <a:buFont typeface="Arial" panose="020B0604020202020204" pitchFamily="34" charset="0"/>
              <a:buChar char="•"/>
              <a:defRPr/>
            </a:pPr>
            <a:r>
              <a:rPr lang="en-US" sz="2400" dirty="0"/>
              <a:t>HIP 1 – this is due Friday, download at minirov.info/ph212.  Don’t forget to include a scoring rubric when you turn in.</a:t>
            </a:r>
          </a:p>
          <a:p>
            <a:pPr marL="285750" indent="-285750">
              <a:buFont typeface="Arial" panose="020B0604020202020204" pitchFamily="34" charset="0"/>
              <a:buChar char="•"/>
              <a:defRPr/>
            </a:pPr>
            <a:r>
              <a:rPr lang="en-US" sz="2400" dirty="0"/>
              <a:t>HW1a – this is available at MasteringPhysics.com</a:t>
            </a:r>
          </a:p>
          <a:p>
            <a:pPr marL="285750" indent="-285750">
              <a:buFont typeface="Arial" panose="020B0604020202020204" pitchFamily="34" charset="0"/>
              <a:buChar char="•"/>
              <a:defRPr/>
            </a:pPr>
            <a:r>
              <a:rPr lang="en-US" sz="2400" dirty="0"/>
              <a:t>Project:  by the end of your lab period, you should know what your project is.</a:t>
            </a:r>
          </a:p>
          <a:p>
            <a:pPr marL="285750" indent="-285750">
              <a:buFont typeface="Arial" panose="020B0604020202020204" pitchFamily="34" charset="0"/>
              <a:buChar char="•"/>
              <a:defRPr/>
            </a:pPr>
            <a:endParaRPr lang="en-US" sz="2400" dirty="0"/>
          </a:p>
          <a:p>
            <a:pPr marL="285750" indent="-285750">
              <a:buFont typeface="Arial" panose="020B0604020202020204" pitchFamily="34" charset="0"/>
              <a:buChar char="•"/>
              <a:defRPr/>
            </a:pPr>
            <a:r>
              <a:rPr lang="en-US" sz="2400" dirty="0"/>
              <a:t>Make sure that you buy a lab packet and have a brown lab book.</a:t>
            </a:r>
          </a:p>
          <a:p>
            <a:pPr marL="285750" indent="-285750">
              <a:buFont typeface="Arial" panose="020B0604020202020204" pitchFamily="34" charset="0"/>
              <a:buChar char="•"/>
              <a:defRPr/>
            </a:pPr>
            <a:endParaRPr lang="en-US" sz="2400" dirty="0"/>
          </a:p>
          <a:p>
            <a:pPr marL="285750" indent="-285750">
              <a:buFont typeface="Arial" panose="020B0604020202020204" pitchFamily="34" charset="0"/>
              <a:buChar char="•"/>
              <a:defRPr/>
            </a:pPr>
            <a:endParaRPr lang="en-US" sz="2400" dirty="0"/>
          </a:p>
          <a:p>
            <a:pPr marL="285750" indent="-285750">
              <a:buFont typeface="Arial" panose="020B0604020202020204" pitchFamily="34" charset="0"/>
              <a:buChar char="•"/>
              <a:defRPr/>
            </a:pPr>
            <a:endParaRPr lang="en-US" sz="2400" dirty="0"/>
          </a:p>
          <a:p>
            <a:pPr marL="285750" indent="-285750">
              <a:buFont typeface="Arial" panose="020B0604020202020204" pitchFamily="34" charset="0"/>
              <a:buChar char="•"/>
              <a:defRPr/>
            </a:pPr>
            <a:endParaRPr lang="en-US" sz="2400" dirty="0"/>
          </a:p>
          <a:p>
            <a:pPr>
              <a:defRPr/>
            </a:pPr>
            <a:r>
              <a:rPr lang="en-US" sz="2400" dirty="0"/>
              <a:t>If you want to do the hoops and disc project  or the ax-throwing project, sign up on my computer before you leave.</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B1F93956-E73F-48C9-A5F3-A7E0CA1F42F3}"/>
              </a:ext>
            </a:extLst>
          </p:cNvPr>
          <p:cNvSpPr>
            <a:spLocks noChangeArrowheads="1"/>
          </p:cNvSpPr>
          <p:nvPr/>
        </p:nvSpPr>
        <p:spPr bwMode="auto">
          <a:xfrm>
            <a:off x="0" y="0"/>
            <a:ext cx="9144000" cy="6858000"/>
          </a:xfrm>
          <a:prstGeom prst="rect">
            <a:avLst/>
          </a:prstGeom>
          <a:solidFill>
            <a:schemeClr val="tx1"/>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pic>
        <p:nvPicPr>
          <p:cNvPr id="19459" name="Picture 3" descr="633_02">
            <a:extLst>
              <a:ext uri="{FF2B5EF4-FFF2-40B4-BE49-F238E27FC236}">
                <a16:creationId xmlns:a16="http://schemas.microsoft.com/office/drawing/2014/main" id="{D19995C9-4C7A-440B-87DF-0A122E8AF05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14600" y="-41275"/>
            <a:ext cx="6781800" cy="4765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60" name="Text Box 4">
            <a:extLst>
              <a:ext uri="{FF2B5EF4-FFF2-40B4-BE49-F238E27FC236}">
                <a16:creationId xmlns:a16="http://schemas.microsoft.com/office/drawing/2014/main" id="{BFFA68B2-4472-4283-8AB4-11CB3EB54942}"/>
              </a:ext>
            </a:extLst>
          </p:cNvPr>
          <p:cNvSpPr txBox="1">
            <a:spLocks noChangeArrowheads="1"/>
          </p:cNvSpPr>
          <p:nvPr/>
        </p:nvSpPr>
        <p:spPr bwMode="auto">
          <a:xfrm>
            <a:off x="76200" y="76200"/>
            <a:ext cx="8305800"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800">
                <a:solidFill>
                  <a:srgbClr val="FFFF00"/>
                </a:solidFill>
              </a:rPr>
              <a:t>A space station can simulate the effects of gravity by rotating around an axis.</a:t>
            </a:r>
          </a:p>
        </p:txBody>
      </p:sp>
      <p:sp>
        <p:nvSpPr>
          <p:cNvPr id="19461" name="Text Box 6">
            <a:extLst>
              <a:ext uri="{FF2B5EF4-FFF2-40B4-BE49-F238E27FC236}">
                <a16:creationId xmlns:a16="http://schemas.microsoft.com/office/drawing/2014/main" id="{E9D7A7E5-03D3-4DF1-ACBD-B624192B3390}"/>
              </a:ext>
            </a:extLst>
          </p:cNvPr>
          <p:cNvSpPr txBox="1">
            <a:spLocks noChangeArrowheads="1"/>
          </p:cNvSpPr>
          <p:nvPr/>
        </p:nvSpPr>
        <p:spPr bwMode="auto">
          <a:xfrm>
            <a:off x="76200" y="2133600"/>
            <a:ext cx="3352800" cy="2246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800">
                <a:solidFill>
                  <a:srgbClr val="FFFF00"/>
                </a:solidFill>
              </a:rPr>
              <a:t>B5 starts at re</a:t>
            </a:r>
            <a:r>
              <a:rPr lang="en-US" altLang="en-US" sz="2800" i="1">
                <a:solidFill>
                  <a:srgbClr val="FFFF00"/>
                </a:solidFill>
              </a:rPr>
              <a:t>s</a:t>
            </a:r>
            <a:r>
              <a:rPr lang="en-US" altLang="en-US" sz="2800">
                <a:solidFill>
                  <a:srgbClr val="FFFF00"/>
                </a:solidFill>
              </a:rPr>
              <a:t>t.  You increase the rotational speed at a rate of 0.3 rad/sec every minute.  </a:t>
            </a:r>
          </a:p>
        </p:txBody>
      </p:sp>
      <p:sp>
        <p:nvSpPr>
          <p:cNvPr id="19462" name="Text Box 7">
            <a:extLst>
              <a:ext uri="{FF2B5EF4-FFF2-40B4-BE49-F238E27FC236}">
                <a16:creationId xmlns:a16="http://schemas.microsoft.com/office/drawing/2014/main" id="{AF3B5EA4-5940-4817-81C7-2E654F98D7C3}"/>
              </a:ext>
            </a:extLst>
          </p:cNvPr>
          <p:cNvSpPr txBox="1">
            <a:spLocks noChangeArrowheads="1"/>
          </p:cNvSpPr>
          <p:nvPr/>
        </p:nvSpPr>
        <p:spPr bwMode="auto">
          <a:xfrm>
            <a:off x="152400" y="5257800"/>
            <a:ext cx="5867400" cy="1373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800" b="1">
                <a:solidFill>
                  <a:srgbClr val="FFFF00"/>
                </a:solidFill>
              </a:rPr>
              <a:t>How many revolutions does space station make over this 120 second period?</a:t>
            </a:r>
          </a:p>
        </p:txBody>
      </p:sp>
    </p:spTree>
    <p:custDataLst>
      <p:tags r:id="rId1"/>
    </p:custData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ext Box 2">
            <a:extLst>
              <a:ext uri="{FF2B5EF4-FFF2-40B4-BE49-F238E27FC236}">
                <a16:creationId xmlns:a16="http://schemas.microsoft.com/office/drawing/2014/main" id="{3BAC4A5B-63F8-427E-8C84-93B29E81755A}"/>
              </a:ext>
            </a:extLst>
          </p:cNvPr>
          <p:cNvSpPr txBox="1">
            <a:spLocks noChangeArrowheads="1"/>
          </p:cNvSpPr>
          <p:nvPr/>
        </p:nvSpPr>
        <p:spPr bwMode="auto">
          <a:xfrm>
            <a:off x="914400" y="1524000"/>
            <a:ext cx="46259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400">
                <a:latin typeface="Times New Roman" panose="02020603050405020304" pitchFamily="18" charset="0"/>
              </a:rPr>
              <a:t>The fan blade is slowing down. What are the signs of</a:t>
            </a:r>
          </a:p>
        </p:txBody>
      </p:sp>
      <p:pic>
        <p:nvPicPr>
          <p:cNvPr id="21507" name="Picture 3" descr="13_stt_1">
            <a:extLst>
              <a:ext uri="{FF2B5EF4-FFF2-40B4-BE49-F238E27FC236}">
                <a16:creationId xmlns:a16="http://schemas.microsoft.com/office/drawing/2014/main" id="{AA3629C6-BE47-4A23-B89C-7B33EA786EC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62600" y="762000"/>
            <a:ext cx="2713038" cy="281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508" name="Rectangle 4">
            <a:extLst>
              <a:ext uri="{FF2B5EF4-FFF2-40B4-BE49-F238E27FC236}">
                <a16:creationId xmlns:a16="http://schemas.microsoft.com/office/drawing/2014/main" id="{5FB6F679-562A-4940-A06D-1700F91E382E}"/>
              </a:ext>
            </a:extLst>
          </p:cNvPr>
          <p:cNvSpPr>
            <a:spLocks noChangeArrowheads="1"/>
          </p:cNvSpPr>
          <p:nvPr/>
        </p:nvSpPr>
        <p:spPr bwMode="auto">
          <a:xfrm>
            <a:off x="1524000" y="4191000"/>
            <a:ext cx="4572000" cy="155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 typeface="Symbol" panose="05050102010706020507" pitchFamily="18" charset="2"/>
              <a:buNone/>
            </a:pPr>
            <a:r>
              <a:rPr lang="en-US" altLang="en-US" sz="2400">
                <a:latin typeface="Times New Roman" panose="02020603050405020304" pitchFamily="18" charset="0"/>
              </a:rPr>
              <a:t>1.</a:t>
            </a:r>
            <a:r>
              <a:rPr lang="en-US" altLang="en-US" sz="2400">
                <a:latin typeface="Times" panose="02020603050405020304" pitchFamily="18" charset="0"/>
              </a:rPr>
              <a:t>  </a:t>
            </a:r>
            <a:endParaRPr lang="en-US" altLang="en-US" sz="2400">
              <a:latin typeface="Times New Roman" panose="02020603050405020304" pitchFamily="18" charset="0"/>
            </a:endParaRPr>
          </a:p>
          <a:p>
            <a:pPr eaLnBrk="1" hangingPunct="1">
              <a:spcBef>
                <a:spcPct val="0"/>
              </a:spcBef>
              <a:buFont typeface="Symbol" panose="05050102010706020507" pitchFamily="18" charset="2"/>
              <a:buNone/>
            </a:pPr>
            <a:r>
              <a:rPr lang="en-US" altLang="en-US" sz="2400">
                <a:latin typeface="Times New Roman" panose="02020603050405020304" pitchFamily="18" charset="0"/>
              </a:rPr>
              <a:t>2.  </a:t>
            </a:r>
          </a:p>
          <a:p>
            <a:pPr eaLnBrk="1" hangingPunct="1">
              <a:spcBef>
                <a:spcPct val="0"/>
              </a:spcBef>
              <a:buFont typeface="Symbol" panose="05050102010706020507" pitchFamily="18" charset="2"/>
              <a:buNone/>
            </a:pPr>
            <a:r>
              <a:rPr lang="en-US" altLang="en-US" sz="2400">
                <a:latin typeface="Times New Roman" panose="02020603050405020304" pitchFamily="18" charset="0"/>
              </a:rPr>
              <a:t>3.  </a:t>
            </a:r>
          </a:p>
          <a:p>
            <a:pPr eaLnBrk="1" hangingPunct="1">
              <a:spcBef>
                <a:spcPct val="0"/>
              </a:spcBef>
              <a:buFont typeface="Symbol" panose="05050102010706020507" pitchFamily="18" charset="2"/>
              <a:buNone/>
            </a:pPr>
            <a:r>
              <a:rPr lang="en-US" altLang="en-US" sz="2400">
                <a:latin typeface="Times New Roman" panose="02020603050405020304" pitchFamily="18" charset="0"/>
              </a:rPr>
              <a:t>4.  </a:t>
            </a:r>
          </a:p>
        </p:txBody>
      </p:sp>
      <p:pic>
        <p:nvPicPr>
          <p:cNvPr id="21509" name="Picture 5">
            <a:extLst>
              <a:ext uri="{FF2B5EF4-FFF2-40B4-BE49-F238E27FC236}">
                <a16:creationId xmlns:a16="http://schemas.microsoft.com/office/drawing/2014/main" id="{ED7B8096-403E-4601-B38E-C9097EC9E4A1}"/>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33800" y="1982788"/>
            <a:ext cx="1133475"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510" name="Picture 6">
            <a:extLst>
              <a:ext uri="{FF2B5EF4-FFF2-40B4-BE49-F238E27FC236}">
                <a16:creationId xmlns:a16="http://schemas.microsoft.com/office/drawing/2014/main" id="{2C77E696-3E63-4672-9BA1-2990FD6F5713}"/>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52625" y="4295775"/>
            <a:ext cx="3802063" cy="1425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ustDataLst>
      <p:tags r:id="rId1"/>
    </p:custData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ext Box 4">
            <a:extLst>
              <a:ext uri="{FF2B5EF4-FFF2-40B4-BE49-F238E27FC236}">
                <a16:creationId xmlns:a16="http://schemas.microsoft.com/office/drawing/2014/main" id="{CCB66018-217B-4958-8201-70F37BD466EA}"/>
              </a:ext>
            </a:extLst>
          </p:cNvPr>
          <p:cNvSpPr txBox="1">
            <a:spLocks noChangeArrowheads="1"/>
          </p:cNvSpPr>
          <p:nvPr/>
        </p:nvSpPr>
        <p:spPr bwMode="auto">
          <a:xfrm>
            <a:off x="228600" y="381000"/>
            <a:ext cx="58674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800"/>
              <a:t>Let’s try another sample problem:</a:t>
            </a:r>
          </a:p>
        </p:txBody>
      </p:sp>
      <p:sp>
        <p:nvSpPr>
          <p:cNvPr id="23555" name="Text Box 8">
            <a:extLst>
              <a:ext uri="{FF2B5EF4-FFF2-40B4-BE49-F238E27FC236}">
                <a16:creationId xmlns:a16="http://schemas.microsoft.com/office/drawing/2014/main" id="{3A1EDA53-4399-4CFF-A3A4-7F0FD3A1784D}"/>
              </a:ext>
            </a:extLst>
          </p:cNvPr>
          <p:cNvSpPr txBox="1">
            <a:spLocks noChangeArrowheads="1"/>
          </p:cNvSpPr>
          <p:nvPr/>
        </p:nvSpPr>
        <p:spPr bwMode="auto">
          <a:xfrm>
            <a:off x="1447800" y="1143000"/>
            <a:ext cx="6781800" cy="3925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a:t>A CD in your computer is spinning at 100 radians per second.</a:t>
            </a:r>
          </a:p>
          <a:p>
            <a:pPr eaLnBrk="1" hangingPunct="1">
              <a:spcBef>
                <a:spcPct val="50000"/>
              </a:spcBef>
              <a:buFontTx/>
              <a:buNone/>
            </a:pPr>
            <a:r>
              <a:rPr lang="en-US" altLang="en-US" sz="2400"/>
              <a:t>The drive applies a constant brake to the CD causing it to come to a stop after only 5 rotations.  </a:t>
            </a:r>
          </a:p>
          <a:p>
            <a:pPr eaLnBrk="1" hangingPunct="1">
              <a:spcBef>
                <a:spcPct val="50000"/>
              </a:spcBef>
              <a:buFontTx/>
              <a:buNone/>
            </a:pPr>
            <a:r>
              <a:rPr lang="en-US" altLang="en-US" sz="2400"/>
              <a:t>a.  How many seconds does it take for the CD to come to a stop?</a:t>
            </a:r>
          </a:p>
          <a:p>
            <a:pPr eaLnBrk="1" hangingPunct="1">
              <a:spcBef>
                <a:spcPct val="50000"/>
              </a:spcBef>
              <a:buFontTx/>
              <a:buNone/>
            </a:pPr>
            <a:r>
              <a:rPr lang="en-US" altLang="en-US" sz="2400"/>
              <a:t>b.  What is the angular deceleration caused by the brake?</a:t>
            </a:r>
          </a:p>
        </p:txBody>
      </p:sp>
    </p:spTree>
    <p:custDataLst>
      <p:tags r:id="rId1"/>
    </p:custData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extBox 1">
            <a:extLst>
              <a:ext uri="{FF2B5EF4-FFF2-40B4-BE49-F238E27FC236}">
                <a16:creationId xmlns:a16="http://schemas.microsoft.com/office/drawing/2014/main" id="{FA73272C-332C-48CF-8D1A-51EB2297471F}"/>
              </a:ext>
            </a:extLst>
          </p:cNvPr>
          <p:cNvSpPr txBox="1">
            <a:spLocks noChangeArrowheads="1"/>
          </p:cNvSpPr>
          <p:nvPr/>
        </p:nvSpPr>
        <p:spPr bwMode="auto">
          <a:xfrm>
            <a:off x="533400" y="533400"/>
            <a:ext cx="6096000" cy="5508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a:t>Thus far we have:</a:t>
            </a:r>
          </a:p>
          <a:p>
            <a:pPr lvl="1" eaLnBrk="1" hangingPunct="1">
              <a:spcBef>
                <a:spcPct val="0"/>
              </a:spcBef>
              <a:buFont typeface="Arial" panose="020B0604020202020204" pitchFamily="34" charset="0"/>
              <a:buChar char="•"/>
            </a:pPr>
            <a:r>
              <a:rPr lang="en-US" altLang="en-US" sz="3200"/>
              <a:t>Discussed how to describe rotational motion using graphs.</a:t>
            </a:r>
          </a:p>
          <a:p>
            <a:pPr lvl="1" eaLnBrk="1" hangingPunct="1">
              <a:spcBef>
                <a:spcPct val="0"/>
              </a:spcBef>
              <a:buFont typeface="Arial" panose="020B0604020202020204" pitchFamily="34" charset="0"/>
              <a:buChar char="•"/>
            </a:pPr>
            <a:r>
              <a:rPr lang="en-US" altLang="en-US" sz="3200"/>
              <a:t>Discussed how to describe rotational motion using derived equations.</a:t>
            </a:r>
          </a:p>
          <a:p>
            <a:pPr eaLnBrk="1" hangingPunct="1">
              <a:spcBef>
                <a:spcPct val="0"/>
              </a:spcBef>
              <a:buFontTx/>
              <a:buNone/>
            </a:pPr>
            <a:endParaRPr lang="en-US" altLang="en-US"/>
          </a:p>
          <a:p>
            <a:pPr eaLnBrk="1" hangingPunct="1">
              <a:spcBef>
                <a:spcPct val="0"/>
              </a:spcBef>
              <a:buFontTx/>
              <a:buNone/>
            </a:pPr>
            <a:r>
              <a:rPr lang="en-US" altLang="en-US"/>
              <a:t>Now we will discuss what causes rotational accelerations to happen.</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6626" name="Object 2">
            <a:extLst>
              <a:ext uri="{FF2B5EF4-FFF2-40B4-BE49-F238E27FC236}">
                <a16:creationId xmlns:a16="http://schemas.microsoft.com/office/drawing/2014/main" id="{363E90CA-F2C3-41B5-80A8-C1BD290BDCB3}"/>
              </a:ext>
            </a:extLst>
          </p:cNvPr>
          <p:cNvGraphicFramePr>
            <a:graphicFrameLocks noChangeAspect="1"/>
          </p:cNvGraphicFramePr>
          <p:nvPr/>
        </p:nvGraphicFramePr>
        <p:xfrm>
          <a:off x="1371600" y="2216150"/>
          <a:ext cx="1524000" cy="550863"/>
        </p:xfrm>
        <a:graphic>
          <a:graphicData uri="http://schemas.openxmlformats.org/presentationml/2006/ole">
            <mc:AlternateContent xmlns:mc="http://schemas.openxmlformats.org/markup-compatibility/2006">
              <mc:Choice xmlns:v="urn:schemas-microsoft-com:vml" Requires="v">
                <p:oleObj spid="_x0000_s26632" name="Equation" r:id="rId3" imgW="596641" imgH="215806" progId="Equation.3">
                  <p:embed/>
                </p:oleObj>
              </mc:Choice>
              <mc:Fallback>
                <p:oleObj name="Equation" r:id="rId3" imgW="596641" imgH="215806" progId="Equation.3">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71600" y="2216150"/>
                        <a:ext cx="1524000" cy="5508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6627" name="Object 3">
            <a:extLst>
              <a:ext uri="{FF2B5EF4-FFF2-40B4-BE49-F238E27FC236}">
                <a16:creationId xmlns:a16="http://schemas.microsoft.com/office/drawing/2014/main" id="{AC034E59-363B-4B68-840E-DB2DC65BBA0B}"/>
              </a:ext>
            </a:extLst>
          </p:cNvPr>
          <p:cNvGraphicFramePr>
            <a:graphicFrameLocks noChangeAspect="1"/>
          </p:cNvGraphicFramePr>
          <p:nvPr/>
        </p:nvGraphicFramePr>
        <p:xfrm>
          <a:off x="1371600" y="2749550"/>
          <a:ext cx="2060575" cy="558800"/>
        </p:xfrm>
        <a:graphic>
          <a:graphicData uri="http://schemas.openxmlformats.org/presentationml/2006/ole">
            <mc:AlternateContent xmlns:mc="http://schemas.openxmlformats.org/markup-compatibility/2006">
              <mc:Choice xmlns:v="urn:schemas-microsoft-com:vml" Requires="v">
                <p:oleObj spid="_x0000_s26633" name="Equation" r:id="rId5" imgW="748975" imgH="203112" progId="Equation.3">
                  <p:embed/>
                </p:oleObj>
              </mc:Choice>
              <mc:Fallback>
                <p:oleObj name="Equation" r:id="rId5" imgW="748975" imgH="203112"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71600" y="2749550"/>
                        <a:ext cx="2060575" cy="558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6628" name="TextBox 1">
            <a:extLst>
              <a:ext uri="{FF2B5EF4-FFF2-40B4-BE49-F238E27FC236}">
                <a16:creationId xmlns:a16="http://schemas.microsoft.com/office/drawing/2014/main" id="{41294022-3955-41E3-AE80-3BE3C92D0D17}"/>
              </a:ext>
            </a:extLst>
          </p:cNvPr>
          <p:cNvSpPr txBox="1">
            <a:spLocks noChangeArrowheads="1"/>
          </p:cNvSpPr>
          <p:nvPr/>
        </p:nvSpPr>
        <p:spPr bwMode="auto">
          <a:xfrm>
            <a:off x="381000" y="533400"/>
            <a:ext cx="5181600"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4400"/>
              <a:t>Torque</a:t>
            </a:r>
          </a:p>
        </p:txBody>
      </p:sp>
      <p:sp>
        <p:nvSpPr>
          <p:cNvPr id="26629" name="TextBox 2">
            <a:extLst>
              <a:ext uri="{FF2B5EF4-FFF2-40B4-BE49-F238E27FC236}">
                <a16:creationId xmlns:a16="http://schemas.microsoft.com/office/drawing/2014/main" id="{CCB1292A-38C7-4B75-9157-251B19973BCF}"/>
              </a:ext>
            </a:extLst>
          </p:cNvPr>
          <p:cNvSpPr txBox="1">
            <a:spLocks noChangeArrowheads="1"/>
          </p:cNvSpPr>
          <p:nvPr/>
        </p:nvSpPr>
        <p:spPr bwMode="auto">
          <a:xfrm>
            <a:off x="990600" y="1303338"/>
            <a:ext cx="76200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1800">
                <a:solidFill>
                  <a:srgbClr val="FF0000"/>
                </a:solidFill>
              </a:rPr>
              <a:t>WARNING:  This has a different name in some engineering disciplines.</a:t>
            </a:r>
          </a:p>
        </p:txBody>
      </p:sp>
      <p:sp>
        <p:nvSpPr>
          <p:cNvPr id="26630" name="TextBox 3">
            <a:extLst>
              <a:ext uri="{FF2B5EF4-FFF2-40B4-BE49-F238E27FC236}">
                <a16:creationId xmlns:a16="http://schemas.microsoft.com/office/drawing/2014/main" id="{47E2B7B1-DF4C-4E22-A5DA-D6DAD29991F6}"/>
              </a:ext>
            </a:extLst>
          </p:cNvPr>
          <p:cNvSpPr txBox="1">
            <a:spLocks noChangeArrowheads="1"/>
          </p:cNvSpPr>
          <p:nvPr/>
        </p:nvSpPr>
        <p:spPr bwMode="auto">
          <a:xfrm>
            <a:off x="685800" y="1752600"/>
            <a:ext cx="4267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1800"/>
              <a:t>Torques cause angular accelerations.</a:t>
            </a:r>
          </a:p>
        </p:txBody>
      </p:sp>
      <p:sp>
        <p:nvSpPr>
          <p:cNvPr id="5" name="TextBox 4">
            <a:extLst>
              <a:ext uri="{FF2B5EF4-FFF2-40B4-BE49-F238E27FC236}">
                <a16:creationId xmlns:a16="http://schemas.microsoft.com/office/drawing/2014/main" id="{ADFB1429-4A9E-47A7-A2E7-29B9CD3EBA23}"/>
              </a:ext>
            </a:extLst>
          </p:cNvPr>
          <p:cNvSpPr txBox="1"/>
          <p:nvPr/>
        </p:nvSpPr>
        <p:spPr>
          <a:xfrm>
            <a:off x="1143000" y="3886200"/>
            <a:ext cx="6096000" cy="2032000"/>
          </a:xfrm>
          <a:prstGeom prst="rect">
            <a:avLst/>
          </a:prstGeom>
          <a:noFill/>
        </p:spPr>
        <p:txBody>
          <a:bodyPr>
            <a:spAutoFit/>
          </a:bodyPr>
          <a:lstStyle/>
          <a:p>
            <a:pPr>
              <a:defRPr/>
            </a:pPr>
            <a:r>
              <a:rPr lang="en-US" dirty="0"/>
              <a:t>Which way is the torque on the board pointing?</a:t>
            </a:r>
          </a:p>
          <a:p>
            <a:pPr marL="342900" indent="-342900">
              <a:buFontTx/>
              <a:buAutoNum type="arabicParenR"/>
              <a:defRPr/>
            </a:pPr>
            <a:r>
              <a:rPr lang="en-US" dirty="0"/>
              <a:t>Towards the board</a:t>
            </a:r>
          </a:p>
          <a:p>
            <a:pPr marL="342900" indent="-342900">
              <a:buFontTx/>
              <a:buAutoNum type="arabicParenR"/>
              <a:defRPr/>
            </a:pPr>
            <a:r>
              <a:rPr lang="en-US" dirty="0"/>
              <a:t>Away from the board</a:t>
            </a:r>
          </a:p>
          <a:p>
            <a:pPr marL="342900" indent="-342900">
              <a:buFontTx/>
              <a:buAutoNum type="arabicParenR"/>
              <a:defRPr/>
            </a:pPr>
            <a:r>
              <a:rPr lang="en-US" dirty="0"/>
              <a:t>Up</a:t>
            </a:r>
          </a:p>
          <a:p>
            <a:pPr marL="342900" indent="-342900">
              <a:buFontTx/>
              <a:buAutoNum type="arabicParenR"/>
              <a:defRPr/>
            </a:pPr>
            <a:r>
              <a:rPr lang="en-US" dirty="0"/>
              <a:t>Down</a:t>
            </a:r>
          </a:p>
          <a:p>
            <a:pPr marL="342900" indent="-342900">
              <a:buFontTx/>
              <a:buAutoNum type="arabicParenR"/>
              <a:defRPr/>
            </a:pPr>
            <a:r>
              <a:rPr lang="en-US" dirty="0"/>
              <a:t>Right</a:t>
            </a:r>
          </a:p>
          <a:p>
            <a:pPr marL="342900" indent="-342900">
              <a:buFontTx/>
              <a:buAutoNum type="arabicParenR"/>
              <a:defRPr/>
            </a:pPr>
            <a:r>
              <a:rPr lang="en-US" dirty="0"/>
              <a:t>left</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extBox 1">
            <a:extLst>
              <a:ext uri="{FF2B5EF4-FFF2-40B4-BE49-F238E27FC236}">
                <a16:creationId xmlns:a16="http://schemas.microsoft.com/office/drawing/2014/main" id="{0B516129-C10B-46AF-8769-E7A4517C04AD}"/>
              </a:ext>
            </a:extLst>
          </p:cNvPr>
          <p:cNvSpPr txBox="1">
            <a:spLocks noChangeArrowheads="1"/>
          </p:cNvSpPr>
          <p:nvPr/>
        </p:nvSpPr>
        <p:spPr bwMode="auto">
          <a:xfrm>
            <a:off x="76200" y="141288"/>
            <a:ext cx="8229600" cy="2678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400"/>
              <a:t>Let’s try a sample problem:  </a:t>
            </a:r>
          </a:p>
          <a:p>
            <a:pPr eaLnBrk="1" hangingPunct="1">
              <a:spcBef>
                <a:spcPct val="0"/>
              </a:spcBef>
              <a:buFontTx/>
              <a:buNone/>
            </a:pPr>
            <a:endParaRPr lang="en-US" altLang="en-US" sz="2400"/>
          </a:p>
          <a:p>
            <a:pPr eaLnBrk="1" hangingPunct="1">
              <a:spcBef>
                <a:spcPct val="0"/>
              </a:spcBef>
              <a:buFontTx/>
              <a:buNone/>
            </a:pPr>
            <a:r>
              <a:rPr lang="en-US" altLang="en-US" sz="2400"/>
              <a:t>12.64  A kid and his tiger (mass = 20kg) are walking out on a 5-meter beam (mass = 40kg) balanced on two posts that are spaced 3 meters apart as shown.  How far out can they walk, until the beam begins to become unbalanced?</a:t>
            </a:r>
          </a:p>
          <a:p>
            <a:pPr eaLnBrk="1" hangingPunct="1">
              <a:spcBef>
                <a:spcPct val="0"/>
              </a:spcBef>
              <a:buFontTx/>
              <a:buNone/>
            </a:pPr>
            <a:endParaRPr lang="en-US" altLang="en-US" sz="2400"/>
          </a:p>
        </p:txBody>
      </p:sp>
      <p:sp>
        <p:nvSpPr>
          <p:cNvPr id="5" name="Cube 4">
            <a:extLst>
              <a:ext uri="{FF2B5EF4-FFF2-40B4-BE49-F238E27FC236}">
                <a16:creationId xmlns:a16="http://schemas.microsoft.com/office/drawing/2014/main" id="{DF333CB2-FDF9-4C76-AE2E-F2709D87367C}"/>
              </a:ext>
            </a:extLst>
          </p:cNvPr>
          <p:cNvSpPr/>
          <p:nvPr/>
        </p:nvSpPr>
        <p:spPr>
          <a:xfrm>
            <a:off x="1676400" y="3962400"/>
            <a:ext cx="304800" cy="1447800"/>
          </a:xfrm>
          <a:prstGeom prst="cub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7" name="Cube 6">
            <a:extLst>
              <a:ext uri="{FF2B5EF4-FFF2-40B4-BE49-F238E27FC236}">
                <a16:creationId xmlns:a16="http://schemas.microsoft.com/office/drawing/2014/main" id="{B7E66692-BD77-406C-BD39-548E9905900B}"/>
              </a:ext>
            </a:extLst>
          </p:cNvPr>
          <p:cNvSpPr/>
          <p:nvPr/>
        </p:nvSpPr>
        <p:spPr>
          <a:xfrm>
            <a:off x="3505200" y="3962400"/>
            <a:ext cx="304800" cy="1447800"/>
          </a:xfrm>
          <a:prstGeom prst="cub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4" name="Cube 3">
            <a:extLst>
              <a:ext uri="{FF2B5EF4-FFF2-40B4-BE49-F238E27FC236}">
                <a16:creationId xmlns:a16="http://schemas.microsoft.com/office/drawing/2014/main" id="{3DE2597B-5357-4CEB-8FA4-05EA4AD039B5}"/>
              </a:ext>
            </a:extLst>
          </p:cNvPr>
          <p:cNvSpPr/>
          <p:nvPr/>
        </p:nvSpPr>
        <p:spPr>
          <a:xfrm>
            <a:off x="1676400" y="3505200"/>
            <a:ext cx="3352800" cy="533400"/>
          </a:xfrm>
          <a:prstGeom prst="cub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pic>
        <p:nvPicPr>
          <p:cNvPr id="27654" name="Picture 4" descr="http://www.freewebs.com/sbarrett1/calvin-hobbes.gif">
            <a:extLst>
              <a:ext uri="{FF2B5EF4-FFF2-40B4-BE49-F238E27FC236}">
                <a16:creationId xmlns:a16="http://schemas.microsoft.com/office/drawing/2014/main" id="{C8409EB8-D333-4731-804E-1D8FA5AFA61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30075" b="33333"/>
          <a:stretch>
            <a:fillRect/>
          </a:stretch>
        </p:blipFill>
        <p:spPr bwMode="auto">
          <a:xfrm>
            <a:off x="4191000" y="2971800"/>
            <a:ext cx="59055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ustDataLst>
      <p:tags r:id="rId1"/>
    </p:custData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extBox 1">
            <a:extLst>
              <a:ext uri="{FF2B5EF4-FFF2-40B4-BE49-F238E27FC236}">
                <a16:creationId xmlns:a16="http://schemas.microsoft.com/office/drawing/2014/main" id="{61E7A76B-3944-409E-92BF-D6D8D71E2611}"/>
              </a:ext>
            </a:extLst>
          </p:cNvPr>
          <p:cNvSpPr txBox="1">
            <a:spLocks noChangeArrowheads="1"/>
          </p:cNvSpPr>
          <p:nvPr/>
        </p:nvSpPr>
        <p:spPr bwMode="auto">
          <a:xfrm>
            <a:off x="533400" y="4054475"/>
            <a:ext cx="6172200" cy="1431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a:t>3)  In order for a system to be in equilibrium then:</a:t>
            </a:r>
          </a:p>
          <a:p>
            <a:pPr lvl="1" eaLnBrk="1" hangingPunct="1">
              <a:spcBef>
                <a:spcPct val="0"/>
              </a:spcBef>
              <a:buFontTx/>
              <a:buNone/>
            </a:pPr>
            <a:endParaRPr lang="en-US" altLang="en-US" sz="900">
              <a:sym typeface="Symbol" panose="05050102010706020507" pitchFamily="18" charset="2"/>
            </a:endParaRPr>
          </a:p>
          <a:p>
            <a:pPr lvl="1" eaLnBrk="1" hangingPunct="1">
              <a:spcBef>
                <a:spcPct val="0"/>
              </a:spcBef>
              <a:buFontTx/>
              <a:buNone/>
            </a:pPr>
            <a:r>
              <a:rPr lang="en-US" altLang="en-US" sz="2400">
                <a:sym typeface="Symbol" panose="05050102010706020507" pitchFamily="18" charset="2"/>
              </a:rPr>
              <a:t>F=0</a:t>
            </a:r>
            <a:endParaRPr lang="en-US" altLang="en-US" sz="2400"/>
          </a:p>
          <a:p>
            <a:pPr lvl="1" eaLnBrk="1" hangingPunct="1">
              <a:spcBef>
                <a:spcPct val="0"/>
              </a:spcBef>
              <a:buFontTx/>
              <a:buNone/>
            </a:pPr>
            <a:r>
              <a:rPr lang="en-US" altLang="en-US" sz="2400">
                <a:sym typeface="Symbol" panose="05050102010706020507" pitchFamily="18" charset="2"/>
              </a:rPr>
              <a:t></a:t>
            </a:r>
            <a:r>
              <a:rPr lang="en-US" altLang="en-US" sz="3600">
                <a:sym typeface="Symbol" panose="05050102010706020507" pitchFamily="18" charset="2"/>
              </a:rPr>
              <a:t></a:t>
            </a:r>
            <a:r>
              <a:rPr lang="en-US" altLang="en-US" sz="2400">
                <a:sym typeface="Symbol" panose="05050102010706020507" pitchFamily="18" charset="2"/>
              </a:rPr>
              <a:t> = 0</a:t>
            </a:r>
            <a:endParaRPr lang="en-US" altLang="en-US" sz="2400"/>
          </a:p>
        </p:txBody>
      </p:sp>
      <p:sp>
        <p:nvSpPr>
          <p:cNvPr id="3" name="TextBox 2">
            <a:extLst>
              <a:ext uri="{FF2B5EF4-FFF2-40B4-BE49-F238E27FC236}">
                <a16:creationId xmlns:a16="http://schemas.microsoft.com/office/drawing/2014/main" id="{30000DC3-F109-4493-A6D4-F3072939C77F}"/>
              </a:ext>
            </a:extLst>
          </p:cNvPr>
          <p:cNvSpPr txBox="1"/>
          <p:nvPr/>
        </p:nvSpPr>
        <p:spPr>
          <a:xfrm>
            <a:off x="457200" y="968375"/>
            <a:ext cx="5791200" cy="2308225"/>
          </a:xfrm>
          <a:prstGeom prst="rect">
            <a:avLst/>
          </a:prstGeom>
          <a:noFill/>
        </p:spPr>
        <p:txBody>
          <a:bodyPr>
            <a:spAutoFit/>
          </a:bodyPr>
          <a:lstStyle/>
          <a:p>
            <a:pPr eaLnBrk="1" hangingPunct="1">
              <a:defRPr/>
            </a:pPr>
            <a:endParaRPr lang="en-US" dirty="0">
              <a:latin typeface="Arial" charset="0"/>
            </a:endParaRPr>
          </a:p>
          <a:p>
            <a:pPr marL="342900" indent="-342900" eaLnBrk="1" hangingPunct="1">
              <a:buFontTx/>
              <a:buAutoNum type="arabicParenR"/>
              <a:defRPr/>
            </a:pPr>
            <a:r>
              <a:rPr lang="en-US" dirty="0">
                <a:latin typeface="Arial" charset="0"/>
              </a:rPr>
              <a:t>For many linear concepts we covered last term in Ph 211, there is now a rotational analog:  </a:t>
            </a:r>
          </a:p>
          <a:p>
            <a:pPr marL="342900" indent="-342900" eaLnBrk="1" hangingPunct="1">
              <a:defRPr/>
            </a:pPr>
            <a:r>
              <a:rPr lang="en-US" dirty="0">
                <a:latin typeface="Arial" charset="0"/>
              </a:rPr>
              <a:t>	</a:t>
            </a:r>
            <a:r>
              <a:rPr lang="en-US" sz="2400" dirty="0">
                <a:latin typeface="Arial" charset="0"/>
              </a:rPr>
              <a:t>s </a:t>
            </a:r>
            <a:r>
              <a:rPr lang="en-US" sz="2400" dirty="0">
                <a:latin typeface="Arial" charset="0"/>
                <a:sym typeface="Wingdings" pitchFamily="2" charset="2"/>
              </a:rPr>
              <a:t></a:t>
            </a:r>
            <a:r>
              <a:rPr lang="en-US" sz="2400" dirty="0">
                <a:latin typeface="Arial" charset="0"/>
              </a:rPr>
              <a:t> </a:t>
            </a:r>
            <a:r>
              <a:rPr lang="en-US" sz="2400" dirty="0">
                <a:latin typeface="Arial" charset="0"/>
                <a:sym typeface="Symbol"/>
              </a:rPr>
              <a:t>; v </a:t>
            </a:r>
            <a:r>
              <a:rPr lang="en-US" sz="2400" dirty="0">
                <a:latin typeface="Arial" charset="0"/>
                <a:sym typeface="Wingdings" pitchFamily="2" charset="2"/>
              </a:rPr>
              <a:t> </a:t>
            </a:r>
            <a:r>
              <a:rPr lang="en-US" sz="2400" dirty="0">
                <a:latin typeface="Arial" charset="0"/>
                <a:sym typeface="Symbol"/>
              </a:rPr>
              <a:t>; a </a:t>
            </a:r>
            <a:r>
              <a:rPr lang="en-US" sz="2400" dirty="0">
                <a:latin typeface="Arial" charset="0"/>
                <a:sym typeface="Wingdings" pitchFamily="2" charset="2"/>
              </a:rPr>
              <a:t> </a:t>
            </a:r>
            <a:r>
              <a:rPr lang="en-US" sz="2400" dirty="0">
                <a:latin typeface="Arial" charset="0"/>
                <a:sym typeface="Symbol"/>
              </a:rPr>
              <a:t>; F = ma </a:t>
            </a:r>
            <a:r>
              <a:rPr lang="en-US" sz="2400" dirty="0">
                <a:latin typeface="Arial" charset="0"/>
                <a:sym typeface="Wingdings" pitchFamily="2" charset="2"/>
              </a:rPr>
              <a:t> </a:t>
            </a:r>
            <a:r>
              <a:rPr lang="en-US" sz="3600" dirty="0">
                <a:latin typeface="Arial" charset="0"/>
                <a:sym typeface="Symbol"/>
              </a:rPr>
              <a:t></a:t>
            </a:r>
            <a:r>
              <a:rPr lang="en-US" sz="2400" dirty="0">
                <a:latin typeface="Arial" charset="0"/>
                <a:sym typeface="Symbol"/>
              </a:rPr>
              <a:t>=I</a:t>
            </a:r>
          </a:p>
          <a:p>
            <a:pPr marL="342900" indent="-342900" eaLnBrk="1" hangingPunct="1">
              <a:defRPr/>
            </a:pPr>
            <a:endParaRPr lang="en-US" dirty="0">
              <a:latin typeface="Arial" charset="0"/>
              <a:sym typeface="Symbol"/>
            </a:endParaRPr>
          </a:p>
          <a:p>
            <a:pPr marL="342900" indent="-342900" eaLnBrk="1" hangingPunct="1">
              <a:buFontTx/>
              <a:buAutoNum type="arabicParenR" startAt="2"/>
              <a:defRPr/>
            </a:pPr>
            <a:r>
              <a:rPr lang="en-US" dirty="0">
                <a:latin typeface="Arial" charset="0"/>
                <a:sym typeface="Symbol"/>
              </a:rPr>
              <a:t>The torque on an object can be found using</a:t>
            </a:r>
          </a:p>
          <a:p>
            <a:pPr marL="342900" indent="-342900" eaLnBrk="1" hangingPunct="1">
              <a:defRPr/>
            </a:pPr>
            <a:r>
              <a:rPr lang="en-US" dirty="0">
                <a:latin typeface="Arial" charset="0"/>
                <a:sym typeface="Symbol"/>
              </a:rPr>
              <a:t>	</a:t>
            </a:r>
            <a:endParaRPr lang="en-US" dirty="0">
              <a:latin typeface="Arial" charset="0"/>
            </a:endParaRPr>
          </a:p>
        </p:txBody>
      </p:sp>
      <p:graphicFrame>
        <p:nvGraphicFramePr>
          <p:cNvPr id="28676" name="Object 2">
            <a:extLst>
              <a:ext uri="{FF2B5EF4-FFF2-40B4-BE49-F238E27FC236}">
                <a16:creationId xmlns:a16="http://schemas.microsoft.com/office/drawing/2014/main" id="{F418A58C-F93E-40BD-90FA-432A45C32B88}"/>
              </a:ext>
            </a:extLst>
          </p:cNvPr>
          <p:cNvGraphicFramePr>
            <a:graphicFrameLocks noChangeAspect="1"/>
          </p:cNvGraphicFramePr>
          <p:nvPr/>
        </p:nvGraphicFramePr>
        <p:xfrm>
          <a:off x="1066800" y="2946400"/>
          <a:ext cx="1524000" cy="550863"/>
        </p:xfrm>
        <a:graphic>
          <a:graphicData uri="http://schemas.openxmlformats.org/presentationml/2006/ole">
            <mc:AlternateContent xmlns:mc="http://schemas.openxmlformats.org/markup-compatibility/2006">
              <mc:Choice xmlns:v="urn:schemas-microsoft-com:vml" Requires="v">
                <p:oleObj spid="_x0000_s28679" name="Equation" r:id="rId4" imgW="596641" imgH="215806" progId="Equation.3">
                  <p:embed/>
                </p:oleObj>
              </mc:Choice>
              <mc:Fallback>
                <p:oleObj name="Equation" r:id="rId4" imgW="596641" imgH="215806" progId="Equation.3">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66800" y="2946400"/>
                        <a:ext cx="1524000" cy="5508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8677" name="Object 3">
            <a:extLst>
              <a:ext uri="{FF2B5EF4-FFF2-40B4-BE49-F238E27FC236}">
                <a16:creationId xmlns:a16="http://schemas.microsoft.com/office/drawing/2014/main" id="{A302CB46-0812-4172-BA18-B75B8F8B12C8}"/>
              </a:ext>
            </a:extLst>
          </p:cNvPr>
          <p:cNvGraphicFramePr>
            <a:graphicFrameLocks noChangeAspect="1"/>
          </p:cNvGraphicFramePr>
          <p:nvPr/>
        </p:nvGraphicFramePr>
        <p:xfrm>
          <a:off x="1066800" y="3479800"/>
          <a:ext cx="2060575" cy="558800"/>
        </p:xfrm>
        <a:graphic>
          <a:graphicData uri="http://schemas.openxmlformats.org/presentationml/2006/ole">
            <mc:AlternateContent xmlns:mc="http://schemas.openxmlformats.org/markup-compatibility/2006">
              <mc:Choice xmlns:v="urn:schemas-microsoft-com:vml" Requires="v">
                <p:oleObj spid="_x0000_s28680" name="Equation" r:id="rId6" imgW="748975" imgH="203112" progId="Equation.3">
                  <p:embed/>
                </p:oleObj>
              </mc:Choice>
              <mc:Fallback>
                <p:oleObj name="Equation" r:id="rId6" imgW="748975" imgH="203112" progId="Equation.3">
                  <p:embed/>
                  <p:pic>
                    <p:nvPicPr>
                      <p:cNvPr id="0"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66800" y="3479800"/>
                        <a:ext cx="2060575" cy="558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8678" name="TextBox 5">
            <a:extLst>
              <a:ext uri="{FF2B5EF4-FFF2-40B4-BE49-F238E27FC236}">
                <a16:creationId xmlns:a16="http://schemas.microsoft.com/office/drawing/2014/main" id="{A15FC1A4-6179-4B7C-8670-51C127622CD9}"/>
              </a:ext>
            </a:extLst>
          </p:cNvPr>
          <p:cNvSpPr txBox="1">
            <a:spLocks noChangeArrowheads="1"/>
          </p:cNvSpPr>
          <p:nvPr/>
        </p:nvSpPr>
        <p:spPr bwMode="auto">
          <a:xfrm>
            <a:off x="304800" y="457200"/>
            <a:ext cx="7315200" cy="1077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a:t>Let’s recap what we’ve learned so far:</a:t>
            </a:r>
          </a:p>
          <a:p>
            <a:pPr eaLnBrk="1" hangingPunct="1">
              <a:spcBef>
                <a:spcPct val="0"/>
              </a:spcBef>
              <a:buFontTx/>
              <a:buNone/>
            </a:pPr>
            <a:endParaRPr lang="en-US" altLang="en-US"/>
          </a:p>
        </p:txBody>
      </p:sp>
    </p:spTree>
    <p:custDataLst>
      <p:tags r:id="rId2"/>
    </p:custData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ext Box 2">
            <a:extLst>
              <a:ext uri="{FF2B5EF4-FFF2-40B4-BE49-F238E27FC236}">
                <a16:creationId xmlns:a16="http://schemas.microsoft.com/office/drawing/2014/main" id="{1A2826E5-16F7-411A-AB8C-24F77E902F0D}"/>
              </a:ext>
            </a:extLst>
          </p:cNvPr>
          <p:cNvSpPr txBox="1">
            <a:spLocks noChangeArrowheads="1"/>
          </p:cNvSpPr>
          <p:nvPr/>
        </p:nvSpPr>
        <p:spPr bwMode="auto">
          <a:xfrm>
            <a:off x="7620000" y="6477000"/>
            <a:ext cx="1219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chemeClr val="accent2"/>
                </a:solidFill>
              </a:rPr>
              <a:t>Sec. 13.2</a:t>
            </a:r>
          </a:p>
        </p:txBody>
      </p:sp>
      <p:sp>
        <p:nvSpPr>
          <p:cNvPr id="29699" name="Text Box 3">
            <a:extLst>
              <a:ext uri="{FF2B5EF4-FFF2-40B4-BE49-F238E27FC236}">
                <a16:creationId xmlns:a16="http://schemas.microsoft.com/office/drawing/2014/main" id="{A883814D-8B43-462F-B21E-5D56B7CCCA7F}"/>
              </a:ext>
            </a:extLst>
          </p:cNvPr>
          <p:cNvSpPr txBox="1">
            <a:spLocks noChangeArrowheads="1"/>
          </p:cNvSpPr>
          <p:nvPr/>
        </p:nvSpPr>
        <p:spPr bwMode="auto">
          <a:xfrm>
            <a:off x="0" y="76200"/>
            <a:ext cx="9144000" cy="1739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3600"/>
              <a:t>In order to better understand systems of particles, we need to more fully discuss the concept of Center of Mass.</a:t>
            </a:r>
          </a:p>
        </p:txBody>
      </p:sp>
      <p:pic>
        <p:nvPicPr>
          <p:cNvPr id="29700" name="Picture 5" descr="56480638">
            <a:extLst>
              <a:ext uri="{FF2B5EF4-FFF2-40B4-BE49-F238E27FC236}">
                <a16:creationId xmlns:a16="http://schemas.microsoft.com/office/drawing/2014/main" id="{691664D2-487C-42DD-A686-825F4E4AD20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52600" y="2286000"/>
            <a:ext cx="5638800" cy="3495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ustDataLst>
      <p:tags r:id="rId1"/>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4">
            <a:extLst>
              <a:ext uri="{FF2B5EF4-FFF2-40B4-BE49-F238E27FC236}">
                <a16:creationId xmlns:a16="http://schemas.microsoft.com/office/drawing/2014/main" id="{439F3D25-AE21-42AA-A1CF-1C7FD6BBB875}"/>
              </a:ext>
            </a:extLst>
          </p:cNvPr>
          <p:cNvSpPr>
            <a:spLocks noChangeArrowheads="1"/>
          </p:cNvSpPr>
          <p:nvPr/>
        </p:nvSpPr>
        <p:spPr bwMode="auto">
          <a:xfrm>
            <a:off x="762000" y="4191000"/>
            <a:ext cx="7620000" cy="381000"/>
          </a:xfrm>
          <a:prstGeom prst="rect">
            <a:avLst/>
          </a:prstGeom>
          <a:solidFill>
            <a:schemeClr val="accent1"/>
          </a:solidFill>
          <a:ln w="9525">
            <a:miter lim="800000"/>
            <a:headEnd/>
            <a:tailEnd/>
          </a:ln>
          <a:scene3d>
            <a:camera prst="legacyObliqueTopRight"/>
            <a:lightRig rig="legacyFlat3" dir="b"/>
          </a:scene3d>
          <a:sp3d extrusionH="430200" prstMaterial="legacyMatte">
            <a:bevelT w="13500" h="13500" prst="angle"/>
            <a:bevelB w="13500" h="13500" prst="angle"/>
            <a:extrusionClr>
              <a:schemeClr val="accent1"/>
            </a:extrusionClr>
            <a:contourClr>
              <a:schemeClr val="accent1"/>
            </a:contourClr>
          </a:sp3d>
        </p:spPr>
        <p:txBody>
          <a:bodyPr wrap="none" anchor="ctr">
            <a:flatTx/>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5123" name="Rectangle 8">
            <a:extLst>
              <a:ext uri="{FF2B5EF4-FFF2-40B4-BE49-F238E27FC236}">
                <a16:creationId xmlns:a16="http://schemas.microsoft.com/office/drawing/2014/main" id="{2D1FDFF8-C20A-480F-8A57-7131FEF7D530}"/>
              </a:ext>
            </a:extLst>
          </p:cNvPr>
          <p:cNvSpPr>
            <a:spLocks noGrp="1" noChangeArrowheads="1"/>
          </p:cNvSpPr>
          <p:nvPr>
            <p:ph type="title" sz="quarter" idx="4294967295"/>
          </p:nvPr>
        </p:nvSpPr>
        <p:spPr/>
        <p:txBody>
          <a:bodyPr/>
          <a:lstStyle/>
          <a:p>
            <a:pPr eaLnBrk="1" hangingPunct="1"/>
            <a:r>
              <a:rPr lang="en-US" altLang="en-US"/>
              <a:t>Motion and the Particle Model</a:t>
            </a:r>
          </a:p>
        </p:txBody>
      </p:sp>
      <p:pic>
        <p:nvPicPr>
          <p:cNvPr id="5124" name="Picture 21" descr="j0212957">
            <a:extLst>
              <a:ext uri="{FF2B5EF4-FFF2-40B4-BE49-F238E27FC236}">
                <a16:creationId xmlns:a16="http://schemas.microsoft.com/office/drawing/2014/main" id="{C1C367F4-1224-4198-A671-E81D4ED1D79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H="1">
            <a:off x="1143000" y="3389313"/>
            <a:ext cx="1182688" cy="74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62" name="Picture 22" descr="j0212957">
            <a:extLst>
              <a:ext uri="{FF2B5EF4-FFF2-40B4-BE49-F238E27FC236}">
                <a16:creationId xmlns:a16="http://schemas.microsoft.com/office/drawing/2014/main" id="{1501619F-7F61-49E0-A640-EA549447F8F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H="1">
            <a:off x="2855913" y="3371850"/>
            <a:ext cx="1182687" cy="74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64" name="Picture 24" descr="j0212957">
            <a:extLst>
              <a:ext uri="{FF2B5EF4-FFF2-40B4-BE49-F238E27FC236}">
                <a16:creationId xmlns:a16="http://schemas.microsoft.com/office/drawing/2014/main" id="{E302CC15-CBD4-41E0-81D2-35E4381D620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H="1">
            <a:off x="6208713" y="3371850"/>
            <a:ext cx="1182687" cy="74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 name="Group 33">
            <a:extLst>
              <a:ext uri="{FF2B5EF4-FFF2-40B4-BE49-F238E27FC236}">
                <a16:creationId xmlns:a16="http://schemas.microsoft.com/office/drawing/2014/main" id="{A1F38280-F05B-4E22-89AB-7824E411AB8C}"/>
              </a:ext>
            </a:extLst>
          </p:cNvPr>
          <p:cNvGrpSpPr>
            <a:grpSpLocks/>
          </p:cNvGrpSpPr>
          <p:nvPr/>
        </p:nvGrpSpPr>
        <p:grpSpPr bwMode="auto">
          <a:xfrm>
            <a:off x="1600200" y="4800600"/>
            <a:ext cx="5334000" cy="304800"/>
            <a:chOff x="1008" y="3024"/>
            <a:chExt cx="3360" cy="192"/>
          </a:xfrm>
        </p:grpSpPr>
        <p:sp>
          <p:nvSpPr>
            <p:cNvPr id="5130" name="Oval 29">
              <a:extLst>
                <a:ext uri="{FF2B5EF4-FFF2-40B4-BE49-F238E27FC236}">
                  <a16:creationId xmlns:a16="http://schemas.microsoft.com/office/drawing/2014/main" id="{5BA8D987-245C-4D20-9BEF-DD83515C4DAE}"/>
                </a:ext>
              </a:extLst>
            </p:cNvPr>
            <p:cNvSpPr>
              <a:spLocks noChangeArrowheads="1"/>
            </p:cNvSpPr>
            <p:nvPr/>
          </p:nvSpPr>
          <p:spPr bwMode="auto">
            <a:xfrm>
              <a:off x="1008" y="3024"/>
              <a:ext cx="144" cy="192"/>
            </a:xfrm>
            <a:prstGeom prst="ellipse">
              <a:avLst/>
            </a:prstGeom>
            <a:solidFill>
              <a:srgbClr val="00FF00"/>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5131" name="Oval 30">
              <a:extLst>
                <a:ext uri="{FF2B5EF4-FFF2-40B4-BE49-F238E27FC236}">
                  <a16:creationId xmlns:a16="http://schemas.microsoft.com/office/drawing/2014/main" id="{188785C3-55B6-4B0C-832F-5134A469A0AF}"/>
                </a:ext>
              </a:extLst>
            </p:cNvPr>
            <p:cNvSpPr>
              <a:spLocks noChangeArrowheads="1"/>
            </p:cNvSpPr>
            <p:nvPr/>
          </p:nvSpPr>
          <p:spPr bwMode="auto">
            <a:xfrm>
              <a:off x="2064" y="3024"/>
              <a:ext cx="144" cy="192"/>
            </a:xfrm>
            <a:prstGeom prst="ellipse">
              <a:avLst/>
            </a:prstGeom>
            <a:solidFill>
              <a:srgbClr val="00FF00"/>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5132" name="Oval 31">
              <a:extLst>
                <a:ext uri="{FF2B5EF4-FFF2-40B4-BE49-F238E27FC236}">
                  <a16:creationId xmlns:a16="http://schemas.microsoft.com/office/drawing/2014/main" id="{98B02717-0EE7-4667-B5C6-B611E51A6C25}"/>
                </a:ext>
              </a:extLst>
            </p:cNvPr>
            <p:cNvSpPr>
              <a:spLocks noChangeArrowheads="1"/>
            </p:cNvSpPr>
            <p:nvPr/>
          </p:nvSpPr>
          <p:spPr bwMode="auto">
            <a:xfrm>
              <a:off x="4224" y="3024"/>
              <a:ext cx="144" cy="192"/>
            </a:xfrm>
            <a:prstGeom prst="ellipse">
              <a:avLst/>
            </a:prstGeom>
            <a:solidFill>
              <a:srgbClr val="00FF00"/>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5133" name="Oval 32">
              <a:extLst>
                <a:ext uri="{FF2B5EF4-FFF2-40B4-BE49-F238E27FC236}">
                  <a16:creationId xmlns:a16="http://schemas.microsoft.com/office/drawing/2014/main" id="{8578F53E-C176-4AA4-A19D-9F3EBA68D304}"/>
                </a:ext>
              </a:extLst>
            </p:cNvPr>
            <p:cNvSpPr>
              <a:spLocks noChangeArrowheads="1"/>
            </p:cNvSpPr>
            <p:nvPr/>
          </p:nvSpPr>
          <p:spPr bwMode="auto">
            <a:xfrm>
              <a:off x="3168" y="3024"/>
              <a:ext cx="144" cy="192"/>
            </a:xfrm>
            <a:prstGeom prst="ellipse">
              <a:avLst/>
            </a:prstGeom>
            <a:solidFill>
              <a:srgbClr val="00FF00"/>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sp>
        <p:nvSpPr>
          <p:cNvPr id="5128" name="Text Box 34">
            <a:extLst>
              <a:ext uri="{FF2B5EF4-FFF2-40B4-BE49-F238E27FC236}">
                <a16:creationId xmlns:a16="http://schemas.microsoft.com/office/drawing/2014/main" id="{4C5FF32A-2AE9-48F0-A637-126F235C95E5}"/>
              </a:ext>
            </a:extLst>
          </p:cNvPr>
          <p:cNvSpPr txBox="1">
            <a:spLocks noChangeArrowheads="1"/>
          </p:cNvSpPr>
          <p:nvPr/>
        </p:nvSpPr>
        <p:spPr bwMode="auto">
          <a:xfrm>
            <a:off x="7620000" y="6248400"/>
            <a:ext cx="1524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Chp 1.2</a:t>
            </a:r>
          </a:p>
        </p:txBody>
      </p:sp>
      <p:pic>
        <p:nvPicPr>
          <p:cNvPr id="3" name="Picture 24" descr="j0212957">
            <a:extLst>
              <a:ext uri="{FF2B5EF4-FFF2-40B4-BE49-F238E27FC236}">
                <a16:creationId xmlns:a16="http://schemas.microsoft.com/office/drawing/2014/main" id="{4AA8F5DB-1AB7-433C-8B4F-B7F5C6DA0EA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H="1">
            <a:off x="4572000" y="3371850"/>
            <a:ext cx="1182688" cy="74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10262"/>
                                        </p:tgtEl>
                                        <p:attrNameLst>
                                          <p:attrName>style.visibility</p:attrName>
                                        </p:attrNameLst>
                                      </p:cBhvr>
                                      <p:to>
                                        <p:strVal val="visible"/>
                                      </p:to>
                                    </p:set>
                                    <p:animEffect transition="in" filter="blinds(horizontal)">
                                      <p:cBhvr>
                                        <p:cTn id="7" dur="500"/>
                                        <p:tgtEl>
                                          <p:spTgt spid="1026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10264"/>
                                        </p:tgtEl>
                                        <p:attrNameLst>
                                          <p:attrName>style.visibility</p:attrName>
                                        </p:attrNameLst>
                                      </p:cBhvr>
                                      <p:to>
                                        <p:strVal val="visible"/>
                                      </p:to>
                                    </p:set>
                                    <p:animEffect transition="in" filter="blinds(horizontal)">
                                      <p:cBhvr>
                                        <p:cTn id="12" dur="500"/>
                                        <p:tgtEl>
                                          <p:spTgt spid="1026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box(in)">
                                      <p:cBhvr>
                                        <p:cTn id="17" dur="500"/>
                                        <p:tgtEl>
                                          <p:spTgt spid="2"/>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5" presetClass="entr" presetSubtype="10" fill="hold" nodeType="clickEffect">
                                  <p:stCondLst>
                                    <p:cond delay="0"/>
                                  </p:stCondLst>
                                  <p:childTnLst>
                                    <p:set>
                                      <p:cBhvr>
                                        <p:cTn id="21" dur="1" fill="hold">
                                          <p:stCondLst>
                                            <p:cond delay="0"/>
                                          </p:stCondLst>
                                        </p:cTn>
                                        <p:tgtEl>
                                          <p:spTgt spid="2"/>
                                        </p:tgtEl>
                                        <p:attrNameLst>
                                          <p:attrName>style.visibility</p:attrName>
                                        </p:attrNameLst>
                                      </p:cBhvr>
                                      <p:to>
                                        <p:strVal val="visible"/>
                                      </p:to>
                                    </p:set>
                                    <p:animEffect transition="in" filter="checkerboard(across)">
                                      <p:cBhvr>
                                        <p:cTn id="22" dur="500"/>
                                        <p:tgtEl>
                                          <p:spTgt spid="2"/>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nodeType="clickEffect">
                                  <p:stCondLst>
                                    <p:cond delay="0"/>
                                  </p:stCondLst>
                                  <p:childTnLst>
                                    <p:set>
                                      <p:cBhvr>
                                        <p:cTn id="26" dur="1" fill="hold">
                                          <p:stCondLst>
                                            <p:cond delay="0"/>
                                          </p:stCondLst>
                                        </p:cTn>
                                        <p:tgtEl>
                                          <p:spTgt spid="3"/>
                                        </p:tgtEl>
                                        <p:attrNameLst>
                                          <p:attrName>style.visibility</p:attrName>
                                        </p:attrNameLst>
                                      </p:cBhvr>
                                      <p:to>
                                        <p:strVal val="visible"/>
                                      </p:to>
                                    </p:set>
                                    <p:animEffect transition="in" filter="blinds(horizontal)">
                                      <p:cBhvr>
                                        <p:cTn id="2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1746" name="Object 4">
            <a:extLst>
              <a:ext uri="{FF2B5EF4-FFF2-40B4-BE49-F238E27FC236}">
                <a16:creationId xmlns:a16="http://schemas.microsoft.com/office/drawing/2014/main" id="{325FC2F2-BFBD-436A-AF76-2EBE343A5CCD}"/>
              </a:ext>
            </a:extLst>
          </p:cNvPr>
          <p:cNvGraphicFramePr>
            <a:graphicFrameLocks noChangeAspect="1"/>
          </p:cNvGraphicFramePr>
          <p:nvPr/>
        </p:nvGraphicFramePr>
        <p:xfrm>
          <a:off x="533400" y="990600"/>
          <a:ext cx="8077200" cy="1327150"/>
        </p:xfrm>
        <a:graphic>
          <a:graphicData uri="http://schemas.openxmlformats.org/presentationml/2006/ole">
            <mc:AlternateContent xmlns:mc="http://schemas.openxmlformats.org/markup-compatibility/2006">
              <mc:Choice xmlns:v="urn:schemas-microsoft-com:vml" Requires="v">
                <p:oleObj spid="_x0000_s31765" name="Equation" r:id="rId5" imgW="2628900" imgH="431800" progId="Equation.3">
                  <p:embed/>
                </p:oleObj>
              </mc:Choice>
              <mc:Fallback>
                <p:oleObj name="Equation" r:id="rId5" imgW="2628900" imgH="431800" progId="Equation.3">
                  <p:embed/>
                  <p:pic>
                    <p:nvPicPr>
                      <p:cNvPr id="0" name="Object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3400" y="990600"/>
                        <a:ext cx="8077200" cy="13271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31747" name="Rectangle 7">
            <a:extLst>
              <a:ext uri="{FF2B5EF4-FFF2-40B4-BE49-F238E27FC236}">
                <a16:creationId xmlns:a16="http://schemas.microsoft.com/office/drawing/2014/main" id="{1E712266-F393-4783-913F-E3BADB7BB0A7}"/>
              </a:ext>
            </a:extLst>
          </p:cNvPr>
          <p:cNvSpPr>
            <a:spLocks noChangeArrowheads="1"/>
          </p:cNvSpPr>
          <p:nvPr/>
        </p:nvSpPr>
        <p:spPr bwMode="auto">
          <a:xfrm>
            <a:off x="1066800" y="3886200"/>
            <a:ext cx="6477000" cy="152400"/>
          </a:xfrm>
          <a:prstGeom prst="rect">
            <a:avLst/>
          </a:prstGeom>
          <a:solidFill>
            <a:schemeClr val="accent1"/>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1748" name="AutoShape 8">
            <a:extLst>
              <a:ext uri="{FF2B5EF4-FFF2-40B4-BE49-F238E27FC236}">
                <a16:creationId xmlns:a16="http://schemas.microsoft.com/office/drawing/2014/main" id="{7E44BB83-A75E-4ADC-BE4A-A3394BC07578}"/>
              </a:ext>
            </a:extLst>
          </p:cNvPr>
          <p:cNvSpPr>
            <a:spLocks noChangeArrowheads="1"/>
          </p:cNvSpPr>
          <p:nvPr/>
        </p:nvSpPr>
        <p:spPr bwMode="auto">
          <a:xfrm>
            <a:off x="4267200" y="4038600"/>
            <a:ext cx="457200" cy="685800"/>
          </a:xfrm>
          <a:prstGeom prst="triangle">
            <a:avLst>
              <a:gd name="adj" fmla="val 50000"/>
            </a:avLst>
          </a:prstGeom>
          <a:solidFill>
            <a:schemeClr val="accent1"/>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nvGrpSpPr>
          <p:cNvPr id="31749" name="Group 13">
            <a:extLst>
              <a:ext uri="{FF2B5EF4-FFF2-40B4-BE49-F238E27FC236}">
                <a16:creationId xmlns:a16="http://schemas.microsoft.com/office/drawing/2014/main" id="{AB0709AA-9B8D-4B8D-A604-2EA3BCCB429F}"/>
              </a:ext>
            </a:extLst>
          </p:cNvPr>
          <p:cNvGrpSpPr>
            <a:grpSpLocks/>
          </p:cNvGrpSpPr>
          <p:nvPr/>
        </p:nvGrpSpPr>
        <p:grpSpPr bwMode="auto">
          <a:xfrm>
            <a:off x="1295400" y="3124200"/>
            <a:ext cx="533400" cy="1143000"/>
            <a:chOff x="1008" y="2448"/>
            <a:chExt cx="336" cy="720"/>
          </a:xfrm>
        </p:grpSpPr>
        <p:sp>
          <p:nvSpPr>
            <p:cNvPr id="31762" name="Freeform 10">
              <a:extLst>
                <a:ext uri="{FF2B5EF4-FFF2-40B4-BE49-F238E27FC236}">
                  <a16:creationId xmlns:a16="http://schemas.microsoft.com/office/drawing/2014/main" id="{6100F973-DDE1-417F-9482-B0D96849D992}"/>
                </a:ext>
              </a:extLst>
            </p:cNvPr>
            <p:cNvSpPr>
              <a:spLocks/>
            </p:cNvSpPr>
            <p:nvPr/>
          </p:nvSpPr>
          <p:spPr bwMode="auto">
            <a:xfrm>
              <a:off x="1080" y="2592"/>
              <a:ext cx="264" cy="576"/>
            </a:xfrm>
            <a:custGeom>
              <a:avLst/>
              <a:gdLst>
                <a:gd name="T0" fmla="*/ 24 w 264"/>
                <a:gd name="T1" fmla="*/ 0 h 576"/>
                <a:gd name="T2" fmla="*/ 24 w 264"/>
                <a:gd name="T3" fmla="*/ 288 h 576"/>
                <a:gd name="T4" fmla="*/ 168 w 264"/>
                <a:gd name="T5" fmla="*/ 240 h 576"/>
                <a:gd name="T6" fmla="*/ 264 w 264"/>
                <a:gd name="T7" fmla="*/ 576 h 576"/>
                <a:gd name="T8" fmla="*/ 0 60000 65536"/>
                <a:gd name="T9" fmla="*/ 0 60000 65536"/>
                <a:gd name="T10" fmla="*/ 0 60000 65536"/>
                <a:gd name="T11" fmla="*/ 0 60000 65536"/>
                <a:gd name="T12" fmla="*/ 0 w 264"/>
                <a:gd name="T13" fmla="*/ 0 h 576"/>
                <a:gd name="T14" fmla="*/ 264 w 264"/>
                <a:gd name="T15" fmla="*/ 576 h 576"/>
              </a:gdLst>
              <a:ahLst/>
              <a:cxnLst>
                <a:cxn ang="T8">
                  <a:pos x="T0" y="T1"/>
                </a:cxn>
                <a:cxn ang="T9">
                  <a:pos x="T2" y="T3"/>
                </a:cxn>
                <a:cxn ang="T10">
                  <a:pos x="T4" y="T5"/>
                </a:cxn>
                <a:cxn ang="T11">
                  <a:pos x="T6" y="T7"/>
                </a:cxn>
              </a:cxnLst>
              <a:rect l="T12" t="T13" r="T14" b="T15"/>
              <a:pathLst>
                <a:path w="264" h="576">
                  <a:moveTo>
                    <a:pt x="24" y="0"/>
                  </a:moveTo>
                  <a:cubicBezTo>
                    <a:pt x="12" y="124"/>
                    <a:pt x="0" y="248"/>
                    <a:pt x="24" y="288"/>
                  </a:cubicBezTo>
                  <a:cubicBezTo>
                    <a:pt x="48" y="328"/>
                    <a:pt x="128" y="192"/>
                    <a:pt x="168" y="240"/>
                  </a:cubicBezTo>
                  <a:cubicBezTo>
                    <a:pt x="208" y="288"/>
                    <a:pt x="236" y="432"/>
                    <a:pt x="264" y="576"/>
                  </a:cubicBezTo>
                </a:path>
              </a:pathLst>
            </a:custGeom>
            <a:noFill/>
            <a:ln w="762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1763" name="Oval 11">
              <a:extLst>
                <a:ext uri="{FF2B5EF4-FFF2-40B4-BE49-F238E27FC236}">
                  <a16:creationId xmlns:a16="http://schemas.microsoft.com/office/drawing/2014/main" id="{928CEB3C-B447-41F0-BC98-B91B78514AFF}"/>
                </a:ext>
              </a:extLst>
            </p:cNvPr>
            <p:cNvSpPr>
              <a:spLocks noChangeArrowheads="1"/>
            </p:cNvSpPr>
            <p:nvPr/>
          </p:nvSpPr>
          <p:spPr bwMode="auto">
            <a:xfrm>
              <a:off x="1008" y="2448"/>
              <a:ext cx="192" cy="192"/>
            </a:xfrm>
            <a:prstGeom prst="ellipse">
              <a:avLst/>
            </a:prstGeom>
            <a:solidFill>
              <a:schemeClr val="accent1"/>
            </a:solidFill>
            <a:ln w="76200">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1764" name="Line 12">
              <a:extLst>
                <a:ext uri="{FF2B5EF4-FFF2-40B4-BE49-F238E27FC236}">
                  <a16:creationId xmlns:a16="http://schemas.microsoft.com/office/drawing/2014/main" id="{0D1D79A1-BBF2-488E-9A23-8E368849BAAB}"/>
                </a:ext>
              </a:extLst>
            </p:cNvPr>
            <p:cNvSpPr>
              <a:spLocks noChangeShapeType="1"/>
            </p:cNvSpPr>
            <p:nvPr/>
          </p:nvSpPr>
          <p:spPr bwMode="auto">
            <a:xfrm flipV="1">
              <a:off x="1008" y="2736"/>
              <a:ext cx="192" cy="48"/>
            </a:xfrm>
            <a:prstGeom prst="line">
              <a:avLst/>
            </a:prstGeom>
            <a:noFill/>
            <a:ln w="762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1750" name="Group 14">
            <a:extLst>
              <a:ext uri="{FF2B5EF4-FFF2-40B4-BE49-F238E27FC236}">
                <a16:creationId xmlns:a16="http://schemas.microsoft.com/office/drawing/2014/main" id="{ED4B5246-4458-4B9F-9C05-705E9ADD4499}"/>
              </a:ext>
            </a:extLst>
          </p:cNvPr>
          <p:cNvGrpSpPr>
            <a:grpSpLocks/>
          </p:cNvGrpSpPr>
          <p:nvPr/>
        </p:nvGrpSpPr>
        <p:grpSpPr bwMode="auto">
          <a:xfrm flipH="1">
            <a:off x="6705600" y="3124200"/>
            <a:ext cx="533400" cy="1143000"/>
            <a:chOff x="1008" y="2448"/>
            <a:chExt cx="336" cy="720"/>
          </a:xfrm>
        </p:grpSpPr>
        <p:sp>
          <p:nvSpPr>
            <p:cNvPr id="31759" name="Freeform 15">
              <a:extLst>
                <a:ext uri="{FF2B5EF4-FFF2-40B4-BE49-F238E27FC236}">
                  <a16:creationId xmlns:a16="http://schemas.microsoft.com/office/drawing/2014/main" id="{68E7CEF6-7603-4D6C-BC87-C5E0290D01B2}"/>
                </a:ext>
              </a:extLst>
            </p:cNvPr>
            <p:cNvSpPr>
              <a:spLocks/>
            </p:cNvSpPr>
            <p:nvPr/>
          </p:nvSpPr>
          <p:spPr bwMode="auto">
            <a:xfrm>
              <a:off x="1080" y="2592"/>
              <a:ext cx="264" cy="576"/>
            </a:xfrm>
            <a:custGeom>
              <a:avLst/>
              <a:gdLst>
                <a:gd name="T0" fmla="*/ 24 w 264"/>
                <a:gd name="T1" fmla="*/ 0 h 576"/>
                <a:gd name="T2" fmla="*/ 24 w 264"/>
                <a:gd name="T3" fmla="*/ 288 h 576"/>
                <a:gd name="T4" fmla="*/ 168 w 264"/>
                <a:gd name="T5" fmla="*/ 240 h 576"/>
                <a:gd name="T6" fmla="*/ 264 w 264"/>
                <a:gd name="T7" fmla="*/ 576 h 576"/>
                <a:gd name="T8" fmla="*/ 0 60000 65536"/>
                <a:gd name="T9" fmla="*/ 0 60000 65536"/>
                <a:gd name="T10" fmla="*/ 0 60000 65536"/>
                <a:gd name="T11" fmla="*/ 0 60000 65536"/>
                <a:gd name="T12" fmla="*/ 0 w 264"/>
                <a:gd name="T13" fmla="*/ 0 h 576"/>
                <a:gd name="T14" fmla="*/ 264 w 264"/>
                <a:gd name="T15" fmla="*/ 576 h 576"/>
              </a:gdLst>
              <a:ahLst/>
              <a:cxnLst>
                <a:cxn ang="T8">
                  <a:pos x="T0" y="T1"/>
                </a:cxn>
                <a:cxn ang="T9">
                  <a:pos x="T2" y="T3"/>
                </a:cxn>
                <a:cxn ang="T10">
                  <a:pos x="T4" y="T5"/>
                </a:cxn>
                <a:cxn ang="T11">
                  <a:pos x="T6" y="T7"/>
                </a:cxn>
              </a:cxnLst>
              <a:rect l="T12" t="T13" r="T14" b="T15"/>
              <a:pathLst>
                <a:path w="264" h="576">
                  <a:moveTo>
                    <a:pt x="24" y="0"/>
                  </a:moveTo>
                  <a:cubicBezTo>
                    <a:pt x="12" y="124"/>
                    <a:pt x="0" y="248"/>
                    <a:pt x="24" y="288"/>
                  </a:cubicBezTo>
                  <a:cubicBezTo>
                    <a:pt x="48" y="328"/>
                    <a:pt x="128" y="192"/>
                    <a:pt x="168" y="240"/>
                  </a:cubicBezTo>
                  <a:cubicBezTo>
                    <a:pt x="208" y="288"/>
                    <a:pt x="236" y="432"/>
                    <a:pt x="264" y="576"/>
                  </a:cubicBez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1760" name="Oval 16">
              <a:extLst>
                <a:ext uri="{FF2B5EF4-FFF2-40B4-BE49-F238E27FC236}">
                  <a16:creationId xmlns:a16="http://schemas.microsoft.com/office/drawing/2014/main" id="{4E0156AD-A97B-4D0D-A948-83DFE4F2CC08}"/>
                </a:ext>
              </a:extLst>
            </p:cNvPr>
            <p:cNvSpPr>
              <a:spLocks noChangeArrowheads="1"/>
            </p:cNvSpPr>
            <p:nvPr/>
          </p:nvSpPr>
          <p:spPr bwMode="auto">
            <a:xfrm>
              <a:off x="1008" y="2448"/>
              <a:ext cx="192" cy="19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1761" name="Line 17">
              <a:extLst>
                <a:ext uri="{FF2B5EF4-FFF2-40B4-BE49-F238E27FC236}">
                  <a16:creationId xmlns:a16="http://schemas.microsoft.com/office/drawing/2014/main" id="{233C6CFF-D619-4500-A790-3AEDA43C5520}"/>
                </a:ext>
              </a:extLst>
            </p:cNvPr>
            <p:cNvSpPr>
              <a:spLocks noChangeShapeType="1"/>
            </p:cNvSpPr>
            <p:nvPr/>
          </p:nvSpPr>
          <p:spPr bwMode="auto">
            <a:xfrm flipV="1">
              <a:off x="1008" y="2736"/>
              <a:ext cx="192" cy="4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31751" name="Text Box 18">
            <a:extLst>
              <a:ext uri="{FF2B5EF4-FFF2-40B4-BE49-F238E27FC236}">
                <a16:creationId xmlns:a16="http://schemas.microsoft.com/office/drawing/2014/main" id="{B26D2D66-D8BB-4AA8-9784-2B49D5E27EE6}"/>
              </a:ext>
            </a:extLst>
          </p:cNvPr>
          <p:cNvSpPr txBox="1">
            <a:spLocks noChangeArrowheads="1"/>
          </p:cNvSpPr>
          <p:nvPr/>
        </p:nvSpPr>
        <p:spPr bwMode="auto">
          <a:xfrm>
            <a:off x="6629400" y="2362200"/>
            <a:ext cx="13716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m</a:t>
            </a:r>
            <a:r>
              <a:rPr lang="en-US" altLang="en-US" sz="1800" baseline="-25000"/>
              <a:t>Greg</a:t>
            </a:r>
            <a:r>
              <a:rPr lang="en-US" altLang="en-US" sz="1800"/>
              <a:t>=m</a:t>
            </a:r>
          </a:p>
        </p:txBody>
      </p:sp>
      <p:sp>
        <p:nvSpPr>
          <p:cNvPr id="31752" name="Text Box 19">
            <a:extLst>
              <a:ext uri="{FF2B5EF4-FFF2-40B4-BE49-F238E27FC236}">
                <a16:creationId xmlns:a16="http://schemas.microsoft.com/office/drawing/2014/main" id="{FA390021-00DC-4314-9016-AC3DAA11E923}"/>
              </a:ext>
            </a:extLst>
          </p:cNvPr>
          <p:cNvSpPr txBox="1">
            <a:spLocks noChangeArrowheads="1"/>
          </p:cNvSpPr>
          <p:nvPr/>
        </p:nvSpPr>
        <p:spPr bwMode="auto">
          <a:xfrm>
            <a:off x="1066800" y="2438400"/>
            <a:ext cx="1600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M</a:t>
            </a:r>
            <a:r>
              <a:rPr lang="en-US" altLang="en-US" sz="1800" baseline="-25000"/>
              <a:t>sue</a:t>
            </a:r>
            <a:r>
              <a:rPr lang="en-US" altLang="en-US" sz="1800"/>
              <a:t>=3m</a:t>
            </a:r>
          </a:p>
        </p:txBody>
      </p:sp>
      <p:sp>
        <p:nvSpPr>
          <p:cNvPr id="31753" name="Text Box 20">
            <a:extLst>
              <a:ext uri="{FF2B5EF4-FFF2-40B4-BE49-F238E27FC236}">
                <a16:creationId xmlns:a16="http://schemas.microsoft.com/office/drawing/2014/main" id="{971A1111-848C-497E-8762-14CF489C8B8E}"/>
              </a:ext>
            </a:extLst>
          </p:cNvPr>
          <p:cNvSpPr txBox="1">
            <a:spLocks noChangeArrowheads="1"/>
          </p:cNvSpPr>
          <p:nvPr/>
        </p:nvSpPr>
        <p:spPr bwMode="auto">
          <a:xfrm>
            <a:off x="838200" y="5562600"/>
            <a:ext cx="69342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a:t>Let’s find the center-of-mass of these two children on a massless teeter-totter.</a:t>
            </a:r>
          </a:p>
        </p:txBody>
      </p:sp>
      <p:sp>
        <p:nvSpPr>
          <p:cNvPr id="31754" name="Line 21">
            <a:extLst>
              <a:ext uri="{FF2B5EF4-FFF2-40B4-BE49-F238E27FC236}">
                <a16:creationId xmlns:a16="http://schemas.microsoft.com/office/drawing/2014/main" id="{0A41FAC8-AFC2-4230-8CE6-CA088AA31BBF}"/>
              </a:ext>
            </a:extLst>
          </p:cNvPr>
          <p:cNvSpPr>
            <a:spLocks noChangeShapeType="1"/>
          </p:cNvSpPr>
          <p:nvPr/>
        </p:nvSpPr>
        <p:spPr bwMode="auto">
          <a:xfrm>
            <a:off x="1447800" y="4648200"/>
            <a:ext cx="0" cy="3810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755" name="Line 22">
            <a:extLst>
              <a:ext uri="{FF2B5EF4-FFF2-40B4-BE49-F238E27FC236}">
                <a16:creationId xmlns:a16="http://schemas.microsoft.com/office/drawing/2014/main" id="{34EE0FE7-687F-424B-8FD6-8411C80F33FA}"/>
              </a:ext>
            </a:extLst>
          </p:cNvPr>
          <p:cNvSpPr>
            <a:spLocks noChangeShapeType="1"/>
          </p:cNvSpPr>
          <p:nvPr/>
        </p:nvSpPr>
        <p:spPr bwMode="auto">
          <a:xfrm>
            <a:off x="6934200" y="4648200"/>
            <a:ext cx="0" cy="3810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756" name="Line 23">
            <a:extLst>
              <a:ext uri="{FF2B5EF4-FFF2-40B4-BE49-F238E27FC236}">
                <a16:creationId xmlns:a16="http://schemas.microsoft.com/office/drawing/2014/main" id="{48F8073A-F8F3-441A-B838-8AE9A4A6291B}"/>
              </a:ext>
            </a:extLst>
          </p:cNvPr>
          <p:cNvSpPr>
            <a:spLocks noChangeShapeType="1"/>
          </p:cNvSpPr>
          <p:nvPr/>
        </p:nvSpPr>
        <p:spPr bwMode="auto">
          <a:xfrm>
            <a:off x="1447800" y="4876800"/>
            <a:ext cx="54864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757" name="Text Box 24">
            <a:extLst>
              <a:ext uri="{FF2B5EF4-FFF2-40B4-BE49-F238E27FC236}">
                <a16:creationId xmlns:a16="http://schemas.microsoft.com/office/drawing/2014/main" id="{7B94C1A0-F4B5-4A0B-82F0-615B1A6D86E1}"/>
              </a:ext>
            </a:extLst>
          </p:cNvPr>
          <p:cNvSpPr txBox="1">
            <a:spLocks noChangeArrowheads="1"/>
          </p:cNvSpPr>
          <p:nvPr/>
        </p:nvSpPr>
        <p:spPr bwMode="auto">
          <a:xfrm>
            <a:off x="3429000" y="4953000"/>
            <a:ext cx="2819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a:t>d=4meters</a:t>
            </a:r>
          </a:p>
        </p:txBody>
      </p:sp>
      <p:sp>
        <p:nvSpPr>
          <p:cNvPr id="31758" name="Text Box 18">
            <a:extLst>
              <a:ext uri="{FF2B5EF4-FFF2-40B4-BE49-F238E27FC236}">
                <a16:creationId xmlns:a16="http://schemas.microsoft.com/office/drawing/2014/main" id="{482AACAA-0FF3-4302-9779-466167517285}"/>
              </a:ext>
            </a:extLst>
          </p:cNvPr>
          <p:cNvSpPr txBox="1">
            <a:spLocks noChangeArrowheads="1"/>
          </p:cNvSpPr>
          <p:nvPr/>
        </p:nvSpPr>
        <p:spPr bwMode="auto">
          <a:xfrm>
            <a:off x="7162800" y="4267200"/>
            <a:ext cx="13716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m = 20kg</a:t>
            </a:r>
          </a:p>
        </p:txBody>
      </p:sp>
    </p:spTree>
    <p:custDataLst>
      <p:tags r:id="rId2"/>
    </p:custData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3794" name="Object 2">
            <a:extLst>
              <a:ext uri="{FF2B5EF4-FFF2-40B4-BE49-F238E27FC236}">
                <a16:creationId xmlns:a16="http://schemas.microsoft.com/office/drawing/2014/main" id="{64BE6A2F-D949-41F5-A564-0332E35A2FAA}"/>
              </a:ext>
            </a:extLst>
          </p:cNvPr>
          <p:cNvGraphicFramePr>
            <a:graphicFrameLocks noChangeAspect="1"/>
          </p:cNvGraphicFramePr>
          <p:nvPr/>
        </p:nvGraphicFramePr>
        <p:xfrm>
          <a:off x="533400" y="1720850"/>
          <a:ext cx="8077200" cy="1327150"/>
        </p:xfrm>
        <a:graphic>
          <a:graphicData uri="http://schemas.openxmlformats.org/presentationml/2006/ole">
            <mc:AlternateContent xmlns:mc="http://schemas.openxmlformats.org/markup-compatibility/2006">
              <mc:Choice xmlns:v="urn:schemas-microsoft-com:vml" Requires="v">
                <p:oleObj spid="_x0000_s33798" name="Equation" r:id="rId5" imgW="2628900" imgH="431800" progId="Equation.3">
                  <p:embed/>
                </p:oleObj>
              </mc:Choice>
              <mc:Fallback>
                <p:oleObj name="Equation" r:id="rId5" imgW="2628900" imgH="431800" progId="Equation.3">
                  <p:embed/>
                  <p:pic>
                    <p:nvPicPr>
                      <p:cNvPr id="0" name="Object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3400" y="1720850"/>
                        <a:ext cx="8077200" cy="13271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3795" name="Object 3">
            <a:extLst>
              <a:ext uri="{FF2B5EF4-FFF2-40B4-BE49-F238E27FC236}">
                <a16:creationId xmlns:a16="http://schemas.microsoft.com/office/drawing/2014/main" id="{DCB0C3DC-7AF8-4587-B195-4A249E2A5768}"/>
              </a:ext>
            </a:extLst>
          </p:cNvPr>
          <p:cNvGraphicFramePr>
            <a:graphicFrameLocks noChangeAspect="1"/>
          </p:cNvGraphicFramePr>
          <p:nvPr/>
        </p:nvGraphicFramePr>
        <p:xfrm>
          <a:off x="533400" y="3124200"/>
          <a:ext cx="8194675" cy="1327150"/>
        </p:xfrm>
        <a:graphic>
          <a:graphicData uri="http://schemas.openxmlformats.org/presentationml/2006/ole">
            <mc:AlternateContent xmlns:mc="http://schemas.openxmlformats.org/markup-compatibility/2006">
              <mc:Choice xmlns:v="urn:schemas-microsoft-com:vml" Requires="v">
                <p:oleObj spid="_x0000_s33799" name="Equation" r:id="rId7" imgW="2667000" imgH="431800" progId="Equation.3">
                  <p:embed/>
                </p:oleObj>
              </mc:Choice>
              <mc:Fallback>
                <p:oleObj name="Equation" r:id="rId7" imgW="2667000" imgH="431800" progId="Equation.3">
                  <p:embed/>
                  <p:pic>
                    <p:nvPicPr>
                      <p:cNvPr id="0" name="Object 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33400" y="3124200"/>
                        <a:ext cx="8194675" cy="13271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33796" name="Text Box 14">
            <a:extLst>
              <a:ext uri="{FF2B5EF4-FFF2-40B4-BE49-F238E27FC236}">
                <a16:creationId xmlns:a16="http://schemas.microsoft.com/office/drawing/2014/main" id="{218BB883-FF08-448A-81CF-4C82EF4D6BF9}"/>
              </a:ext>
            </a:extLst>
          </p:cNvPr>
          <p:cNvSpPr txBox="1">
            <a:spLocks noChangeArrowheads="1"/>
          </p:cNvSpPr>
          <p:nvPr/>
        </p:nvSpPr>
        <p:spPr bwMode="auto">
          <a:xfrm>
            <a:off x="228600" y="74613"/>
            <a:ext cx="8229600" cy="1373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800"/>
              <a:t>Of course, sometimes you need to worry about all 3-dimensions of an object and thus you need to find the Center-of-Mass in each dimension.</a:t>
            </a:r>
          </a:p>
        </p:txBody>
      </p:sp>
      <p:graphicFrame>
        <p:nvGraphicFramePr>
          <p:cNvPr id="33797" name="Object 15">
            <a:extLst>
              <a:ext uri="{FF2B5EF4-FFF2-40B4-BE49-F238E27FC236}">
                <a16:creationId xmlns:a16="http://schemas.microsoft.com/office/drawing/2014/main" id="{0D7F44A3-3CB6-4D29-B8A0-46728EE07F52}"/>
              </a:ext>
            </a:extLst>
          </p:cNvPr>
          <p:cNvGraphicFramePr>
            <a:graphicFrameLocks noChangeAspect="1"/>
          </p:cNvGraphicFramePr>
          <p:nvPr/>
        </p:nvGraphicFramePr>
        <p:xfrm>
          <a:off x="611188" y="4724400"/>
          <a:ext cx="8037512" cy="1327150"/>
        </p:xfrm>
        <a:graphic>
          <a:graphicData uri="http://schemas.openxmlformats.org/presentationml/2006/ole">
            <mc:AlternateContent xmlns:mc="http://schemas.openxmlformats.org/markup-compatibility/2006">
              <mc:Choice xmlns:v="urn:schemas-microsoft-com:vml" Requires="v">
                <p:oleObj spid="_x0000_s33800" name="Equation" r:id="rId9" imgW="2616200" imgH="431800" progId="Equation.3">
                  <p:embed/>
                </p:oleObj>
              </mc:Choice>
              <mc:Fallback>
                <p:oleObj name="Equation" r:id="rId9" imgW="2616200" imgH="431800" progId="Equation.3">
                  <p:embed/>
                  <p:pic>
                    <p:nvPicPr>
                      <p:cNvPr id="0" name="Object 1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11188" y="4724400"/>
                        <a:ext cx="8037512" cy="13271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ustDataLst>
      <p:tags r:id="rId2"/>
    </p:custData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AutoShape 11">
            <a:extLst>
              <a:ext uri="{FF2B5EF4-FFF2-40B4-BE49-F238E27FC236}">
                <a16:creationId xmlns:a16="http://schemas.microsoft.com/office/drawing/2014/main" id="{63911646-61B8-4FA8-8ED6-FB37CD0C34B9}"/>
              </a:ext>
            </a:extLst>
          </p:cNvPr>
          <p:cNvSpPr>
            <a:spLocks noChangeArrowheads="1"/>
          </p:cNvSpPr>
          <p:nvPr/>
        </p:nvSpPr>
        <p:spPr bwMode="auto">
          <a:xfrm>
            <a:off x="1600200" y="2438400"/>
            <a:ext cx="5410200" cy="2514600"/>
          </a:xfrm>
          <a:prstGeom prst="cube">
            <a:avLst>
              <a:gd name="adj" fmla="val 25000"/>
            </a:avLst>
          </a:prstGeom>
          <a:noFill/>
          <a:ln w="762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843" name="Oval 12">
            <a:extLst>
              <a:ext uri="{FF2B5EF4-FFF2-40B4-BE49-F238E27FC236}">
                <a16:creationId xmlns:a16="http://schemas.microsoft.com/office/drawing/2014/main" id="{978B2090-8691-4B73-B5FB-EBA717361DA7}"/>
              </a:ext>
            </a:extLst>
          </p:cNvPr>
          <p:cNvSpPr>
            <a:spLocks noChangeArrowheads="1"/>
          </p:cNvSpPr>
          <p:nvPr/>
        </p:nvSpPr>
        <p:spPr bwMode="auto">
          <a:xfrm>
            <a:off x="2438400" y="3657600"/>
            <a:ext cx="381000" cy="228600"/>
          </a:xfrm>
          <a:prstGeom prst="ellipse">
            <a:avLst/>
          </a:prstGeom>
          <a:solidFill>
            <a:schemeClr val="accent1"/>
          </a:solidFill>
          <a:ln w="9525">
            <a:round/>
            <a:headEnd/>
            <a:tailEnd/>
          </a:ln>
          <a:scene3d>
            <a:camera prst="legacyObliqueTopRight">
              <a:rot lat="16199971" lon="0" rev="0"/>
            </a:camera>
            <a:lightRig rig="legacyFlat3" dir="b"/>
          </a:scene3d>
          <a:sp3d extrusionH="430200" prstMaterial="legacyMatte">
            <a:bevelT w="13500" h="13500" prst="angle"/>
            <a:bevelB w="13500" h="13500" prst="angle"/>
            <a:extrusionClr>
              <a:schemeClr val="accent1"/>
            </a:extrusionClr>
            <a:contourClr>
              <a:schemeClr val="accent1"/>
            </a:contourClr>
          </a:sp3d>
        </p:spPr>
        <p:txBody>
          <a:bodyPr wrap="none" anchor="ctr">
            <a:flatTx/>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844" name="Oval 13">
            <a:extLst>
              <a:ext uri="{FF2B5EF4-FFF2-40B4-BE49-F238E27FC236}">
                <a16:creationId xmlns:a16="http://schemas.microsoft.com/office/drawing/2014/main" id="{A77EBEFC-434E-4D91-A2EB-5319B6546063}"/>
              </a:ext>
            </a:extLst>
          </p:cNvPr>
          <p:cNvSpPr>
            <a:spLocks noChangeArrowheads="1"/>
          </p:cNvSpPr>
          <p:nvPr/>
        </p:nvSpPr>
        <p:spPr bwMode="auto">
          <a:xfrm>
            <a:off x="2819400" y="3657600"/>
            <a:ext cx="381000" cy="228600"/>
          </a:xfrm>
          <a:prstGeom prst="ellipse">
            <a:avLst/>
          </a:prstGeom>
          <a:solidFill>
            <a:schemeClr val="accent1"/>
          </a:solidFill>
          <a:ln w="9525">
            <a:round/>
            <a:headEnd/>
            <a:tailEnd/>
          </a:ln>
          <a:scene3d>
            <a:camera prst="legacyObliqueTopRight">
              <a:rot lat="16199971" lon="0" rev="0"/>
            </a:camera>
            <a:lightRig rig="legacyFlat3" dir="b"/>
          </a:scene3d>
          <a:sp3d extrusionH="430200" prstMaterial="legacyMatte">
            <a:bevelT w="13500" h="13500" prst="angle"/>
            <a:bevelB w="13500" h="13500" prst="angle"/>
            <a:extrusionClr>
              <a:schemeClr val="accent1"/>
            </a:extrusionClr>
            <a:contourClr>
              <a:schemeClr val="accent1"/>
            </a:contourClr>
          </a:sp3d>
        </p:spPr>
        <p:txBody>
          <a:bodyPr wrap="none" anchor="ctr">
            <a:flatTx/>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845" name="Oval 14">
            <a:extLst>
              <a:ext uri="{FF2B5EF4-FFF2-40B4-BE49-F238E27FC236}">
                <a16:creationId xmlns:a16="http://schemas.microsoft.com/office/drawing/2014/main" id="{24A28F66-EB8B-4001-A81A-37EB59B23663}"/>
              </a:ext>
            </a:extLst>
          </p:cNvPr>
          <p:cNvSpPr>
            <a:spLocks noChangeArrowheads="1"/>
          </p:cNvSpPr>
          <p:nvPr/>
        </p:nvSpPr>
        <p:spPr bwMode="auto">
          <a:xfrm>
            <a:off x="2362200" y="3810000"/>
            <a:ext cx="381000" cy="228600"/>
          </a:xfrm>
          <a:prstGeom prst="ellipse">
            <a:avLst/>
          </a:prstGeom>
          <a:solidFill>
            <a:schemeClr val="accent1"/>
          </a:solidFill>
          <a:ln w="9525">
            <a:round/>
            <a:headEnd/>
            <a:tailEnd/>
          </a:ln>
          <a:scene3d>
            <a:camera prst="legacyObliqueTopRight">
              <a:rot lat="16199971" lon="0" rev="0"/>
            </a:camera>
            <a:lightRig rig="legacyFlat3" dir="b"/>
          </a:scene3d>
          <a:sp3d extrusionH="430200" prstMaterial="legacyMatte">
            <a:bevelT w="13500" h="13500" prst="angle"/>
            <a:bevelB w="13500" h="13500" prst="angle"/>
            <a:extrusionClr>
              <a:schemeClr val="accent1"/>
            </a:extrusionClr>
            <a:contourClr>
              <a:schemeClr val="accent1"/>
            </a:contourClr>
          </a:sp3d>
        </p:spPr>
        <p:txBody>
          <a:bodyPr wrap="none" anchor="ctr">
            <a:flatTx/>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846" name="Oval 15">
            <a:extLst>
              <a:ext uri="{FF2B5EF4-FFF2-40B4-BE49-F238E27FC236}">
                <a16:creationId xmlns:a16="http://schemas.microsoft.com/office/drawing/2014/main" id="{560894ED-3BA6-4932-A1DC-997E6D28BF17}"/>
              </a:ext>
            </a:extLst>
          </p:cNvPr>
          <p:cNvSpPr>
            <a:spLocks noChangeArrowheads="1"/>
          </p:cNvSpPr>
          <p:nvPr/>
        </p:nvSpPr>
        <p:spPr bwMode="auto">
          <a:xfrm>
            <a:off x="2743200" y="3810000"/>
            <a:ext cx="381000" cy="228600"/>
          </a:xfrm>
          <a:prstGeom prst="ellipse">
            <a:avLst/>
          </a:prstGeom>
          <a:solidFill>
            <a:schemeClr val="accent1"/>
          </a:solidFill>
          <a:ln w="9525">
            <a:round/>
            <a:headEnd/>
            <a:tailEnd/>
          </a:ln>
          <a:scene3d>
            <a:camera prst="legacyObliqueTopRight">
              <a:rot lat="16199971" lon="0" rev="0"/>
            </a:camera>
            <a:lightRig rig="legacyFlat3" dir="b"/>
          </a:scene3d>
          <a:sp3d extrusionH="430200" prstMaterial="legacyMatte">
            <a:bevelT w="13500" h="13500" prst="angle"/>
            <a:bevelB w="13500" h="13500" prst="angle"/>
            <a:extrusionClr>
              <a:schemeClr val="accent1"/>
            </a:extrusionClr>
            <a:contourClr>
              <a:schemeClr val="accent1"/>
            </a:contourClr>
          </a:sp3d>
        </p:spPr>
        <p:txBody>
          <a:bodyPr wrap="none" anchor="ctr">
            <a:flatTx/>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847" name="Oval 16">
            <a:extLst>
              <a:ext uri="{FF2B5EF4-FFF2-40B4-BE49-F238E27FC236}">
                <a16:creationId xmlns:a16="http://schemas.microsoft.com/office/drawing/2014/main" id="{D5A494F7-9FCD-4458-A1B4-4E3A8E4C36A1}"/>
              </a:ext>
            </a:extLst>
          </p:cNvPr>
          <p:cNvSpPr>
            <a:spLocks noChangeArrowheads="1"/>
          </p:cNvSpPr>
          <p:nvPr/>
        </p:nvSpPr>
        <p:spPr bwMode="auto">
          <a:xfrm>
            <a:off x="3124200" y="3657600"/>
            <a:ext cx="381000" cy="228600"/>
          </a:xfrm>
          <a:prstGeom prst="ellipse">
            <a:avLst/>
          </a:prstGeom>
          <a:solidFill>
            <a:schemeClr val="accent1"/>
          </a:solidFill>
          <a:ln w="9525">
            <a:round/>
            <a:headEnd/>
            <a:tailEnd/>
          </a:ln>
          <a:scene3d>
            <a:camera prst="legacyObliqueTopRight">
              <a:rot lat="16199971" lon="0" rev="0"/>
            </a:camera>
            <a:lightRig rig="legacyFlat3" dir="b"/>
          </a:scene3d>
          <a:sp3d extrusionH="430200" prstMaterial="legacyMatte">
            <a:bevelT w="13500" h="13500" prst="angle"/>
            <a:bevelB w="13500" h="13500" prst="angle"/>
            <a:extrusionClr>
              <a:schemeClr val="accent1"/>
            </a:extrusionClr>
            <a:contourClr>
              <a:schemeClr val="accent1"/>
            </a:contourClr>
          </a:sp3d>
        </p:spPr>
        <p:txBody>
          <a:bodyPr wrap="none" anchor="ctr">
            <a:flatTx/>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848" name="Oval 17">
            <a:extLst>
              <a:ext uri="{FF2B5EF4-FFF2-40B4-BE49-F238E27FC236}">
                <a16:creationId xmlns:a16="http://schemas.microsoft.com/office/drawing/2014/main" id="{86EC3622-4CB4-4D4B-97A7-4F93AC9D91BE}"/>
              </a:ext>
            </a:extLst>
          </p:cNvPr>
          <p:cNvSpPr>
            <a:spLocks noChangeArrowheads="1"/>
          </p:cNvSpPr>
          <p:nvPr/>
        </p:nvSpPr>
        <p:spPr bwMode="auto">
          <a:xfrm>
            <a:off x="3124200" y="3810000"/>
            <a:ext cx="381000" cy="228600"/>
          </a:xfrm>
          <a:prstGeom prst="ellipse">
            <a:avLst/>
          </a:prstGeom>
          <a:solidFill>
            <a:schemeClr val="accent1"/>
          </a:solidFill>
          <a:ln w="9525">
            <a:round/>
            <a:headEnd/>
            <a:tailEnd/>
          </a:ln>
          <a:scene3d>
            <a:camera prst="legacyObliqueTopRight">
              <a:rot lat="16199971" lon="0" rev="0"/>
            </a:camera>
            <a:lightRig rig="legacyFlat3" dir="b"/>
          </a:scene3d>
          <a:sp3d extrusionH="430200" prstMaterial="legacyMatte">
            <a:bevelT w="13500" h="13500" prst="angle"/>
            <a:bevelB w="13500" h="13500" prst="angle"/>
            <a:extrusionClr>
              <a:schemeClr val="accent1"/>
            </a:extrusionClr>
            <a:contourClr>
              <a:schemeClr val="accent1"/>
            </a:contourClr>
          </a:sp3d>
        </p:spPr>
        <p:txBody>
          <a:bodyPr wrap="none" anchor="ctr">
            <a:flatTx/>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849" name="Rectangle 19">
            <a:extLst>
              <a:ext uri="{FF2B5EF4-FFF2-40B4-BE49-F238E27FC236}">
                <a16:creationId xmlns:a16="http://schemas.microsoft.com/office/drawing/2014/main" id="{18EF5106-783C-42BE-8E82-F31CE4AB3A10}"/>
              </a:ext>
            </a:extLst>
          </p:cNvPr>
          <p:cNvSpPr>
            <a:spLocks noChangeArrowheads="1"/>
          </p:cNvSpPr>
          <p:nvPr/>
        </p:nvSpPr>
        <p:spPr bwMode="auto">
          <a:xfrm>
            <a:off x="5638800" y="3810000"/>
            <a:ext cx="685800" cy="990600"/>
          </a:xfrm>
          <a:prstGeom prst="rect">
            <a:avLst/>
          </a:prstGeom>
          <a:solidFill>
            <a:schemeClr val="accent1"/>
          </a:solidFill>
          <a:ln w="9525">
            <a:miter lim="800000"/>
            <a:headEnd/>
            <a:tailEnd/>
          </a:ln>
          <a:scene3d>
            <a:camera prst="legacyObliqueTopRight"/>
            <a:lightRig rig="legacyFlat3" dir="b"/>
          </a:scene3d>
          <a:sp3d extrusionH="430200" prstMaterial="legacyMatte">
            <a:bevelT w="13500" h="13500" prst="angle"/>
            <a:bevelB w="13500" h="13500" prst="angle"/>
            <a:extrusionClr>
              <a:schemeClr val="accent1"/>
            </a:extrusionClr>
            <a:contourClr>
              <a:schemeClr val="accent1"/>
            </a:contourClr>
          </a:sp3d>
        </p:spPr>
        <p:txBody>
          <a:bodyPr wrap="none" anchor="ctr">
            <a:flatTx/>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850" name="Rectangle 18">
            <a:extLst>
              <a:ext uri="{FF2B5EF4-FFF2-40B4-BE49-F238E27FC236}">
                <a16:creationId xmlns:a16="http://schemas.microsoft.com/office/drawing/2014/main" id="{F49AE3C0-F851-4C3F-B538-FBBD56F62353}"/>
              </a:ext>
            </a:extLst>
          </p:cNvPr>
          <p:cNvSpPr>
            <a:spLocks noChangeArrowheads="1"/>
          </p:cNvSpPr>
          <p:nvPr/>
        </p:nvSpPr>
        <p:spPr bwMode="auto">
          <a:xfrm rot="3206214">
            <a:off x="5981700" y="3162300"/>
            <a:ext cx="609600" cy="990600"/>
          </a:xfrm>
          <a:prstGeom prst="rect">
            <a:avLst/>
          </a:prstGeom>
          <a:solidFill>
            <a:schemeClr val="accent1"/>
          </a:solidFill>
          <a:ln w="9525">
            <a:miter lim="800000"/>
            <a:headEnd/>
            <a:tailEnd/>
          </a:ln>
          <a:scene3d>
            <a:camera prst="legacyObliqueTopRight"/>
            <a:lightRig rig="legacyFlat3" dir="b"/>
          </a:scene3d>
          <a:sp3d extrusionH="430200" prstMaterial="legacyMatte">
            <a:bevelT w="13500" h="13500" prst="angle"/>
            <a:bevelB w="13500" h="13500" prst="angle"/>
            <a:extrusionClr>
              <a:schemeClr val="accent1"/>
            </a:extrusionClr>
            <a:contourClr>
              <a:schemeClr val="accent1"/>
            </a:contourClr>
          </a:sp3d>
        </p:spPr>
        <p:txBody>
          <a:bodyPr wrap="none" anchor="ctr">
            <a:flatTx/>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851" name="Rectangle 20">
            <a:extLst>
              <a:ext uri="{FF2B5EF4-FFF2-40B4-BE49-F238E27FC236}">
                <a16:creationId xmlns:a16="http://schemas.microsoft.com/office/drawing/2014/main" id="{4137B448-9CDD-46C9-B482-316B904E4F0A}"/>
              </a:ext>
            </a:extLst>
          </p:cNvPr>
          <p:cNvSpPr>
            <a:spLocks noChangeArrowheads="1"/>
          </p:cNvSpPr>
          <p:nvPr/>
        </p:nvSpPr>
        <p:spPr bwMode="auto">
          <a:xfrm rot="4300876">
            <a:off x="6743700" y="2705100"/>
            <a:ext cx="609600" cy="990600"/>
          </a:xfrm>
          <a:prstGeom prst="rect">
            <a:avLst/>
          </a:prstGeom>
          <a:solidFill>
            <a:schemeClr val="accent1"/>
          </a:solidFill>
          <a:ln w="9525">
            <a:miter lim="800000"/>
            <a:headEnd/>
            <a:tailEnd/>
          </a:ln>
          <a:scene3d>
            <a:camera prst="legacyObliqueTopRight"/>
            <a:lightRig rig="legacyFlat3" dir="b"/>
          </a:scene3d>
          <a:sp3d extrusionH="430200" prstMaterial="legacyMatte">
            <a:bevelT w="13500" h="13500" prst="angle"/>
            <a:bevelB w="13500" h="13500" prst="angle"/>
            <a:extrusionClr>
              <a:schemeClr val="accent1"/>
            </a:extrusionClr>
            <a:contourClr>
              <a:schemeClr val="accent1"/>
            </a:contourClr>
          </a:sp3d>
        </p:spPr>
        <p:txBody>
          <a:bodyPr wrap="none" anchor="ctr">
            <a:flatTx/>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852" name="Line 22">
            <a:extLst>
              <a:ext uri="{FF2B5EF4-FFF2-40B4-BE49-F238E27FC236}">
                <a16:creationId xmlns:a16="http://schemas.microsoft.com/office/drawing/2014/main" id="{81E9E4BD-FC4C-499A-AE21-3097CA0D88C1}"/>
              </a:ext>
            </a:extLst>
          </p:cNvPr>
          <p:cNvSpPr>
            <a:spLocks noChangeShapeType="1"/>
          </p:cNvSpPr>
          <p:nvPr/>
        </p:nvSpPr>
        <p:spPr bwMode="auto">
          <a:xfrm>
            <a:off x="6400800" y="3124200"/>
            <a:ext cx="0" cy="1828800"/>
          </a:xfrm>
          <a:prstGeom prst="line">
            <a:avLst/>
          </a:prstGeom>
          <a:noFill/>
          <a:ln w="762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853" name="Text Box 23">
            <a:extLst>
              <a:ext uri="{FF2B5EF4-FFF2-40B4-BE49-F238E27FC236}">
                <a16:creationId xmlns:a16="http://schemas.microsoft.com/office/drawing/2014/main" id="{CAEA692E-2917-4689-B003-8EB289652609}"/>
              </a:ext>
            </a:extLst>
          </p:cNvPr>
          <p:cNvSpPr txBox="1">
            <a:spLocks noChangeArrowheads="1"/>
          </p:cNvSpPr>
          <p:nvPr/>
        </p:nvSpPr>
        <p:spPr bwMode="auto">
          <a:xfrm>
            <a:off x="609600" y="457200"/>
            <a:ext cx="7162800" cy="1373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800"/>
              <a:t>If you want to find the center of mass of an ROV, you need to check out each dimension individually.</a:t>
            </a:r>
          </a:p>
        </p:txBody>
      </p:sp>
    </p:spTree>
    <p:custDataLst>
      <p:tags r:id="rId1"/>
    </p:custData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ext Box 6">
            <a:extLst>
              <a:ext uri="{FF2B5EF4-FFF2-40B4-BE49-F238E27FC236}">
                <a16:creationId xmlns:a16="http://schemas.microsoft.com/office/drawing/2014/main" id="{8142F9D7-5CA9-4C4A-B03B-C7BEF6FFFA70}"/>
              </a:ext>
            </a:extLst>
          </p:cNvPr>
          <p:cNvSpPr txBox="1">
            <a:spLocks noChangeArrowheads="1"/>
          </p:cNvSpPr>
          <p:nvPr/>
        </p:nvSpPr>
        <p:spPr bwMode="auto">
          <a:xfrm>
            <a:off x="304800" y="533400"/>
            <a:ext cx="6934200" cy="180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800"/>
              <a:t>Of course, not every problem in the world consists of an easily countable number of particles, thus, to find the center of mass of an object we need to</a:t>
            </a:r>
          </a:p>
        </p:txBody>
      </p:sp>
      <p:grpSp>
        <p:nvGrpSpPr>
          <p:cNvPr id="2" name="Group 10">
            <a:extLst>
              <a:ext uri="{FF2B5EF4-FFF2-40B4-BE49-F238E27FC236}">
                <a16:creationId xmlns:a16="http://schemas.microsoft.com/office/drawing/2014/main" id="{11A0C6FD-14FB-475A-8326-88C3EDE0B87C}"/>
              </a:ext>
            </a:extLst>
          </p:cNvPr>
          <p:cNvGrpSpPr>
            <a:grpSpLocks/>
          </p:cNvGrpSpPr>
          <p:nvPr/>
        </p:nvGrpSpPr>
        <p:grpSpPr bwMode="auto">
          <a:xfrm>
            <a:off x="2209800" y="1828800"/>
            <a:ext cx="3857625" cy="3810000"/>
            <a:chOff x="1392" y="1152"/>
            <a:chExt cx="2430" cy="2400"/>
          </a:xfrm>
        </p:grpSpPr>
        <p:graphicFrame>
          <p:nvGraphicFramePr>
            <p:cNvPr id="36870" name="Object 4">
              <a:extLst>
                <a:ext uri="{FF2B5EF4-FFF2-40B4-BE49-F238E27FC236}">
                  <a16:creationId xmlns:a16="http://schemas.microsoft.com/office/drawing/2014/main" id="{70E0B25F-DAA7-486F-B202-28C17BBEEB13}"/>
                </a:ext>
              </a:extLst>
            </p:cNvPr>
            <p:cNvGraphicFramePr>
              <a:graphicFrameLocks noChangeAspect="1"/>
            </p:cNvGraphicFramePr>
            <p:nvPr/>
          </p:nvGraphicFramePr>
          <p:xfrm>
            <a:off x="1392" y="2716"/>
            <a:ext cx="2065" cy="836"/>
          </p:xfrm>
          <a:graphic>
            <a:graphicData uri="http://schemas.openxmlformats.org/presentationml/2006/ole">
              <mc:AlternateContent xmlns:mc="http://schemas.openxmlformats.org/markup-compatibility/2006">
                <mc:Choice xmlns:v="urn:schemas-microsoft-com:vml" Requires="v">
                  <p:oleObj spid="_x0000_s36873" name="Equation" r:id="rId5" imgW="1066800" imgH="431800" progId="Equation.3">
                    <p:embed/>
                  </p:oleObj>
                </mc:Choice>
                <mc:Fallback>
                  <p:oleObj name="Equation" r:id="rId5" imgW="1066800" imgH="431800" progId="Equation.3">
                    <p:embed/>
                    <p:pic>
                      <p:nvPicPr>
                        <p:cNvPr id="0" name="Object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92" y="2716"/>
                          <a:ext cx="2065" cy="83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6871" name="Object 5">
              <a:extLst>
                <a:ext uri="{FF2B5EF4-FFF2-40B4-BE49-F238E27FC236}">
                  <a16:creationId xmlns:a16="http://schemas.microsoft.com/office/drawing/2014/main" id="{7ADD3FAB-D91C-4DA9-821B-BE8A7FD2C0B7}"/>
                </a:ext>
              </a:extLst>
            </p:cNvPr>
            <p:cNvGraphicFramePr>
              <a:graphicFrameLocks noChangeAspect="1"/>
            </p:cNvGraphicFramePr>
            <p:nvPr/>
          </p:nvGraphicFramePr>
          <p:xfrm>
            <a:off x="1392" y="1852"/>
            <a:ext cx="2040" cy="836"/>
          </p:xfrm>
          <a:graphic>
            <a:graphicData uri="http://schemas.openxmlformats.org/presentationml/2006/ole">
              <mc:AlternateContent xmlns:mc="http://schemas.openxmlformats.org/markup-compatibility/2006">
                <mc:Choice xmlns:v="urn:schemas-microsoft-com:vml" Requires="v">
                  <p:oleObj spid="_x0000_s36874" name="Equation" r:id="rId7" imgW="1054100" imgH="431800" progId="Equation.3">
                    <p:embed/>
                  </p:oleObj>
                </mc:Choice>
                <mc:Fallback>
                  <p:oleObj name="Equation" r:id="rId7" imgW="1054100" imgH="431800" progId="Equation.3">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392" y="1852"/>
                          <a:ext cx="2040" cy="83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36872" name="WordArt 7">
              <a:extLst>
                <a:ext uri="{FF2B5EF4-FFF2-40B4-BE49-F238E27FC236}">
                  <a16:creationId xmlns:a16="http://schemas.microsoft.com/office/drawing/2014/main" id="{1E57D3D6-0B21-4038-B3CA-BC891B93EDF8}"/>
                </a:ext>
              </a:extLst>
            </p:cNvPr>
            <p:cNvSpPr>
              <a:spLocks noChangeArrowheads="1" noChangeShapeType="1" noTextEdit="1"/>
            </p:cNvSpPr>
            <p:nvPr/>
          </p:nvSpPr>
          <p:spPr bwMode="auto">
            <a:xfrm>
              <a:off x="2640" y="1152"/>
              <a:ext cx="1182" cy="36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US" sz="3600" kern="10">
                  <a:gradFill rotWithShape="1">
                    <a:gsLst>
                      <a:gs pos="0">
                        <a:srgbClr val="FFFFFF"/>
                      </a:gs>
                      <a:gs pos="100000">
                        <a:srgbClr val="0000FF"/>
                      </a:gs>
                    </a:gsLst>
                    <a:path path="rect">
                      <a:fillToRect l="50000" t="50000" r="50000" b="50000"/>
                    </a:path>
                  </a:gradFill>
                  <a:effectLst>
                    <a:outerShdw dist="35921" dir="2700000" algn="ctr" rotWithShape="0">
                      <a:srgbClr val="C0C0C0">
                        <a:alpha val="79999"/>
                      </a:srgbClr>
                    </a:outerShdw>
                  </a:effectLst>
                  <a:latin typeface="Impact" panose="020B0806030902050204" pitchFamily="34" charset="0"/>
                </a:rPr>
                <a:t>integrate!</a:t>
              </a:r>
            </a:p>
          </p:txBody>
        </p:sp>
      </p:grpSp>
      <p:sp>
        <p:nvSpPr>
          <p:cNvPr id="36868" name="Rectangle 9">
            <a:extLst>
              <a:ext uri="{FF2B5EF4-FFF2-40B4-BE49-F238E27FC236}">
                <a16:creationId xmlns:a16="http://schemas.microsoft.com/office/drawing/2014/main" id="{2155CFBB-D2B7-4661-B800-D0529CD65B5D}"/>
              </a:ext>
            </a:extLst>
          </p:cNvPr>
          <p:cNvSpPr>
            <a:spLocks noChangeArrowheads="1"/>
          </p:cNvSpPr>
          <p:nvPr/>
        </p:nvSpPr>
        <p:spPr bwMode="auto">
          <a:xfrm>
            <a:off x="685800" y="6019800"/>
            <a:ext cx="78422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a:t>http://www.regentsprep.org/Regents/physics/phys06/acentomas/default.htm</a:t>
            </a:r>
          </a:p>
        </p:txBody>
      </p:sp>
      <p:sp>
        <p:nvSpPr>
          <p:cNvPr id="36869" name="TextBox 2">
            <a:extLst>
              <a:ext uri="{FF2B5EF4-FFF2-40B4-BE49-F238E27FC236}">
                <a16:creationId xmlns:a16="http://schemas.microsoft.com/office/drawing/2014/main" id="{A8D2013E-70FA-4746-8949-67EB6AD34CC6}"/>
              </a:ext>
            </a:extLst>
          </p:cNvPr>
          <p:cNvSpPr txBox="1">
            <a:spLocks noChangeArrowheads="1"/>
          </p:cNvSpPr>
          <p:nvPr/>
        </p:nvSpPr>
        <p:spPr bwMode="auto">
          <a:xfrm>
            <a:off x="6172200" y="2940050"/>
            <a:ext cx="15240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1800"/>
              <a:t>Tell me what “dm” means.</a:t>
            </a: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linds(horizontal)">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ext Box 4">
            <a:extLst>
              <a:ext uri="{FF2B5EF4-FFF2-40B4-BE49-F238E27FC236}">
                <a16:creationId xmlns:a16="http://schemas.microsoft.com/office/drawing/2014/main" id="{E8F6CBE4-5341-49EC-9566-9A7221F978F5}"/>
              </a:ext>
            </a:extLst>
          </p:cNvPr>
          <p:cNvSpPr txBox="1">
            <a:spLocks noChangeArrowheads="1"/>
          </p:cNvSpPr>
          <p:nvPr/>
        </p:nvSpPr>
        <p:spPr bwMode="auto">
          <a:xfrm>
            <a:off x="457200" y="609600"/>
            <a:ext cx="79248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a:t>Let’s try finding the Center of Mass of a uniform ruler</a:t>
            </a:r>
            <a:r>
              <a:rPr lang="en-US" altLang="en-US" sz="1800"/>
              <a:t> </a:t>
            </a:r>
          </a:p>
        </p:txBody>
      </p:sp>
      <p:sp>
        <p:nvSpPr>
          <p:cNvPr id="38915" name="Line 5">
            <a:extLst>
              <a:ext uri="{FF2B5EF4-FFF2-40B4-BE49-F238E27FC236}">
                <a16:creationId xmlns:a16="http://schemas.microsoft.com/office/drawing/2014/main" id="{4060F8DE-E731-4B01-85CD-65FF20255C19}"/>
              </a:ext>
            </a:extLst>
          </p:cNvPr>
          <p:cNvSpPr>
            <a:spLocks noChangeShapeType="1"/>
          </p:cNvSpPr>
          <p:nvPr/>
        </p:nvSpPr>
        <p:spPr bwMode="auto">
          <a:xfrm>
            <a:off x="1295400" y="2438400"/>
            <a:ext cx="0" cy="26670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8916" name="Line 6">
            <a:extLst>
              <a:ext uri="{FF2B5EF4-FFF2-40B4-BE49-F238E27FC236}">
                <a16:creationId xmlns:a16="http://schemas.microsoft.com/office/drawing/2014/main" id="{878DEFE2-4B98-4913-B372-4FE682AE597B}"/>
              </a:ext>
            </a:extLst>
          </p:cNvPr>
          <p:cNvSpPr>
            <a:spLocks noChangeShapeType="1"/>
          </p:cNvSpPr>
          <p:nvPr/>
        </p:nvSpPr>
        <p:spPr bwMode="auto">
          <a:xfrm>
            <a:off x="990600" y="3810000"/>
            <a:ext cx="62484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8917" name="Rectangle 7">
            <a:extLst>
              <a:ext uri="{FF2B5EF4-FFF2-40B4-BE49-F238E27FC236}">
                <a16:creationId xmlns:a16="http://schemas.microsoft.com/office/drawing/2014/main" id="{B0FE8457-3EF7-4D49-960B-5411B3500C7C}"/>
              </a:ext>
            </a:extLst>
          </p:cNvPr>
          <p:cNvSpPr>
            <a:spLocks noChangeArrowheads="1"/>
          </p:cNvSpPr>
          <p:nvPr/>
        </p:nvSpPr>
        <p:spPr bwMode="auto">
          <a:xfrm>
            <a:off x="1295400" y="3505200"/>
            <a:ext cx="5029200" cy="609600"/>
          </a:xfrm>
          <a:prstGeom prst="rect">
            <a:avLst/>
          </a:prstGeom>
          <a:solidFill>
            <a:srgbClr val="DEE1BD"/>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Tree>
    <p:custDataLst>
      <p:tags r:id="rId1"/>
    </p:custData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ext Box 2">
            <a:extLst>
              <a:ext uri="{FF2B5EF4-FFF2-40B4-BE49-F238E27FC236}">
                <a16:creationId xmlns:a16="http://schemas.microsoft.com/office/drawing/2014/main" id="{BF0F6D3D-74D9-4221-AE32-3508AE8D3722}"/>
              </a:ext>
            </a:extLst>
          </p:cNvPr>
          <p:cNvSpPr txBox="1">
            <a:spLocks noChangeArrowheads="1"/>
          </p:cNvSpPr>
          <p:nvPr/>
        </p:nvSpPr>
        <p:spPr bwMode="auto">
          <a:xfrm>
            <a:off x="228600" y="304800"/>
            <a:ext cx="85344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b="1"/>
              <a:t>Kinetic Energy and Moment of Inertia</a:t>
            </a:r>
          </a:p>
        </p:txBody>
      </p:sp>
      <p:sp>
        <p:nvSpPr>
          <p:cNvPr id="40963" name="Text Box 3">
            <a:extLst>
              <a:ext uri="{FF2B5EF4-FFF2-40B4-BE49-F238E27FC236}">
                <a16:creationId xmlns:a16="http://schemas.microsoft.com/office/drawing/2014/main" id="{60C53BA7-629F-43C5-AC28-637E90A389E9}"/>
              </a:ext>
            </a:extLst>
          </p:cNvPr>
          <p:cNvSpPr txBox="1">
            <a:spLocks noChangeArrowheads="1"/>
          </p:cNvSpPr>
          <p:nvPr/>
        </p:nvSpPr>
        <p:spPr bwMode="auto">
          <a:xfrm>
            <a:off x="304800" y="1143000"/>
            <a:ext cx="4038600" cy="1554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a:t>Let’s take a look at the Kinetic Energy in a rotating object.</a:t>
            </a:r>
          </a:p>
        </p:txBody>
      </p:sp>
      <p:pic>
        <p:nvPicPr>
          <p:cNvPr id="40964" name="Picture 4" descr="pic5-1">
            <a:extLst>
              <a:ext uri="{FF2B5EF4-FFF2-40B4-BE49-F238E27FC236}">
                <a16:creationId xmlns:a16="http://schemas.microsoft.com/office/drawing/2014/main" id="{5A56A293-F15E-432D-BA54-7DF7F66FD99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43400" y="1600200"/>
            <a:ext cx="4648200" cy="3754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65" name="Text Box 5">
            <a:extLst>
              <a:ext uri="{FF2B5EF4-FFF2-40B4-BE49-F238E27FC236}">
                <a16:creationId xmlns:a16="http://schemas.microsoft.com/office/drawing/2014/main" id="{410EA3A8-F337-46FB-8755-05919DBE7352}"/>
              </a:ext>
            </a:extLst>
          </p:cNvPr>
          <p:cNvSpPr txBox="1">
            <a:spLocks noChangeArrowheads="1"/>
          </p:cNvSpPr>
          <p:nvPr/>
        </p:nvSpPr>
        <p:spPr bwMode="auto">
          <a:xfrm>
            <a:off x="381000" y="3124200"/>
            <a:ext cx="3810000" cy="308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800"/>
              <a:t>In order to find the rotational Kinetic Energy of this jet about an axis we need to add the individual rotational KE of every single atom in the jet.</a:t>
            </a:r>
          </a:p>
        </p:txBody>
      </p:sp>
    </p:spTree>
    <p:custDataLst>
      <p:tags r:id="rId1"/>
    </p:custData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extBox 1">
            <a:extLst>
              <a:ext uri="{FF2B5EF4-FFF2-40B4-BE49-F238E27FC236}">
                <a16:creationId xmlns:a16="http://schemas.microsoft.com/office/drawing/2014/main" id="{4EBC2829-10C5-46DE-B298-E580D9C515C4}"/>
              </a:ext>
            </a:extLst>
          </p:cNvPr>
          <p:cNvSpPr txBox="1">
            <a:spLocks noChangeArrowheads="1"/>
          </p:cNvSpPr>
          <p:nvPr/>
        </p:nvSpPr>
        <p:spPr bwMode="auto">
          <a:xfrm>
            <a:off x="0" y="381000"/>
            <a:ext cx="9144000" cy="3540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a:t>Let’s start by looking at a single particle in the airplane rotating a distance r from the center of rotation.</a:t>
            </a:r>
          </a:p>
          <a:p>
            <a:pPr eaLnBrk="1" hangingPunct="1">
              <a:spcBef>
                <a:spcPct val="0"/>
              </a:spcBef>
              <a:buFontTx/>
              <a:buNone/>
            </a:pPr>
            <a:endParaRPr lang="en-US" altLang="en-US"/>
          </a:p>
          <a:p>
            <a:pPr eaLnBrk="1" hangingPunct="1">
              <a:spcBef>
                <a:spcPct val="0"/>
              </a:spcBef>
              <a:buFontTx/>
              <a:buNone/>
            </a:pPr>
            <a:endParaRPr lang="en-US" altLang="en-US"/>
          </a:p>
          <a:p>
            <a:pPr eaLnBrk="1" hangingPunct="1">
              <a:spcBef>
                <a:spcPct val="0"/>
              </a:spcBef>
              <a:buFontTx/>
              <a:buNone/>
            </a:pPr>
            <a:endParaRPr lang="en-US" altLang="en-US"/>
          </a:p>
          <a:p>
            <a:pPr eaLnBrk="1" hangingPunct="1">
              <a:spcBef>
                <a:spcPct val="0"/>
              </a:spcBef>
              <a:buFontTx/>
              <a:buNone/>
            </a:pPr>
            <a:endParaRPr lang="en-US" altLang="en-US"/>
          </a:p>
        </p:txBody>
      </p:sp>
      <p:graphicFrame>
        <p:nvGraphicFramePr>
          <p:cNvPr id="41987" name="Object 2">
            <a:extLst>
              <a:ext uri="{FF2B5EF4-FFF2-40B4-BE49-F238E27FC236}">
                <a16:creationId xmlns:a16="http://schemas.microsoft.com/office/drawing/2014/main" id="{EB41195F-9901-4458-BF88-371F6D6F35AD}"/>
              </a:ext>
            </a:extLst>
          </p:cNvPr>
          <p:cNvGraphicFramePr>
            <a:graphicFrameLocks noChangeAspect="1"/>
          </p:cNvGraphicFramePr>
          <p:nvPr/>
        </p:nvGraphicFramePr>
        <p:xfrm>
          <a:off x="3679825" y="1676400"/>
          <a:ext cx="1941513" cy="1003300"/>
        </p:xfrm>
        <a:graphic>
          <a:graphicData uri="http://schemas.openxmlformats.org/presentationml/2006/ole">
            <mc:AlternateContent xmlns:mc="http://schemas.openxmlformats.org/markup-compatibility/2006">
              <mc:Choice xmlns:v="urn:schemas-microsoft-com:vml" Requires="v">
                <p:oleObj spid="_x0000_s41992" name="Equation" r:id="rId4" imgW="761669" imgH="393529" progId="Equation.3">
                  <p:embed/>
                </p:oleObj>
              </mc:Choice>
              <mc:Fallback>
                <p:oleObj name="Equation" r:id="rId4" imgW="761669" imgH="393529" progId="Equation.3">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679825" y="1676400"/>
                        <a:ext cx="1941513" cy="10033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41988" name="Object 3">
            <a:extLst>
              <a:ext uri="{FF2B5EF4-FFF2-40B4-BE49-F238E27FC236}">
                <a16:creationId xmlns:a16="http://schemas.microsoft.com/office/drawing/2014/main" id="{C4572FB2-80A7-4D8F-956A-7DD5007BB30D}"/>
              </a:ext>
            </a:extLst>
          </p:cNvPr>
          <p:cNvGraphicFramePr>
            <a:graphicFrameLocks noChangeAspect="1"/>
          </p:cNvGraphicFramePr>
          <p:nvPr/>
        </p:nvGraphicFramePr>
        <p:xfrm>
          <a:off x="3679825" y="2667000"/>
          <a:ext cx="2492375" cy="1003300"/>
        </p:xfrm>
        <a:graphic>
          <a:graphicData uri="http://schemas.openxmlformats.org/presentationml/2006/ole">
            <mc:AlternateContent xmlns:mc="http://schemas.openxmlformats.org/markup-compatibility/2006">
              <mc:Choice xmlns:v="urn:schemas-microsoft-com:vml" Requires="v">
                <p:oleObj spid="_x0000_s41993" name="Equation" r:id="rId6" imgW="977476" imgH="393529" progId="Equation.3">
                  <p:embed/>
                </p:oleObj>
              </mc:Choice>
              <mc:Fallback>
                <p:oleObj name="Equation" r:id="rId6" imgW="977476" imgH="393529" progId="Equation.3">
                  <p:embed/>
                  <p:pic>
                    <p:nvPicPr>
                      <p:cNvPr id="0"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679825" y="2667000"/>
                        <a:ext cx="2492375" cy="10033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41989" name="Object 4">
            <a:extLst>
              <a:ext uri="{FF2B5EF4-FFF2-40B4-BE49-F238E27FC236}">
                <a16:creationId xmlns:a16="http://schemas.microsoft.com/office/drawing/2014/main" id="{41AE5712-29F8-4B4B-B052-932B66336337}"/>
              </a:ext>
            </a:extLst>
          </p:cNvPr>
          <p:cNvGraphicFramePr>
            <a:graphicFrameLocks noChangeAspect="1"/>
          </p:cNvGraphicFramePr>
          <p:nvPr/>
        </p:nvGraphicFramePr>
        <p:xfrm>
          <a:off x="3679825" y="3797300"/>
          <a:ext cx="2362200" cy="1003300"/>
        </p:xfrm>
        <a:graphic>
          <a:graphicData uri="http://schemas.openxmlformats.org/presentationml/2006/ole">
            <mc:AlternateContent xmlns:mc="http://schemas.openxmlformats.org/markup-compatibility/2006">
              <mc:Choice xmlns:v="urn:schemas-microsoft-com:vml" Requires="v">
                <p:oleObj spid="_x0000_s41994" name="Equation" r:id="rId8" imgW="926698" imgH="393529" progId="Equation.3">
                  <p:embed/>
                </p:oleObj>
              </mc:Choice>
              <mc:Fallback>
                <p:oleObj name="Equation" r:id="rId8" imgW="926698" imgH="393529" progId="Equation.3">
                  <p:embed/>
                  <p:pic>
                    <p:nvPicPr>
                      <p:cNvPr id="0" name="Object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679825" y="3797300"/>
                        <a:ext cx="2362200" cy="10033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41990" name="Rectangle 5">
            <a:extLst>
              <a:ext uri="{FF2B5EF4-FFF2-40B4-BE49-F238E27FC236}">
                <a16:creationId xmlns:a16="http://schemas.microsoft.com/office/drawing/2014/main" id="{C46D7BED-90F8-4145-BF7F-B4BCB99C83B3}"/>
              </a:ext>
            </a:extLst>
          </p:cNvPr>
          <p:cNvSpPr>
            <a:spLocks noChangeArrowheads="1"/>
          </p:cNvSpPr>
          <p:nvPr/>
        </p:nvSpPr>
        <p:spPr bwMode="auto">
          <a:xfrm>
            <a:off x="0" y="5065713"/>
            <a:ext cx="9144000" cy="954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800"/>
              <a:t>We are going to define the </a:t>
            </a:r>
            <a:r>
              <a:rPr lang="en-US" altLang="en-US" sz="2800" b="1"/>
              <a:t>Rotational Inertia</a:t>
            </a:r>
            <a:r>
              <a:rPr lang="en-US" altLang="en-US" sz="2800"/>
              <a:t> of a single point mass about an center of rotation is I</a:t>
            </a:r>
            <a:r>
              <a:rPr lang="en-US" altLang="en-US" sz="2800" baseline="-25000"/>
              <a:t>pointmass</a:t>
            </a:r>
            <a:r>
              <a:rPr lang="en-US" altLang="en-US" sz="2800"/>
              <a:t>=mr</a:t>
            </a:r>
            <a:r>
              <a:rPr lang="en-US" altLang="en-US" sz="2800" baseline="30000"/>
              <a:t>2</a:t>
            </a:r>
            <a:r>
              <a:rPr lang="en-US" altLang="en-US" sz="2800"/>
              <a:t>.</a:t>
            </a:r>
          </a:p>
        </p:txBody>
      </p:sp>
      <p:graphicFrame>
        <p:nvGraphicFramePr>
          <p:cNvPr id="41991" name="Object 5">
            <a:extLst>
              <a:ext uri="{FF2B5EF4-FFF2-40B4-BE49-F238E27FC236}">
                <a16:creationId xmlns:a16="http://schemas.microsoft.com/office/drawing/2014/main" id="{3E8AD21A-2985-4586-9643-D03FDDCBAE9E}"/>
              </a:ext>
            </a:extLst>
          </p:cNvPr>
          <p:cNvGraphicFramePr>
            <a:graphicFrameLocks noChangeAspect="1"/>
          </p:cNvGraphicFramePr>
          <p:nvPr/>
        </p:nvGraphicFramePr>
        <p:xfrm>
          <a:off x="3494088" y="5867400"/>
          <a:ext cx="2232025" cy="1003300"/>
        </p:xfrm>
        <a:graphic>
          <a:graphicData uri="http://schemas.openxmlformats.org/presentationml/2006/ole">
            <mc:AlternateContent xmlns:mc="http://schemas.openxmlformats.org/markup-compatibility/2006">
              <mc:Choice xmlns:v="urn:schemas-microsoft-com:vml" Requires="v">
                <p:oleObj spid="_x0000_s41995" name="Equation" r:id="rId10" imgW="875920" imgH="393529" progId="Equation.3">
                  <p:embed/>
                </p:oleObj>
              </mc:Choice>
              <mc:Fallback>
                <p:oleObj name="Equation" r:id="rId10" imgW="875920" imgH="393529" progId="Equation.3">
                  <p:embed/>
                  <p:pic>
                    <p:nvPicPr>
                      <p:cNvPr id="0" name="Object 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494088" y="5867400"/>
                        <a:ext cx="2232025" cy="10033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ustDataLst>
      <p:tags r:id="rId2"/>
    </p:custData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extBox 1">
            <a:extLst>
              <a:ext uri="{FF2B5EF4-FFF2-40B4-BE49-F238E27FC236}">
                <a16:creationId xmlns:a16="http://schemas.microsoft.com/office/drawing/2014/main" id="{53E6DA3F-731F-439D-96FB-EF55FEADE565}"/>
              </a:ext>
            </a:extLst>
          </p:cNvPr>
          <p:cNvSpPr txBox="1">
            <a:spLocks noChangeArrowheads="1"/>
          </p:cNvSpPr>
          <p:nvPr/>
        </p:nvSpPr>
        <p:spPr bwMode="auto">
          <a:xfrm>
            <a:off x="304800" y="381000"/>
            <a:ext cx="7543800"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3600"/>
              <a:t>To find the I of an object you need to find the integral:</a:t>
            </a:r>
          </a:p>
          <a:p>
            <a:pPr eaLnBrk="1" hangingPunct="1">
              <a:spcBef>
                <a:spcPct val="0"/>
              </a:spcBef>
              <a:buFontTx/>
              <a:buNone/>
            </a:pPr>
            <a:endParaRPr lang="en-US" altLang="en-US" sz="3600"/>
          </a:p>
          <a:p>
            <a:pPr eaLnBrk="1" hangingPunct="1">
              <a:spcBef>
                <a:spcPct val="0"/>
              </a:spcBef>
              <a:buFontTx/>
              <a:buNone/>
            </a:pPr>
            <a:endParaRPr lang="en-US" altLang="en-US" sz="3600"/>
          </a:p>
        </p:txBody>
      </p:sp>
      <p:graphicFrame>
        <p:nvGraphicFramePr>
          <p:cNvPr id="43011" name="Object 2">
            <a:extLst>
              <a:ext uri="{FF2B5EF4-FFF2-40B4-BE49-F238E27FC236}">
                <a16:creationId xmlns:a16="http://schemas.microsoft.com/office/drawing/2014/main" id="{9513AE65-9A8D-483E-9E67-032A86B0D4B6}"/>
              </a:ext>
            </a:extLst>
          </p:cNvPr>
          <p:cNvGraphicFramePr>
            <a:graphicFrameLocks noChangeAspect="1"/>
          </p:cNvGraphicFramePr>
          <p:nvPr/>
        </p:nvGraphicFramePr>
        <p:xfrm>
          <a:off x="2362200" y="1905000"/>
          <a:ext cx="3090863" cy="1282700"/>
        </p:xfrm>
        <a:graphic>
          <a:graphicData uri="http://schemas.openxmlformats.org/presentationml/2006/ole">
            <mc:AlternateContent xmlns:mc="http://schemas.openxmlformats.org/markup-compatibility/2006">
              <mc:Choice xmlns:v="urn:schemas-microsoft-com:vml" Requires="v">
                <p:oleObj spid="_x0000_s43013" name="Equation" r:id="rId4" imgW="672808" imgH="279279" progId="Equation.3">
                  <p:embed/>
                </p:oleObj>
              </mc:Choice>
              <mc:Fallback>
                <p:oleObj name="Equation" r:id="rId4" imgW="672808" imgH="279279" progId="Equation.3">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362200" y="1905000"/>
                        <a:ext cx="3090863" cy="12827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43012" name="TextBox 1">
            <a:extLst>
              <a:ext uri="{FF2B5EF4-FFF2-40B4-BE49-F238E27FC236}">
                <a16:creationId xmlns:a16="http://schemas.microsoft.com/office/drawing/2014/main" id="{D43EC5CB-9700-4A49-8A7A-C51F83DAE054}"/>
              </a:ext>
            </a:extLst>
          </p:cNvPr>
          <p:cNvSpPr txBox="1">
            <a:spLocks noChangeArrowheads="1"/>
          </p:cNvSpPr>
          <p:nvPr/>
        </p:nvSpPr>
        <p:spPr bwMode="auto">
          <a:xfrm>
            <a:off x="685800" y="3733800"/>
            <a:ext cx="5943600" cy="1477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1800"/>
              <a:t>Right side of class:  Find the moment of inertia of a ruler about its center point.</a:t>
            </a:r>
          </a:p>
          <a:p>
            <a:pPr>
              <a:spcBef>
                <a:spcPct val="0"/>
              </a:spcBef>
              <a:buFontTx/>
              <a:buNone/>
            </a:pPr>
            <a:endParaRPr lang="en-US" altLang="en-US" sz="1800"/>
          </a:p>
          <a:p>
            <a:pPr>
              <a:spcBef>
                <a:spcPct val="0"/>
              </a:spcBef>
              <a:buFontTx/>
              <a:buNone/>
            </a:pPr>
            <a:r>
              <a:rPr lang="en-US" altLang="en-US" sz="1800"/>
              <a:t>Left side of class:  Find the moment of inertia of a ruler about its end point.</a:t>
            </a:r>
          </a:p>
        </p:txBody>
      </p:sp>
    </p:spTree>
    <p:custDataLst>
      <p:tags r:id="rId2"/>
    </p:custData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Line 12">
            <a:extLst>
              <a:ext uri="{FF2B5EF4-FFF2-40B4-BE49-F238E27FC236}">
                <a16:creationId xmlns:a16="http://schemas.microsoft.com/office/drawing/2014/main" id="{236AF146-265F-478D-90E7-9D27943F6D9A}"/>
              </a:ext>
            </a:extLst>
          </p:cNvPr>
          <p:cNvSpPr>
            <a:spLocks noChangeShapeType="1"/>
          </p:cNvSpPr>
          <p:nvPr/>
        </p:nvSpPr>
        <p:spPr bwMode="auto">
          <a:xfrm flipV="1">
            <a:off x="7391400" y="1219200"/>
            <a:ext cx="457200" cy="457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035" name="Line 10">
            <a:extLst>
              <a:ext uri="{FF2B5EF4-FFF2-40B4-BE49-F238E27FC236}">
                <a16:creationId xmlns:a16="http://schemas.microsoft.com/office/drawing/2014/main" id="{6215E380-9AD1-4846-9C26-C98737D0D159}"/>
              </a:ext>
            </a:extLst>
          </p:cNvPr>
          <p:cNvSpPr>
            <a:spLocks noChangeShapeType="1"/>
          </p:cNvSpPr>
          <p:nvPr/>
        </p:nvSpPr>
        <p:spPr bwMode="auto">
          <a:xfrm flipV="1">
            <a:off x="5257800" y="1219200"/>
            <a:ext cx="457200" cy="457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036" name="Line 9">
            <a:extLst>
              <a:ext uri="{FF2B5EF4-FFF2-40B4-BE49-F238E27FC236}">
                <a16:creationId xmlns:a16="http://schemas.microsoft.com/office/drawing/2014/main" id="{93459E65-FA49-49D0-B8C5-E2CF35855EE0}"/>
              </a:ext>
            </a:extLst>
          </p:cNvPr>
          <p:cNvSpPr>
            <a:spLocks noChangeShapeType="1"/>
          </p:cNvSpPr>
          <p:nvPr/>
        </p:nvSpPr>
        <p:spPr bwMode="auto">
          <a:xfrm flipV="1">
            <a:off x="1676400" y="1828800"/>
            <a:ext cx="457200" cy="457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037" name="Text Box 4">
            <a:extLst>
              <a:ext uri="{FF2B5EF4-FFF2-40B4-BE49-F238E27FC236}">
                <a16:creationId xmlns:a16="http://schemas.microsoft.com/office/drawing/2014/main" id="{217BFEE6-7A1B-4321-A736-BFAEDF45B987}"/>
              </a:ext>
            </a:extLst>
          </p:cNvPr>
          <p:cNvSpPr txBox="1">
            <a:spLocks noChangeArrowheads="1"/>
          </p:cNvSpPr>
          <p:nvPr/>
        </p:nvSpPr>
        <p:spPr bwMode="auto">
          <a:xfrm>
            <a:off x="381000" y="533400"/>
            <a:ext cx="83820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a:t>I is the “Moment of Inertia” of an object.</a:t>
            </a:r>
          </a:p>
        </p:txBody>
      </p:sp>
      <p:sp>
        <p:nvSpPr>
          <p:cNvPr id="44038" name="Rectangle 5">
            <a:extLst>
              <a:ext uri="{FF2B5EF4-FFF2-40B4-BE49-F238E27FC236}">
                <a16:creationId xmlns:a16="http://schemas.microsoft.com/office/drawing/2014/main" id="{28A1F168-5E38-403A-8D12-616F7A3F8641}"/>
              </a:ext>
            </a:extLst>
          </p:cNvPr>
          <p:cNvSpPr>
            <a:spLocks noChangeArrowheads="1"/>
          </p:cNvSpPr>
          <p:nvPr/>
        </p:nvSpPr>
        <p:spPr bwMode="auto">
          <a:xfrm>
            <a:off x="381000" y="2362200"/>
            <a:ext cx="2438400" cy="304800"/>
          </a:xfrm>
          <a:prstGeom prst="rect">
            <a:avLst/>
          </a:prstGeom>
          <a:solidFill>
            <a:schemeClr val="accent1"/>
          </a:solidFill>
          <a:ln w="9525">
            <a:miter lim="800000"/>
            <a:headEnd/>
            <a:tailEnd/>
          </a:ln>
          <a:scene3d>
            <a:camera prst="legacyObliqueTopRight"/>
            <a:lightRig rig="legacyFlat3" dir="b"/>
          </a:scene3d>
          <a:sp3d extrusionH="430200" prstMaterial="legacyMatte">
            <a:bevelT w="13500" h="13500" prst="angle"/>
            <a:bevelB w="13500" h="13500" prst="angle"/>
            <a:extrusionClr>
              <a:schemeClr val="accent1"/>
            </a:extrusionClr>
            <a:contourClr>
              <a:schemeClr val="accent1"/>
            </a:contourClr>
          </a:sp3d>
        </p:spPr>
        <p:txBody>
          <a:bodyPr wrap="none" anchor="ctr">
            <a:flatTx/>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4039" name="Oval 6">
            <a:extLst>
              <a:ext uri="{FF2B5EF4-FFF2-40B4-BE49-F238E27FC236}">
                <a16:creationId xmlns:a16="http://schemas.microsoft.com/office/drawing/2014/main" id="{C87B51C6-567E-43F5-937F-6B8C8F620A92}"/>
              </a:ext>
            </a:extLst>
          </p:cNvPr>
          <p:cNvSpPr>
            <a:spLocks noChangeArrowheads="1"/>
          </p:cNvSpPr>
          <p:nvPr/>
        </p:nvSpPr>
        <p:spPr bwMode="auto">
          <a:xfrm>
            <a:off x="4419600" y="1600200"/>
            <a:ext cx="914400" cy="990600"/>
          </a:xfrm>
          <a:prstGeom prst="ellipse">
            <a:avLst/>
          </a:prstGeom>
          <a:solidFill>
            <a:schemeClr val="accent1"/>
          </a:solidFill>
          <a:ln w="9525">
            <a:round/>
            <a:headEnd/>
            <a:tailEnd/>
          </a:ln>
          <a:scene3d>
            <a:camera prst="legacyObliqueTopRight"/>
            <a:lightRig rig="legacyFlat3" dir="b"/>
          </a:scene3d>
          <a:sp3d extrusionH="430200" prstMaterial="legacyMatte">
            <a:bevelT w="13500" h="13500" prst="angle"/>
            <a:bevelB w="13500" h="13500" prst="angle"/>
            <a:extrusionClr>
              <a:schemeClr val="accent1"/>
            </a:extrusionClr>
            <a:contourClr>
              <a:schemeClr val="accent1"/>
            </a:contourClr>
          </a:sp3d>
        </p:spPr>
        <p:txBody>
          <a:bodyPr wrap="none" anchor="ctr">
            <a:flatTx/>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4040" name="AutoShape 7">
            <a:extLst>
              <a:ext uri="{FF2B5EF4-FFF2-40B4-BE49-F238E27FC236}">
                <a16:creationId xmlns:a16="http://schemas.microsoft.com/office/drawing/2014/main" id="{6BBE7AF7-8988-4D30-963C-591438C8D8B0}"/>
              </a:ext>
            </a:extLst>
          </p:cNvPr>
          <p:cNvSpPr>
            <a:spLocks noChangeArrowheads="1"/>
          </p:cNvSpPr>
          <p:nvPr/>
        </p:nvSpPr>
        <p:spPr bwMode="auto">
          <a:xfrm>
            <a:off x="6553200" y="1600200"/>
            <a:ext cx="914400" cy="990600"/>
          </a:xfrm>
          <a:custGeom>
            <a:avLst/>
            <a:gdLst>
              <a:gd name="T0" fmla="*/ 2147483646 w 21600"/>
              <a:gd name="T1" fmla="*/ 0 h 21600"/>
              <a:gd name="T2" fmla="*/ 2147483646 w 21600"/>
              <a:gd name="T3" fmla="*/ 2147483646 h 21600"/>
              <a:gd name="T4" fmla="*/ 0 w 21600"/>
              <a:gd name="T5" fmla="*/ 2147483646 h 21600"/>
              <a:gd name="T6" fmla="*/ 2147483646 w 21600"/>
              <a:gd name="T7" fmla="*/ 2147483646 h 21600"/>
              <a:gd name="T8" fmla="*/ 2147483646 w 21600"/>
              <a:gd name="T9" fmla="*/ 2147483646 h 21600"/>
              <a:gd name="T10" fmla="*/ 2147483646 w 21600"/>
              <a:gd name="T11" fmla="*/ 2147483646 h 21600"/>
              <a:gd name="T12" fmla="*/ 2147483646 w 21600"/>
              <a:gd name="T13" fmla="*/ 2147483646 h 21600"/>
              <a:gd name="T14" fmla="*/ 2147483646 w 21600"/>
              <a:gd name="T15" fmla="*/ 2147483646 h 21600"/>
              <a:gd name="T16" fmla="*/ 0 60000 65536"/>
              <a:gd name="T17" fmla="*/ 0 60000 65536"/>
              <a:gd name="T18" fmla="*/ 0 60000 65536"/>
              <a:gd name="T19" fmla="*/ 0 60000 65536"/>
              <a:gd name="T20" fmla="*/ 0 60000 65536"/>
              <a:gd name="T21" fmla="*/ 0 60000 65536"/>
              <a:gd name="T22" fmla="*/ 0 60000 65536"/>
              <a:gd name="T23" fmla="*/ 0 60000 65536"/>
              <a:gd name="T24" fmla="*/ 3163 w 21600"/>
              <a:gd name="T25" fmla="*/ 3163 h 21600"/>
              <a:gd name="T26" fmla="*/ 18437 w 21600"/>
              <a:gd name="T27" fmla="*/ 18437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938" y="10800"/>
                </a:moveTo>
                <a:cubicBezTo>
                  <a:pt x="938" y="16247"/>
                  <a:pt x="5353" y="20662"/>
                  <a:pt x="10800" y="20662"/>
                </a:cubicBezTo>
                <a:cubicBezTo>
                  <a:pt x="16247" y="20662"/>
                  <a:pt x="20662" y="16247"/>
                  <a:pt x="20662" y="10800"/>
                </a:cubicBezTo>
                <a:cubicBezTo>
                  <a:pt x="20662" y="5353"/>
                  <a:pt x="16247" y="938"/>
                  <a:pt x="10800" y="938"/>
                </a:cubicBezTo>
                <a:cubicBezTo>
                  <a:pt x="5353" y="938"/>
                  <a:pt x="938" y="5353"/>
                  <a:pt x="938" y="10800"/>
                </a:cubicBezTo>
                <a:close/>
              </a:path>
            </a:pathLst>
          </a:custGeom>
          <a:solidFill>
            <a:schemeClr val="accent1"/>
          </a:solidFill>
          <a:ln w="9525">
            <a:round/>
            <a:headEnd/>
            <a:tailEnd/>
          </a:ln>
          <a:scene3d>
            <a:camera prst="legacyObliqueTopRight"/>
            <a:lightRig rig="legacyFlat3" dir="b"/>
          </a:scene3d>
          <a:sp3d extrusionH="430200" prstMaterial="legacyMatte">
            <a:bevelT w="13500" h="13500" prst="angle"/>
            <a:bevelB w="13500" h="13500" prst="angle"/>
            <a:extrusionClr>
              <a:schemeClr val="accent1"/>
            </a:extrusionClr>
            <a:contourClr>
              <a:schemeClr val="accent1"/>
            </a:contourClr>
          </a:sp3d>
        </p:spPr>
        <p:txBody>
          <a:bodyPr wrap="none" anchor="ctr">
            <a:flatTx/>
          </a:bodyPr>
          <a:lstStyle/>
          <a:p>
            <a:endParaRPr lang="en-US"/>
          </a:p>
        </p:txBody>
      </p:sp>
      <p:sp>
        <p:nvSpPr>
          <p:cNvPr id="44041" name="Line 8">
            <a:extLst>
              <a:ext uri="{FF2B5EF4-FFF2-40B4-BE49-F238E27FC236}">
                <a16:creationId xmlns:a16="http://schemas.microsoft.com/office/drawing/2014/main" id="{40865B90-DEA9-4609-A848-6AA4EC5DDD4A}"/>
              </a:ext>
            </a:extLst>
          </p:cNvPr>
          <p:cNvSpPr>
            <a:spLocks noChangeShapeType="1"/>
          </p:cNvSpPr>
          <p:nvPr/>
        </p:nvSpPr>
        <p:spPr bwMode="auto">
          <a:xfrm flipV="1">
            <a:off x="1066800" y="2514600"/>
            <a:ext cx="457200" cy="457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042" name="Line 11">
            <a:extLst>
              <a:ext uri="{FF2B5EF4-FFF2-40B4-BE49-F238E27FC236}">
                <a16:creationId xmlns:a16="http://schemas.microsoft.com/office/drawing/2014/main" id="{94B2F43C-CAB3-4E21-8413-17B0DB4EF70B}"/>
              </a:ext>
            </a:extLst>
          </p:cNvPr>
          <p:cNvSpPr>
            <a:spLocks noChangeShapeType="1"/>
          </p:cNvSpPr>
          <p:nvPr/>
        </p:nvSpPr>
        <p:spPr bwMode="auto">
          <a:xfrm flipV="1">
            <a:off x="4419600" y="2133600"/>
            <a:ext cx="457200" cy="457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043" name="Line 13">
            <a:extLst>
              <a:ext uri="{FF2B5EF4-FFF2-40B4-BE49-F238E27FC236}">
                <a16:creationId xmlns:a16="http://schemas.microsoft.com/office/drawing/2014/main" id="{F99A7B77-78FD-4D8C-8773-E773DE75F70C}"/>
              </a:ext>
            </a:extLst>
          </p:cNvPr>
          <p:cNvSpPr>
            <a:spLocks noChangeShapeType="1"/>
          </p:cNvSpPr>
          <p:nvPr/>
        </p:nvSpPr>
        <p:spPr bwMode="auto">
          <a:xfrm flipV="1">
            <a:off x="6553200" y="1752600"/>
            <a:ext cx="762000" cy="7620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044" name="Line 14">
            <a:extLst>
              <a:ext uri="{FF2B5EF4-FFF2-40B4-BE49-F238E27FC236}">
                <a16:creationId xmlns:a16="http://schemas.microsoft.com/office/drawing/2014/main" id="{F404CD11-C23F-4360-AB51-7C192F428CA3}"/>
              </a:ext>
            </a:extLst>
          </p:cNvPr>
          <p:cNvSpPr>
            <a:spLocks noChangeShapeType="1"/>
          </p:cNvSpPr>
          <p:nvPr/>
        </p:nvSpPr>
        <p:spPr bwMode="auto">
          <a:xfrm flipV="1">
            <a:off x="838200" y="3962400"/>
            <a:ext cx="457200" cy="457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045" name="Rectangle 15">
            <a:extLst>
              <a:ext uri="{FF2B5EF4-FFF2-40B4-BE49-F238E27FC236}">
                <a16:creationId xmlns:a16="http://schemas.microsoft.com/office/drawing/2014/main" id="{B3436DA4-2A7E-4A1A-94D8-F75EFFF16896}"/>
              </a:ext>
            </a:extLst>
          </p:cNvPr>
          <p:cNvSpPr>
            <a:spLocks noChangeArrowheads="1"/>
          </p:cNvSpPr>
          <p:nvPr/>
        </p:nvSpPr>
        <p:spPr bwMode="auto">
          <a:xfrm>
            <a:off x="685800" y="4495800"/>
            <a:ext cx="2438400" cy="304800"/>
          </a:xfrm>
          <a:prstGeom prst="rect">
            <a:avLst/>
          </a:prstGeom>
          <a:solidFill>
            <a:schemeClr val="accent1"/>
          </a:solidFill>
          <a:ln w="9525">
            <a:miter lim="800000"/>
            <a:headEnd/>
            <a:tailEnd/>
          </a:ln>
          <a:scene3d>
            <a:camera prst="legacyObliqueTopRight"/>
            <a:lightRig rig="legacyFlat3" dir="b"/>
          </a:scene3d>
          <a:sp3d extrusionH="430200" prstMaterial="legacyMatte">
            <a:bevelT w="13500" h="13500" prst="angle"/>
            <a:bevelB w="13500" h="13500" prst="angle"/>
            <a:extrusionClr>
              <a:schemeClr val="accent1"/>
            </a:extrusionClr>
            <a:contourClr>
              <a:schemeClr val="accent1"/>
            </a:contourClr>
          </a:sp3d>
        </p:spPr>
        <p:txBody>
          <a:bodyPr wrap="none" anchor="ctr">
            <a:flatTx/>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4046" name="Line 16">
            <a:extLst>
              <a:ext uri="{FF2B5EF4-FFF2-40B4-BE49-F238E27FC236}">
                <a16:creationId xmlns:a16="http://schemas.microsoft.com/office/drawing/2014/main" id="{8FFE1A0D-7E72-4533-98D1-FD7835CDA97E}"/>
              </a:ext>
            </a:extLst>
          </p:cNvPr>
          <p:cNvSpPr>
            <a:spLocks noChangeShapeType="1"/>
          </p:cNvSpPr>
          <p:nvPr/>
        </p:nvSpPr>
        <p:spPr bwMode="auto">
          <a:xfrm flipV="1">
            <a:off x="228600" y="4648200"/>
            <a:ext cx="457200" cy="457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521" name="Oval 17">
            <a:extLst>
              <a:ext uri="{FF2B5EF4-FFF2-40B4-BE49-F238E27FC236}">
                <a16:creationId xmlns:a16="http://schemas.microsoft.com/office/drawing/2014/main" id="{94918CCA-7FA3-48B7-A062-984C2898E0F1}"/>
              </a:ext>
            </a:extLst>
          </p:cNvPr>
          <p:cNvSpPr>
            <a:spLocks noChangeArrowheads="1"/>
          </p:cNvSpPr>
          <p:nvPr/>
        </p:nvSpPr>
        <p:spPr bwMode="auto">
          <a:xfrm>
            <a:off x="4267200" y="4191000"/>
            <a:ext cx="1600200" cy="1524000"/>
          </a:xfrm>
          <a:prstGeom prst="ellipse">
            <a:avLst/>
          </a:prstGeom>
          <a:gradFill rotWithShape="1">
            <a:gsLst>
              <a:gs pos="0">
                <a:schemeClr val="accent1"/>
              </a:gs>
              <a:gs pos="100000">
                <a:schemeClr val="accent1">
                  <a:gamma/>
                  <a:tint val="9412"/>
                  <a:invGamma/>
                </a:schemeClr>
              </a:gs>
            </a:gsLst>
            <a:lin ang="2700000" scaled="1"/>
          </a:gradFill>
          <a:ln w="9525">
            <a:noFill/>
            <a:round/>
            <a:headEnd/>
            <a:tailEnd/>
          </a:ln>
          <a:effectLst/>
        </p:spPr>
        <p:txBody>
          <a:bodyPr wrap="none" anchor="ctr"/>
          <a:lstStyle/>
          <a:p>
            <a:pPr algn="ctr" eaLnBrk="1" hangingPunct="1">
              <a:defRPr/>
            </a:pPr>
            <a:r>
              <a:rPr lang="en-US">
                <a:latin typeface="Arial" charset="0"/>
              </a:rPr>
              <a:t>solid</a:t>
            </a:r>
          </a:p>
        </p:txBody>
      </p:sp>
      <p:graphicFrame>
        <p:nvGraphicFramePr>
          <p:cNvPr id="44048" name="Object 19">
            <a:extLst>
              <a:ext uri="{FF2B5EF4-FFF2-40B4-BE49-F238E27FC236}">
                <a16:creationId xmlns:a16="http://schemas.microsoft.com/office/drawing/2014/main" id="{DF0D5127-A221-4BCB-A6C5-CF68B8BAED23}"/>
              </a:ext>
            </a:extLst>
          </p:cNvPr>
          <p:cNvGraphicFramePr>
            <a:graphicFrameLocks noChangeAspect="1"/>
          </p:cNvGraphicFramePr>
          <p:nvPr/>
        </p:nvGraphicFramePr>
        <p:xfrm>
          <a:off x="1676400" y="2667000"/>
          <a:ext cx="1600200" cy="901700"/>
        </p:xfrm>
        <a:graphic>
          <a:graphicData uri="http://schemas.openxmlformats.org/presentationml/2006/ole">
            <mc:AlternateContent xmlns:mc="http://schemas.openxmlformats.org/markup-compatibility/2006">
              <mc:Choice xmlns:v="urn:schemas-microsoft-com:vml" Requires="v">
                <p:oleObj spid="_x0000_s44057" name="Equation" r:id="rId5" imgW="698197" imgH="393529" progId="Equation.3">
                  <p:embed/>
                </p:oleObj>
              </mc:Choice>
              <mc:Fallback>
                <p:oleObj name="Equation" r:id="rId5" imgW="698197" imgH="393529" progId="Equation.3">
                  <p:embed/>
                  <p:pic>
                    <p:nvPicPr>
                      <p:cNvPr id="0" name="Object 1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76400" y="2667000"/>
                        <a:ext cx="1600200" cy="9017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44049" name="Object 20">
            <a:extLst>
              <a:ext uri="{FF2B5EF4-FFF2-40B4-BE49-F238E27FC236}">
                <a16:creationId xmlns:a16="http://schemas.microsoft.com/office/drawing/2014/main" id="{73928BA0-0290-4AB7-BC14-E161243EFC88}"/>
              </a:ext>
            </a:extLst>
          </p:cNvPr>
          <p:cNvGraphicFramePr>
            <a:graphicFrameLocks noChangeAspect="1"/>
          </p:cNvGraphicFramePr>
          <p:nvPr/>
        </p:nvGraphicFramePr>
        <p:xfrm>
          <a:off x="1290638" y="4876800"/>
          <a:ext cx="1455737" cy="901700"/>
        </p:xfrm>
        <a:graphic>
          <a:graphicData uri="http://schemas.openxmlformats.org/presentationml/2006/ole">
            <mc:AlternateContent xmlns:mc="http://schemas.openxmlformats.org/markup-compatibility/2006">
              <mc:Choice xmlns:v="urn:schemas-microsoft-com:vml" Requires="v">
                <p:oleObj spid="_x0000_s44058" name="Equation" r:id="rId7" imgW="634725" imgH="393529" progId="Equation.3">
                  <p:embed/>
                </p:oleObj>
              </mc:Choice>
              <mc:Fallback>
                <p:oleObj name="Equation" r:id="rId7" imgW="634725" imgH="393529" progId="Equation.3">
                  <p:embed/>
                  <p:pic>
                    <p:nvPicPr>
                      <p:cNvPr id="0" name="Object 2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290638" y="4876800"/>
                        <a:ext cx="1455737" cy="9017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44050" name="Object 21">
            <a:extLst>
              <a:ext uri="{FF2B5EF4-FFF2-40B4-BE49-F238E27FC236}">
                <a16:creationId xmlns:a16="http://schemas.microsoft.com/office/drawing/2014/main" id="{A8C5F256-F838-485E-B91F-17D5478170BA}"/>
              </a:ext>
            </a:extLst>
          </p:cNvPr>
          <p:cNvGraphicFramePr>
            <a:graphicFrameLocks noChangeAspect="1"/>
          </p:cNvGraphicFramePr>
          <p:nvPr/>
        </p:nvGraphicFramePr>
        <p:xfrm>
          <a:off x="4038600" y="2514600"/>
          <a:ext cx="1543050" cy="901700"/>
        </p:xfrm>
        <a:graphic>
          <a:graphicData uri="http://schemas.openxmlformats.org/presentationml/2006/ole">
            <mc:AlternateContent xmlns:mc="http://schemas.openxmlformats.org/markup-compatibility/2006">
              <mc:Choice xmlns:v="urn:schemas-microsoft-com:vml" Requires="v">
                <p:oleObj spid="_x0000_s44059" name="Equation" r:id="rId9" imgW="672808" imgH="393529" progId="Equation.3">
                  <p:embed/>
                </p:oleObj>
              </mc:Choice>
              <mc:Fallback>
                <p:oleObj name="Equation" r:id="rId9" imgW="672808" imgH="393529" progId="Equation.3">
                  <p:embed/>
                  <p:pic>
                    <p:nvPicPr>
                      <p:cNvPr id="0" name="Object 2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038600" y="2514600"/>
                        <a:ext cx="1543050" cy="9017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44051" name="Object 22">
            <a:extLst>
              <a:ext uri="{FF2B5EF4-FFF2-40B4-BE49-F238E27FC236}">
                <a16:creationId xmlns:a16="http://schemas.microsoft.com/office/drawing/2014/main" id="{DED3E422-A770-4150-87D6-AE5E3D43DD59}"/>
              </a:ext>
            </a:extLst>
          </p:cNvPr>
          <p:cNvGraphicFramePr>
            <a:graphicFrameLocks noChangeAspect="1"/>
          </p:cNvGraphicFramePr>
          <p:nvPr/>
        </p:nvGraphicFramePr>
        <p:xfrm>
          <a:off x="6759575" y="2746375"/>
          <a:ext cx="1281113" cy="436563"/>
        </p:xfrm>
        <a:graphic>
          <a:graphicData uri="http://schemas.openxmlformats.org/presentationml/2006/ole">
            <mc:AlternateContent xmlns:mc="http://schemas.openxmlformats.org/markup-compatibility/2006">
              <mc:Choice xmlns:v="urn:schemas-microsoft-com:vml" Requires="v">
                <p:oleObj spid="_x0000_s44060" name="Equation" r:id="rId11" imgW="558800" imgH="190500" progId="Equation.3">
                  <p:embed/>
                </p:oleObj>
              </mc:Choice>
              <mc:Fallback>
                <p:oleObj name="Equation" r:id="rId11" imgW="558800" imgH="190500" progId="Equation.3">
                  <p:embed/>
                  <p:pic>
                    <p:nvPicPr>
                      <p:cNvPr id="0" name="Object 2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759575" y="2746375"/>
                        <a:ext cx="1281113" cy="4365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44052" name="Object 23">
            <a:extLst>
              <a:ext uri="{FF2B5EF4-FFF2-40B4-BE49-F238E27FC236}">
                <a16:creationId xmlns:a16="http://schemas.microsoft.com/office/drawing/2014/main" id="{FC6F3089-1570-4F4A-B9A5-77E4D0AF82AE}"/>
              </a:ext>
            </a:extLst>
          </p:cNvPr>
          <p:cNvGraphicFramePr>
            <a:graphicFrameLocks noChangeAspect="1"/>
          </p:cNvGraphicFramePr>
          <p:nvPr/>
        </p:nvGraphicFramePr>
        <p:xfrm>
          <a:off x="4343400" y="5562600"/>
          <a:ext cx="1543050" cy="901700"/>
        </p:xfrm>
        <a:graphic>
          <a:graphicData uri="http://schemas.openxmlformats.org/presentationml/2006/ole">
            <mc:AlternateContent xmlns:mc="http://schemas.openxmlformats.org/markup-compatibility/2006">
              <mc:Choice xmlns:v="urn:schemas-microsoft-com:vml" Requires="v">
                <p:oleObj spid="_x0000_s44061" name="Equation" r:id="rId13" imgW="672808" imgH="393529" progId="Equation.3">
                  <p:embed/>
                </p:oleObj>
              </mc:Choice>
              <mc:Fallback>
                <p:oleObj name="Equation" r:id="rId13" imgW="672808" imgH="393529" progId="Equation.3">
                  <p:embed/>
                  <p:pic>
                    <p:nvPicPr>
                      <p:cNvPr id="0" name="Object 23"/>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343400" y="5562600"/>
                        <a:ext cx="1543050" cy="9017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1528" name="Oval 24">
            <a:extLst>
              <a:ext uri="{FF2B5EF4-FFF2-40B4-BE49-F238E27FC236}">
                <a16:creationId xmlns:a16="http://schemas.microsoft.com/office/drawing/2014/main" id="{46972114-EB90-4CEB-84ED-9428CA1835F0}"/>
              </a:ext>
            </a:extLst>
          </p:cNvPr>
          <p:cNvSpPr>
            <a:spLocks noChangeArrowheads="1"/>
          </p:cNvSpPr>
          <p:nvPr/>
        </p:nvSpPr>
        <p:spPr bwMode="auto">
          <a:xfrm>
            <a:off x="6534150" y="4191000"/>
            <a:ext cx="1600200" cy="1524000"/>
          </a:xfrm>
          <a:prstGeom prst="ellipse">
            <a:avLst/>
          </a:prstGeom>
          <a:gradFill rotWithShape="1">
            <a:gsLst>
              <a:gs pos="0">
                <a:schemeClr val="accent1"/>
              </a:gs>
              <a:gs pos="100000">
                <a:schemeClr val="accent1">
                  <a:gamma/>
                  <a:tint val="9412"/>
                  <a:invGamma/>
                </a:schemeClr>
              </a:gs>
            </a:gsLst>
            <a:lin ang="2700000" scaled="1"/>
          </a:gradFill>
          <a:ln w="9525">
            <a:noFill/>
            <a:round/>
            <a:headEnd/>
            <a:tailEnd/>
          </a:ln>
          <a:effectLst/>
        </p:spPr>
        <p:txBody>
          <a:bodyPr wrap="none" anchor="ctr"/>
          <a:lstStyle/>
          <a:p>
            <a:pPr algn="ctr" eaLnBrk="1" hangingPunct="1">
              <a:defRPr/>
            </a:pPr>
            <a:r>
              <a:rPr lang="en-US">
                <a:latin typeface="Arial" charset="0"/>
              </a:rPr>
              <a:t>hollow</a:t>
            </a:r>
          </a:p>
        </p:txBody>
      </p:sp>
      <p:graphicFrame>
        <p:nvGraphicFramePr>
          <p:cNvPr id="44054" name="Object 25">
            <a:extLst>
              <a:ext uri="{FF2B5EF4-FFF2-40B4-BE49-F238E27FC236}">
                <a16:creationId xmlns:a16="http://schemas.microsoft.com/office/drawing/2014/main" id="{BA17150A-98AC-463E-97FA-8C9C2029E4CC}"/>
              </a:ext>
            </a:extLst>
          </p:cNvPr>
          <p:cNvGraphicFramePr>
            <a:graphicFrameLocks noChangeAspect="1"/>
          </p:cNvGraphicFramePr>
          <p:nvPr/>
        </p:nvGraphicFramePr>
        <p:xfrm>
          <a:off x="6629400" y="5562600"/>
          <a:ext cx="1543050" cy="901700"/>
        </p:xfrm>
        <a:graphic>
          <a:graphicData uri="http://schemas.openxmlformats.org/presentationml/2006/ole">
            <mc:AlternateContent xmlns:mc="http://schemas.openxmlformats.org/markup-compatibility/2006">
              <mc:Choice xmlns:v="urn:schemas-microsoft-com:vml" Requires="v">
                <p:oleObj spid="_x0000_s44062" name="Equation" r:id="rId15" imgW="672808" imgH="393529" progId="Equation.3">
                  <p:embed/>
                </p:oleObj>
              </mc:Choice>
              <mc:Fallback>
                <p:oleObj name="Equation" r:id="rId15" imgW="672808" imgH="393529" progId="Equation.3">
                  <p:embed/>
                  <p:pic>
                    <p:nvPicPr>
                      <p:cNvPr id="0" name="Object 25"/>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629400" y="5562600"/>
                        <a:ext cx="1543050" cy="9017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44055" name="Text Box 26">
            <a:extLst>
              <a:ext uri="{FF2B5EF4-FFF2-40B4-BE49-F238E27FC236}">
                <a16:creationId xmlns:a16="http://schemas.microsoft.com/office/drawing/2014/main" id="{D6BAC443-F0A4-4EC3-9911-853F370C4E17}"/>
              </a:ext>
            </a:extLst>
          </p:cNvPr>
          <p:cNvSpPr txBox="1">
            <a:spLocks noChangeArrowheads="1"/>
          </p:cNvSpPr>
          <p:nvPr/>
        </p:nvSpPr>
        <p:spPr bwMode="auto">
          <a:xfrm>
            <a:off x="6553200" y="1066800"/>
            <a:ext cx="1600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Thin hoop</a:t>
            </a:r>
          </a:p>
        </p:txBody>
      </p:sp>
      <p:sp>
        <p:nvSpPr>
          <p:cNvPr id="44056" name="Text Box 27">
            <a:extLst>
              <a:ext uri="{FF2B5EF4-FFF2-40B4-BE49-F238E27FC236}">
                <a16:creationId xmlns:a16="http://schemas.microsoft.com/office/drawing/2014/main" id="{73446ACC-F272-41CF-96AB-0041B6416C33}"/>
              </a:ext>
            </a:extLst>
          </p:cNvPr>
          <p:cNvSpPr txBox="1">
            <a:spLocks noChangeArrowheads="1"/>
          </p:cNvSpPr>
          <p:nvPr/>
        </p:nvSpPr>
        <p:spPr bwMode="auto">
          <a:xfrm>
            <a:off x="8458200" y="6400800"/>
            <a:ext cx="685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13.4</a:t>
            </a:r>
          </a:p>
        </p:txBody>
      </p:sp>
    </p:spTree>
    <p:custDataLst>
      <p:tags r:id="rId2"/>
    </p:custData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extBox 1">
            <a:extLst>
              <a:ext uri="{FF2B5EF4-FFF2-40B4-BE49-F238E27FC236}">
                <a16:creationId xmlns:a16="http://schemas.microsoft.com/office/drawing/2014/main" id="{2A7AE597-D85D-49BB-A8FC-120A2BA8A178}"/>
              </a:ext>
            </a:extLst>
          </p:cNvPr>
          <p:cNvSpPr txBox="1">
            <a:spLocks noChangeArrowheads="1"/>
          </p:cNvSpPr>
          <p:nvPr/>
        </p:nvSpPr>
        <p:spPr bwMode="auto">
          <a:xfrm>
            <a:off x="762000" y="228600"/>
            <a:ext cx="6324600" cy="1754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3600"/>
              <a:t>Let’s try finding the moment of inertia of an ice skater.</a:t>
            </a:r>
          </a:p>
          <a:p>
            <a:pPr eaLnBrk="1" hangingPunct="1">
              <a:spcBef>
                <a:spcPct val="0"/>
              </a:spcBef>
              <a:buFontTx/>
              <a:buNone/>
            </a:pPr>
            <a:endParaRPr lang="en-US" altLang="en-US" sz="3600"/>
          </a:p>
        </p:txBody>
      </p:sp>
      <p:sp>
        <p:nvSpPr>
          <p:cNvPr id="3" name="Flowchart: Magnetic Disk 2">
            <a:extLst>
              <a:ext uri="{FF2B5EF4-FFF2-40B4-BE49-F238E27FC236}">
                <a16:creationId xmlns:a16="http://schemas.microsoft.com/office/drawing/2014/main" id="{C9CF1136-74D0-4878-A7A9-3497A9F20BB8}"/>
              </a:ext>
            </a:extLst>
          </p:cNvPr>
          <p:cNvSpPr/>
          <p:nvPr/>
        </p:nvSpPr>
        <p:spPr>
          <a:xfrm>
            <a:off x="3200400" y="1828800"/>
            <a:ext cx="1981200" cy="4114800"/>
          </a:xfrm>
          <a:prstGeom prst="flowChartMagneticDisk">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4" name="Rectangle 3">
            <a:extLst>
              <a:ext uri="{FF2B5EF4-FFF2-40B4-BE49-F238E27FC236}">
                <a16:creationId xmlns:a16="http://schemas.microsoft.com/office/drawing/2014/main" id="{2F198DB9-5A18-44B3-AD80-CC80F46AD5FB}"/>
              </a:ext>
            </a:extLst>
          </p:cNvPr>
          <p:cNvSpPr/>
          <p:nvPr/>
        </p:nvSpPr>
        <p:spPr>
          <a:xfrm>
            <a:off x="1219200" y="3505200"/>
            <a:ext cx="5486400" cy="304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graphicFrame>
        <p:nvGraphicFramePr>
          <p:cNvPr id="46085" name="Object 21">
            <a:extLst>
              <a:ext uri="{FF2B5EF4-FFF2-40B4-BE49-F238E27FC236}">
                <a16:creationId xmlns:a16="http://schemas.microsoft.com/office/drawing/2014/main" id="{5AD8A83C-C269-4D64-9973-74FF22DEA781}"/>
              </a:ext>
            </a:extLst>
          </p:cNvPr>
          <p:cNvGraphicFramePr>
            <a:graphicFrameLocks noChangeAspect="1"/>
          </p:cNvGraphicFramePr>
          <p:nvPr/>
        </p:nvGraphicFramePr>
        <p:xfrm>
          <a:off x="5715000" y="1828800"/>
          <a:ext cx="1543050" cy="901700"/>
        </p:xfrm>
        <a:graphic>
          <a:graphicData uri="http://schemas.openxmlformats.org/presentationml/2006/ole">
            <mc:AlternateContent xmlns:mc="http://schemas.openxmlformats.org/markup-compatibility/2006">
              <mc:Choice xmlns:v="urn:schemas-microsoft-com:vml" Requires="v">
                <p:oleObj spid="_x0000_s46088" name="Equation" r:id="rId3" imgW="672808" imgH="393529" progId="Equation.3">
                  <p:embed/>
                </p:oleObj>
              </mc:Choice>
              <mc:Fallback>
                <p:oleObj name="Equation" r:id="rId3" imgW="672808" imgH="393529" progId="Equation.3">
                  <p:embed/>
                  <p:pic>
                    <p:nvPicPr>
                      <p:cNvPr id="0" name="Object 2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15000" y="1828800"/>
                        <a:ext cx="1543050" cy="9017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46086" name="Object 19">
            <a:extLst>
              <a:ext uri="{FF2B5EF4-FFF2-40B4-BE49-F238E27FC236}">
                <a16:creationId xmlns:a16="http://schemas.microsoft.com/office/drawing/2014/main" id="{79B21EE4-C73E-427D-BFD5-85AEA26B100F}"/>
              </a:ext>
            </a:extLst>
          </p:cNvPr>
          <p:cNvGraphicFramePr>
            <a:graphicFrameLocks noChangeAspect="1"/>
          </p:cNvGraphicFramePr>
          <p:nvPr/>
        </p:nvGraphicFramePr>
        <p:xfrm>
          <a:off x="5791200" y="3733800"/>
          <a:ext cx="1600200" cy="901700"/>
        </p:xfrm>
        <a:graphic>
          <a:graphicData uri="http://schemas.openxmlformats.org/presentationml/2006/ole">
            <mc:AlternateContent xmlns:mc="http://schemas.openxmlformats.org/markup-compatibility/2006">
              <mc:Choice xmlns:v="urn:schemas-microsoft-com:vml" Requires="v">
                <p:oleObj spid="_x0000_s46089" name="Equation" r:id="rId5" imgW="698197" imgH="393529" progId="Equation.3">
                  <p:embed/>
                </p:oleObj>
              </mc:Choice>
              <mc:Fallback>
                <p:oleObj name="Equation" r:id="rId5" imgW="698197" imgH="393529" progId="Equation.3">
                  <p:embed/>
                  <p:pic>
                    <p:nvPicPr>
                      <p:cNvPr id="0" name="Object 1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791200" y="3733800"/>
                        <a:ext cx="1600200" cy="9017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46087" name="TextBox 7">
            <a:extLst>
              <a:ext uri="{FF2B5EF4-FFF2-40B4-BE49-F238E27FC236}">
                <a16:creationId xmlns:a16="http://schemas.microsoft.com/office/drawing/2014/main" id="{6197F90B-3930-4BFF-A40B-68F9D3A46820}"/>
              </a:ext>
            </a:extLst>
          </p:cNvPr>
          <p:cNvSpPr txBox="1">
            <a:spLocks noChangeArrowheads="1"/>
          </p:cNvSpPr>
          <p:nvPr/>
        </p:nvSpPr>
        <p:spPr bwMode="auto">
          <a:xfrm>
            <a:off x="1524000" y="6019800"/>
            <a:ext cx="51816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a:t>The total Moment of Inertia is the sum of the component moments of inertia.</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4">
            <a:extLst>
              <a:ext uri="{FF2B5EF4-FFF2-40B4-BE49-F238E27FC236}">
                <a16:creationId xmlns:a16="http://schemas.microsoft.com/office/drawing/2014/main" id="{C9DE036E-8DD9-4B23-944C-0CAA6ADDC4D4}"/>
              </a:ext>
            </a:extLst>
          </p:cNvPr>
          <p:cNvSpPr>
            <a:spLocks noChangeArrowheads="1"/>
          </p:cNvSpPr>
          <p:nvPr/>
        </p:nvSpPr>
        <p:spPr bwMode="auto">
          <a:xfrm>
            <a:off x="762000" y="4191000"/>
            <a:ext cx="7620000" cy="381000"/>
          </a:xfrm>
          <a:prstGeom prst="rect">
            <a:avLst/>
          </a:prstGeom>
          <a:solidFill>
            <a:schemeClr val="accent1"/>
          </a:solidFill>
          <a:ln w="9525">
            <a:miter lim="800000"/>
            <a:headEnd/>
            <a:tailEnd/>
          </a:ln>
          <a:scene3d>
            <a:camera prst="legacyObliqueTopRight"/>
            <a:lightRig rig="legacyFlat3" dir="b"/>
          </a:scene3d>
          <a:sp3d extrusionH="430200" prstMaterial="legacyMatte">
            <a:bevelT w="13500" h="13500" prst="angle"/>
            <a:bevelB w="13500" h="13500" prst="angle"/>
            <a:extrusionClr>
              <a:schemeClr val="accent1"/>
            </a:extrusionClr>
            <a:contourClr>
              <a:schemeClr val="accent1"/>
            </a:contourClr>
          </a:sp3d>
        </p:spPr>
        <p:txBody>
          <a:bodyPr wrap="none" anchor="ctr">
            <a:flatTx/>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6147" name="Rectangle 8">
            <a:extLst>
              <a:ext uri="{FF2B5EF4-FFF2-40B4-BE49-F238E27FC236}">
                <a16:creationId xmlns:a16="http://schemas.microsoft.com/office/drawing/2014/main" id="{EE378F07-39BE-410A-9D36-5FF7B744D200}"/>
              </a:ext>
            </a:extLst>
          </p:cNvPr>
          <p:cNvSpPr>
            <a:spLocks noGrp="1" noChangeArrowheads="1"/>
          </p:cNvSpPr>
          <p:nvPr>
            <p:ph type="title" sz="quarter" idx="4294967295"/>
          </p:nvPr>
        </p:nvSpPr>
        <p:spPr>
          <a:xfrm>
            <a:off x="457200" y="-76200"/>
            <a:ext cx="8229600" cy="1143000"/>
          </a:xfrm>
        </p:spPr>
        <p:txBody>
          <a:bodyPr/>
          <a:lstStyle/>
          <a:p>
            <a:pPr eaLnBrk="1" hangingPunct="1"/>
            <a:r>
              <a:rPr lang="en-US" altLang="en-US"/>
              <a:t>Rotational Motion</a:t>
            </a:r>
          </a:p>
        </p:txBody>
      </p:sp>
      <p:pic>
        <p:nvPicPr>
          <p:cNvPr id="6148" name="Picture 21" descr="j0212957">
            <a:extLst>
              <a:ext uri="{FF2B5EF4-FFF2-40B4-BE49-F238E27FC236}">
                <a16:creationId xmlns:a16="http://schemas.microsoft.com/office/drawing/2014/main" id="{26E55FCC-E13C-4DE4-918B-6A7A21A341D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H="1">
            <a:off x="1143000" y="3389313"/>
            <a:ext cx="1182688" cy="74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62" name="Picture 22" descr="j0212957">
            <a:extLst>
              <a:ext uri="{FF2B5EF4-FFF2-40B4-BE49-F238E27FC236}">
                <a16:creationId xmlns:a16="http://schemas.microsoft.com/office/drawing/2014/main" id="{32F6F34F-60A1-4FCD-8E29-FFD1AE0F036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H="1">
            <a:off x="2855913" y="3371850"/>
            <a:ext cx="1182687" cy="74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63" name="Picture 23" descr="j0212957">
            <a:extLst>
              <a:ext uri="{FF2B5EF4-FFF2-40B4-BE49-F238E27FC236}">
                <a16:creationId xmlns:a16="http://schemas.microsoft.com/office/drawing/2014/main" id="{49983328-28D4-40B2-BC4B-B1A7C1CC342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H="1">
            <a:off x="533400" y="779463"/>
            <a:ext cx="8305800" cy="5219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 name="Group 33">
            <a:extLst>
              <a:ext uri="{FF2B5EF4-FFF2-40B4-BE49-F238E27FC236}">
                <a16:creationId xmlns:a16="http://schemas.microsoft.com/office/drawing/2014/main" id="{C2DB6505-7485-4022-9149-A1A4FB38EF76}"/>
              </a:ext>
            </a:extLst>
          </p:cNvPr>
          <p:cNvGrpSpPr>
            <a:grpSpLocks/>
          </p:cNvGrpSpPr>
          <p:nvPr/>
        </p:nvGrpSpPr>
        <p:grpSpPr bwMode="auto">
          <a:xfrm>
            <a:off x="1600200" y="4800600"/>
            <a:ext cx="5334000" cy="304800"/>
            <a:chOff x="1008" y="3024"/>
            <a:chExt cx="3360" cy="192"/>
          </a:xfrm>
        </p:grpSpPr>
        <p:sp>
          <p:nvSpPr>
            <p:cNvPr id="6154" name="Oval 29">
              <a:extLst>
                <a:ext uri="{FF2B5EF4-FFF2-40B4-BE49-F238E27FC236}">
                  <a16:creationId xmlns:a16="http://schemas.microsoft.com/office/drawing/2014/main" id="{F0CFF9F4-5590-499B-A0DB-6EB152CA2370}"/>
                </a:ext>
              </a:extLst>
            </p:cNvPr>
            <p:cNvSpPr>
              <a:spLocks noChangeArrowheads="1"/>
            </p:cNvSpPr>
            <p:nvPr/>
          </p:nvSpPr>
          <p:spPr bwMode="auto">
            <a:xfrm>
              <a:off x="1008" y="3024"/>
              <a:ext cx="144" cy="192"/>
            </a:xfrm>
            <a:prstGeom prst="ellipse">
              <a:avLst/>
            </a:prstGeom>
            <a:solidFill>
              <a:srgbClr val="00FF00"/>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6155" name="Oval 30">
              <a:extLst>
                <a:ext uri="{FF2B5EF4-FFF2-40B4-BE49-F238E27FC236}">
                  <a16:creationId xmlns:a16="http://schemas.microsoft.com/office/drawing/2014/main" id="{FC77284D-4408-4230-A326-497AF0C221BD}"/>
                </a:ext>
              </a:extLst>
            </p:cNvPr>
            <p:cNvSpPr>
              <a:spLocks noChangeArrowheads="1"/>
            </p:cNvSpPr>
            <p:nvPr/>
          </p:nvSpPr>
          <p:spPr bwMode="auto">
            <a:xfrm>
              <a:off x="2064" y="3024"/>
              <a:ext cx="144" cy="192"/>
            </a:xfrm>
            <a:prstGeom prst="ellipse">
              <a:avLst/>
            </a:prstGeom>
            <a:solidFill>
              <a:srgbClr val="00FF00"/>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6156" name="Oval 31">
              <a:extLst>
                <a:ext uri="{FF2B5EF4-FFF2-40B4-BE49-F238E27FC236}">
                  <a16:creationId xmlns:a16="http://schemas.microsoft.com/office/drawing/2014/main" id="{B85A96EB-9D55-47A8-B6BA-697915E95DF1}"/>
                </a:ext>
              </a:extLst>
            </p:cNvPr>
            <p:cNvSpPr>
              <a:spLocks noChangeArrowheads="1"/>
            </p:cNvSpPr>
            <p:nvPr/>
          </p:nvSpPr>
          <p:spPr bwMode="auto">
            <a:xfrm>
              <a:off x="4224" y="3024"/>
              <a:ext cx="144" cy="192"/>
            </a:xfrm>
            <a:prstGeom prst="ellipse">
              <a:avLst/>
            </a:prstGeom>
            <a:solidFill>
              <a:srgbClr val="00FF00"/>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6157" name="Oval 32">
              <a:extLst>
                <a:ext uri="{FF2B5EF4-FFF2-40B4-BE49-F238E27FC236}">
                  <a16:creationId xmlns:a16="http://schemas.microsoft.com/office/drawing/2014/main" id="{7DC1DB97-EB9F-47A7-B436-0E7E69E03C44}"/>
                </a:ext>
              </a:extLst>
            </p:cNvPr>
            <p:cNvSpPr>
              <a:spLocks noChangeArrowheads="1"/>
            </p:cNvSpPr>
            <p:nvPr/>
          </p:nvSpPr>
          <p:spPr bwMode="auto">
            <a:xfrm>
              <a:off x="3168" y="3024"/>
              <a:ext cx="144" cy="192"/>
            </a:xfrm>
            <a:prstGeom prst="ellipse">
              <a:avLst/>
            </a:prstGeom>
            <a:solidFill>
              <a:srgbClr val="00FF00"/>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sp>
        <p:nvSpPr>
          <p:cNvPr id="6152" name="Text Box 34">
            <a:extLst>
              <a:ext uri="{FF2B5EF4-FFF2-40B4-BE49-F238E27FC236}">
                <a16:creationId xmlns:a16="http://schemas.microsoft.com/office/drawing/2014/main" id="{4495FD5F-F02A-44DF-A265-F54F5A9F92E2}"/>
              </a:ext>
            </a:extLst>
          </p:cNvPr>
          <p:cNvSpPr txBox="1">
            <a:spLocks noChangeArrowheads="1"/>
          </p:cNvSpPr>
          <p:nvPr/>
        </p:nvSpPr>
        <p:spPr bwMode="auto">
          <a:xfrm>
            <a:off x="7924800" y="6338888"/>
            <a:ext cx="15240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Chp 12.1</a:t>
            </a:r>
          </a:p>
        </p:txBody>
      </p:sp>
      <p:sp>
        <p:nvSpPr>
          <p:cNvPr id="6153" name="Text Box 14">
            <a:extLst>
              <a:ext uri="{FF2B5EF4-FFF2-40B4-BE49-F238E27FC236}">
                <a16:creationId xmlns:a16="http://schemas.microsoft.com/office/drawing/2014/main" id="{14B4B166-CE33-4FA5-88F3-4F09B9F81F8B}"/>
              </a:ext>
            </a:extLst>
          </p:cNvPr>
          <p:cNvSpPr txBox="1">
            <a:spLocks noChangeArrowheads="1"/>
          </p:cNvSpPr>
          <p:nvPr/>
        </p:nvSpPr>
        <p:spPr bwMode="auto">
          <a:xfrm>
            <a:off x="76200" y="6096000"/>
            <a:ext cx="80772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a:t>Let’s look at an individual wheel on the car.</a:t>
            </a: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10262"/>
                                        </p:tgtEl>
                                        <p:attrNameLst>
                                          <p:attrName>style.visibility</p:attrName>
                                        </p:attrNameLst>
                                      </p:cBhvr>
                                      <p:to>
                                        <p:strVal val="visible"/>
                                      </p:to>
                                    </p:set>
                                    <p:animEffect transition="in" filter="blinds(horizontal)">
                                      <p:cBhvr>
                                        <p:cTn id="7" dur="500"/>
                                        <p:tgtEl>
                                          <p:spTgt spid="1026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10263"/>
                                        </p:tgtEl>
                                        <p:attrNameLst>
                                          <p:attrName>style.visibility</p:attrName>
                                        </p:attrNameLst>
                                      </p:cBhvr>
                                      <p:to>
                                        <p:strVal val="visible"/>
                                      </p:to>
                                    </p:set>
                                    <p:animEffect transition="in" filter="blinds(horizontal)">
                                      <p:cBhvr>
                                        <p:cTn id="12" dur="500"/>
                                        <p:tgtEl>
                                          <p:spTgt spid="1026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box(in)">
                                      <p:cBhvr>
                                        <p:cTn id="17" dur="500"/>
                                        <p:tgtEl>
                                          <p:spTgt spid="2"/>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5" presetClass="entr" presetSubtype="10" fill="hold" nodeType="clickEffect">
                                  <p:stCondLst>
                                    <p:cond delay="0"/>
                                  </p:stCondLst>
                                  <p:childTnLst>
                                    <p:set>
                                      <p:cBhvr>
                                        <p:cTn id="21" dur="1" fill="hold">
                                          <p:stCondLst>
                                            <p:cond delay="0"/>
                                          </p:stCondLst>
                                        </p:cTn>
                                        <p:tgtEl>
                                          <p:spTgt spid="2"/>
                                        </p:tgtEl>
                                        <p:attrNameLst>
                                          <p:attrName>style.visibility</p:attrName>
                                        </p:attrNameLst>
                                      </p:cBhvr>
                                      <p:to>
                                        <p:strVal val="visible"/>
                                      </p:to>
                                    </p:set>
                                    <p:animEffect transition="in" filter="checkerboard(across)">
                                      <p:cBhvr>
                                        <p:cTn id="2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7106" name="Text Box 2">
            <a:extLst>
              <a:ext uri="{FF2B5EF4-FFF2-40B4-BE49-F238E27FC236}">
                <a16:creationId xmlns:a16="http://schemas.microsoft.com/office/drawing/2014/main" id="{B85E15C1-617E-47B6-BD0C-837FFBBC8F85}"/>
              </a:ext>
            </a:extLst>
          </p:cNvPr>
          <p:cNvSpPr txBox="1">
            <a:spLocks noChangeArrowheads="1"/>
          </p:cNvSpPr>
          <p:nvPr/>
        </p:nvSpPr>
        <p:spPr bwMode="auto">
          <a:xfrm>
            <a:off x="609600" y="3954463"/>
            <a:ext cx="38100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endParaRPr lang="en-US" altLang="en-US" sz="1800"/>
          </a:p>
        </p:txBody>
      </p:sp>
      <p:graphicFrame>
        <p:nvGraphicFramePr>
          <p:cNvPr id="47107" name="Object 3">
            <a:extLst>
              <a:ext uri="{FF2B5EF4-FFF2-40B4-BE49-F238E27FC236}">
                <a16:creationId xmlns:a16="http://schemas.microsoft.com/office/drawing/2014/main" id="{151D66E9-FF45-4D99-BD78-1EFB4913542B}"/>
              </a:ext>
            </a:extLst>
          </p:cNvPr>
          <p:cNvGraphicFramePr>
            <a:graphicFrameLocks noChangeAspect="1"/>
          </p:cNvGraphicFramePr>
          <p:nvPr/>
        </p:nvGraphicFramePr>
        <p:xfrm>
          <a:off x="1981200" y="5334000"/>
          <a:ext cx="1860550" cy="960438"/>
        </p:xfrm>
        <a:graphic>
          <a:graphicData uri="http://schemas.openxmlformats.org/presentationml/2006/ole">
            <mc:AlternateContent xmlns:mc="http://schemas.openxmlformats.org/markup-compatibility/2006">
              <mc:Choice xmlns:v="urn:schemas-microsoft-com:vml" Requires="v">
                <p:oleObj spid="_x0000_s47119" name="Equation" r:id="rId5" imgW="761669" imgH="393529" progId="Equation.3">
                  <p:embed/>
                </p:oleObj>
              </mc:Choice>
              <mc:Fallback>
                <p:oleObj name="Equation" r:id="rId5" imgW="761669" imgH="393529"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81200" y="5334000"/>
                        <a:ext cx="1860550" cy="9604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47108" name="Object 5">
            <a:extLst>
              <a:ext uri="{FF2B5EF4-FFF2-40B4-BE49-F238E27FC236}">
                <a16:creationId xmlns:a16="http://schemas.microsoft.com/office/drawing/2014/main" id="{492FE375-E4AB-4F74-ADCE-2626F46E7259}"/>
              </a:ext>
            </a:extLst>
          </p:cNvPr>
          <p:cNvGraphicFramePr>
            <a:graphicFrameLocks noChangeAspect="1"/>
          </p:cNvGraphicFramePr>
          <p:nvPr/>
        </p:nvGraphicFramePr>
        <p:xfrm>
          <a:off x="1987550" y="3429000"/>
          <a:ext cx="1641475" cy="696913"/>
        </p:xfrm>
        <a:graphic>
          <a:graphicData uri="http://schemas.openxmlformats.org/presentationml/2006/ole">
            <mc:AlternateContent xmlns:mc="http://schemas.openxmlformats.org/markup-compatibility/2006">
              <mc:Choice xmlns:v="urn:schemas-microsoft-com:vml" Requires="v">
                <p:oleObj spid="_x0000_s47120" name="Equation" r:id="rId7" imgW="507780" imgH="215806" progId="Equation.3">
                  <p:embed/>
                </p:oleObj>
              </mc:Choice>
              <mc:Fallback>
                <p:oleObj name="Equation" r:id="rId7" imgW="507780" imgH="215806" progId="Equation.3">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87550" y="3429000"/>
                        <a:ext cx="1641475" cy="6969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47109" name="Object 6">
            <a:extLst>
              <a:ext uri="{FF2B5EF4-FFF2-40B4-BE49-F238E27FC236}">
                <a16:creationId xmlns:a16="http://schemas.microsoft.com/office/drawing/2014/main" id="{C68042BC-1091-40EA-9B13-A574468D97E3}"/>
              </a:ext>
            </a:extLst>
          </p:cNvPr>
          <p:cNvGraphicFramePr>
            <a:graphicFrameLocks noChangeAspect="1"/>
          </p:cNvGraphicFramePr>
          <p:nvPr/>
        </p:nvGraphicFramePr>
        <p:xfrm>
          <a:off x="533400" y="1828800"/>
          <a:ext cx="3352800" cy="1028700"/>
        </p:xfrm>
        <a:graphic>
          <a:graphicData uri="http://schemas.openxmlformats.org/presentationml/2006/ole">
            <mc:AlternateContent xmlns:mc="http://schemas.openxmlformats.org/markup-compatibility/2006">
              <mc:Choice xmlns:v="urn:schemas-microsoft-com:vml" Requires="v">
                <p:oleObj spid="_x0000_s47121" name="Equation" r:id="rId9" imgW="1282700" imgH="393700" progId="Equation.3">
                  <p:embed/>
                </p:oleObj>
              </mc:Choice>
              <mc:Fallback>
                <p:oleObj name="Equation" r:id="rId9" imgW="1282700" imgH="393700" progId="Equation.3">
                  <p:embed/>
                  <p:pic>
                    <p:nvPicPr>
                      <p:cNvPr id="0" name="Object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33400" y="1828800"/>
                        <a:ext cx="3352800" cy="10287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47110" name="Object 7">
            <a:extLst>
              <a:ext uri="{FF2B5EF4-FFF2-40B4-BE49-F238E27FC236}">
                <a16:creationId xmlns:a16="http://schemas.microsoft.com/office/drawing/2014/main" id="{A2C6AB3F-B750-4E88-8606-6ADB4C4B6DFC}"/>
              </a:ext>
            </a:extLst>
          </p:cNvPr>
          <p:cNvGraphicFramePr>
            <a:graphicFrameLocks noChangeAspect="1"/>
          </p:cNvGraphicFramePr>
          <p:nvPr/>
        </p:nvGraphicFramePr>
        <p:xfrm>
          <a:off x="533400" y="1414463"/>
          <a:ext cx="2286000" cy="642937"/>
        </p:xfrm>
        <a:graphic>
          <a:graphicData uri="http://schemas.openxmlformats.org/presentationml/2006/ole">
            <mc:AlternateContent xmlns:mc="http://schemas.openxmlformats.org/markup-compatibility/2006">
              <mc:Choice xmlns:v="urn:schemas-microsoft-com:vml" Requires="v">
                <p:oleObj spid="_x0000_s47122" name="Equation" r:id="rId11" imgW="812447" imgH="228501" progId="Equation.3">
                  <p:embed/>
                </p:oleObj>
              </mc:Choice>
              <mc:Fallback>
                <p:oleObj name="Equation" r:id="rId11" imgW="812447" imgH="228501" progId="Equation.3">
                  <p:embed/>
                  <p:pic>
                    <p:nvPicPr>
                      <p:cNvPr id="0" name="Object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33400" y="1414463"/>
                        <a:ext cx="2286000" cy="6429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47111" name="Object 8">
            <a:extLst>
              <a:ext uri="{FF2B5EF4-FFF2-40B4-BE49-F238E27FC236}">
                <a16:creationId xmlns:a16="http://schemas.microsoft.com/office/drawing/2014/main" id="{BDF78FB0-1F5D-40F6-98F3-09CE17E88E70}"/>
              </a:ext>
            </a:extLst>
          </p:cNvPr>
          <p:cNvGraphicFramePr>
            <a:graphicFrameLocks noChangeAspect="1"/>
          </p:cNvGraphicFramePr>
          <p:nvPr/>
        </p:nvGraphicFramePr>
        <p:xfrm>
          <a:off x="5029200" y="1905000"/>
          <a:ext cx="3529013" cy="1022350"/>
        </p:xfrm>
        <a:graphic>
          <a:graphicData uri="http://schemas.openxmlformats.org/presentationml/2006/ole">
            <mc:AlternateContent xmlns:mc="http://schemas.openxmlformats.org/markup-compatibility/2006">
              <mc:Choice xmlns:v="urn:schemas-microsoft-com:vml" Requires="v">
                <p:oleObj spid="_x0000_s47123" name="Equation" r:id="rId13" imgW="1358310" imgH="393529" progId="Equation.3">
                  <p:embed/>
                </p:oleObj>
              </mc:Choice>
              <mc:Fallback>
                <p:oleObj name="Equation" r:id="rId13" imgW="1358310" imgH="393529" progId="Equation.3">
                  <p:embed/>
                  <p:pic>
                    <p:nvPicPr>
                      <p:cNvPr id="0" name="Object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029200" y="1905000"/>
                        <a:ext cx="3529013" cy="10223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47112" name="Object 9">
            <a:extLst>
              <a:ext uri="{FF2B5EF4-FFF2-40B4-BE49-F238E27FC236}">
                <a16:creationId xmlns:a16="http://schemas.microsoft.com/office/drawing/2014/main" id="{88E7CBED-38C7-4E2F-9128-D01AACB66144}"/>
              </a:ext>
            </a:extLst>
          </p:cNvPr>
          <p:cNvGraphicFramePr>
            <a:graphicFrameLocks noChangeAspect="1"/>
          </p:cNvGraphicFramePr>
          <p:nvPr/>
        </p:nvGraphicFramePr>
        <p:xfrm>
          <a:off x="4953000" y="1447800"/>
          <a:ext cx="2306638" cy="593725"/>
        </p:xfrm>
        <a:graphic>
          <a:graphicData uri="http://schemas.openxmlformats.org/presentationml/2006/ole">
            <mc:AlternateContent xmlns:mc="http://schemas.openxmlformats.org/markup-compatibility/2006">
              <mc:Choice xmlns:v="urn:schemas-microsoft-com:vml" Requires="v">
                <p:oleObj spid="_x0000_s47124" name="Equation" r:id="rId15" imgW="889000" imgH="228600" progId="Equation.3">
                  <p:embed/>
                </p:oleObj>
              </mc:Choice>
              <mc:Fallback>
                <p:oleObj name="Equation" r:id="rId15" imgW="889000" imgH="228600" progId="Equation.3">
                  <p:embed/>
                  <p:pic>
                    <p:nvPicPr>
                      <p:cNvPr id="0" name="Object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953000" y="1447800"/>
                        <a:ext cx="2306638" cy="593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47113" name="Object 10">
            <a:extLst>
              <a:ext uri="{FF2B5EF4-FFF2-40B4-BE49-F238E27FC236}">
                <a16:creationId xmlns:a16="http://schemas.microsoft.com/office/drawing/2014/main" id="{208A45AF-6408-44FE-91D2-8A95CA3452C3}"/>
              </a:ext>
            </a:extLst>
          </p:cNvPr>
          <p:cNvGraphicFramePr>
            <a:graphicFrameLocks noChangeAspect="1"/>
          </p:cNvGraphicFramePr>
          <p:nvPr/>
        </p:nvGraphicFramePr>
        <p:xfrm>
          <a:off x="4648200" y="5334000"/>
          <a:ext cx="1828800" cy="960438"/>
        </p:xfrm>
        <a:graphic>
          <a:graphicData uri="http://schemas.openxmlformats.org/presentationml/2006/ole">
            <mc:AlternateContent xmlns:mc="http://schemas.openxmlformats.org/markup-compatibility/2006">
              <mc:Choice xmlns:v="urn:schemas-microsoft-com:vml" Requires="v">
                <p:oleObj spid="_x0000_s47125" name="Equation" r:id="rId17" imgW="748975" imgH="393529" progId="Equation.3">
                  <p:embed/>
                </p:oleObj>
              </mc:Choice>
              <mc:Fallback>
                <p:oleObj name="Equation" r:id="rId17" imgW="748975" imgH="393529" progId="Equation.3">
                  <p:embed/>
                  <p:pic>
                    <p:nvPicPr>
                      <p:cNvPr id="0" name="Object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648200" y="5334000"/>
                        <a:ext cx="1828800" cy="9604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47114" name="Object 12">
            <a:extLst>
              <a:ext uri="{FF2B5EF4-FFF2-40B4-BE49-F238E27FC236}">
                <a16:creationId xmlns:a16="http://schemas.microsoft.com/office/drawing/2014/main" id="{DB23A5B1-0095-4EA5-815C-362F86E09F49}"/>
              </a:ext>
            </a:extLst>
          </p:cNvPr>
          <p:cNvGraphicFramePr>
            <a:graphicFrameLocks noChangeAspect="1"/>
          </p:cNvGraphicFramePr>
          <p:nvPr/>
        </p:nvGraphicFramePr>
        <p:xfrm>
          <a:off x="4710113" y="3490913"/>
          <a:ext cx="1476375" cy="573087"/>
        </p:xfrm>
        <a:graphic>
          <a:graphicData uri="http://schemas.openxmlformats.org/presentationml/2006/ole">
            <mc:AlternateContent xmlns:mc="http://schemas.openxmlformats.org/markup-compatibility/2006">
              <mc:Choice xmlns:v="urn:schemas-microsoft-com:vml" Requires="v">
                <p:oleObj spid="_x0000_s47126" name="Equation" r:id="rId19" imgW="457002" imgH="177723" progId="Equation.3">
                  <p:embed/>
                </p:oleObj>
              </mc:Choice>
              <mc:Fallback>
                <p:oleObj name="Equation" r:id="rId19" imgW="457002" imgH="177723" progId="Equation.3">
                  <p:embed/>
                  <p:pic>
                    <p:nvPicPr>
                      <p:cNvPr id="0" name="Object 12"/>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710113" y="3490913"/>
                        <a:ext cx="1476375" cy="5730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47115" name="TextBox 13">
            <a:extLst>
              <a:ext uri="{FF2B5EF4-FFF2-40B4-BE49-F238E27FC236}">
                <a16:creationId xmlns:a16="http://schemas.microsoft.com/office/drawing/2014/main" id="{A57066AE-F8C8-4F37-A46A-E4E3079B023A}"/>
              </a:ext>
            </a:extLst>
          </p:cNvPr>
          <p:cNvSpPr txBox="1">
            <a:spLocks noChangeArrowheads="1"/>
          </p:cNvSpPr>
          <p:nvPr/>
        </p:nvSpPr>
        <p:spPr bwMode="auto">
          <a:xfrm>
            <a:off x="0" y="192088"/>
            <a:ext cx="89154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3600"/>
              <a:t>Let’s recap where we are so far:</a:t>
            </a:r>
            <a:endParaRPr lang="en-US" altLang="en-US" sz="1800"/>
          </a:p>
        </p:txBody>
      </p:sp>
      <p:sp>
        <p:nvSpPr>
          <p:cNvPr id="47116" name="TextBox 14">
            <a:extLst>
              <a:ext uri="{FF2B5EF4-FFF2-40B4-BE49-F238E27FC236}">
                <a16:creationId xmlns:a16="http://schemas.microsoft.com/office/drawing/2014/main" id="{5A2C828D-5634-4117-B4EB-A4A959DF9A33}"/>
              </a:ext>
            </a:extLst>
          </p:cNvPr>
          <p:cNvSpPr txBox="1">
            <a:spLocks noChangeArrowheads="1"/>
          </p:cNvSpPr>
          <p:nvPr/>
        </p:nvSpPr>
        <p:spPr bwMode="auto">
          <a:xfrm>
            <a:off x="152400" y="914400"/>
            <a:ext cx="80010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800"/>
              <a:t>First, just as in Ph 211, we considered motion:</a:t>
            </a:r>
          </a:p>
        </p:txBody>
      </p:sp>
      <p:sp>
        <p:nvSpPr>
          <p:cNvPr id="47117" name="TextBox 15">
            <a:extLst>
              <a:ext uri="{FF2B5EF4-FFF2-40B4-BE49-F238E27FC236}">
                <a16:creationId xmlns:a16="http://schemas.microsoft.com/office/drawing/2014/main" id="{455E2A39-8C36-4DC3-AEF0-6CBED3D6FEF1}"/>
              </a:ext>
            </a:extLst>
          </p:cNvPr>
          <p:cNvSpPr txBox="1">
            <a:spLocks noChangeArrowheads="1"/>
          </p:cNvSpPr>
          <p:nvPr/>
        </p:nvSpPr>
        <p:spPr bwMode="auto">
          <a:xfrm>
            <a:off x="228600" y="2819400"/>
            <a:ext cx="9144000"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800"/>
              <a:t>Next, just as in Ph 211, we looked at the “cause” of motion:</a:t>
            </a:r>
          </a:p>
        </p:txBody>
      </p:sp>
      <p:sp>
        <p:nvSpPr>
          <p:cNvPr id="47118" name="TextBox 16">
            <a:extLst>
              <a:ext uri="{FF2B5EF4-FFF2-40B4-BE49-F238E27FC236}">
                <a16:creationId xmlns:a16="http://schemas.microsoft.com/office/drawing/2014/main" id="{A4E35624-E945-43C7-BA24-044DD79DDCD0}"/>
              </a:ext>
            </a:extLst>
          </p:cNvPr>
          <p:cNvSpPr txBox="1">
            <a:spLocks noChangeArrowheads="1"/>
          </p:cNvSpPr>
          <p:nvPr/>
        </p:nvSpPr>
        <p:spPr bwMode="auto">
          <a:xfrm>
            <a:off x="228600" y="4456113"/>
            <a:ext cx="9144000" cy="954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800"/>
              <a:t>At the end of Ph 211 we discovered that conserved quantities can often make our life easier:</a:t>
            </a:r>
          </a:p>
        </p:txBody>
      </p:sp>
    </p:spTree>
    <p:custDataLst>
      <p:tags r:id="rId2"/>
    </p:custData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extBox 1">
            <a:extLst>
              <a:ext uri="{FF2B5EF4-FFF2-40B4-BE49-F238E27FC236}">
                <a16:creationId xmlns:a16="http://schemas.microsoft.com/office/drawing/2014/main" id="{D3DF9F24-304F-4EE7-88E1-136389694C2F}"/>
              </a:ext>
            </a:extLst>
          </p:cNvPr>
          <p:cNvSpPr txBox="1">
            <a:spLocks noChangeArrowheads="1"/>
          </p:cNvSpPr>
          <p:nvPr/>
        </p:nvSpPr>
        <p:spPr bwMode="auto">
          <a:xfrm>
            <a:off x="304800" y="152400"/>
            <a:ext cx="7315200" cy="341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3600"/>
              <a:t>Sample Problem 4:  </a:t>
            </a:r>
          </a:p>
          <a:p>
            <a:pPr eaLnBrk="1" hangingPunct="1">
              <a:spcBef>
                <a:spcPct val="0"/>
              </a:spcBef>
              <a:buFontTx/>
              <a:buNone/>
            </a:pPr>
            <a:endParaRPr lang="en-US" altLang="en-US" sz="3600"/>
          </a:p>
          <a:p>
            <a:pPr eaLnBrk="1" hangingPunct="1">
              <a:spcBef>
                <a:spcPct val="0"/>
              </a:spcBef>
              <a:buFontTx/>
              <a:buNone/>
            </a:pPr>
            <a:r>
              <a:rPr lang="en-US" altLang="en-US" sz="3600"/>
              <a:t>Find the minimum height a solid marble of mass </a:t>
            </a:r>
            <a:r>
              <a:rPr lang="en-US" altLang="en-US" sz="3600" b="1"/>
              <a:t>m</a:t>
            </a:r>
            <a:r>
              <a:rPr lang="en-US" altLang="en-US" sz="3600"/>
              <a:t> and radius </a:t>
            </a:r>
            <a:r>
              <a:rPr lang="en-US" altLang="en-US" sz="3600" b="1"/>
              <a:t>r</a:t>
            </a:r>
            <a:r>
              <a:rPr lang="en-US" altLang="en-US" sz="3600"/>
              <a:t> needs to get around a loop-d-loop of radius </a:t>
            </a:r>
            <a:r>
              <a:rPr lang="en-US" altLang="en-US" sz="3600" b="1"/>
              <a:t>R</a:t>
            </a:r>
            <a:r>
              <a:rPr lang="en-US" altLang="en-US" sz="3600"/>
              <a:t>.</a:t>
            </a:r>
          </a:p>
        </p:txBody>
      </p:sp>
    </p:spTree>
    <p:custDataLst>
      <p:tags r:id="rId1"/>
    </p:custData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0178" name="Text Box 2">
            <a:extLst>
              <a:ext uri="{FF2B5EF4-FFF2-40B4-BE49-F238E27FC236}">
                <a16:creationId xmlns:a16="http://schemas.microsoft.com/office/drawing/2014/main" id="{56FCC2CD-168B-4052-9A62-5F2EB6DBE1C1}"/>
              </a:ext>
            </a:extLst>
          </p:cNvPr>
          <p:cNvSpPr txBox="1">
            <a:spLocks noChangeArrowheads="1"/>
          </p:cNvSpPr>
          <p:nvPr/>
        </p:nvSpPr>
        <p:spPr bwMode="auto">
          <a:xfrm>
            <a:off x="609600" y="3802063"/>
            <a:ext cx="38100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endParaRPr lang="en-US" altLang="en-US" sz="1800"/>
          </a:p>
        </p:txBody>
      </p:sp>
      <p:graphicFrame>
        <p:nvGraphicFramePr>
          <p:cNvPr id="50179" name="Object 3">
            <a:extLst>
              <a:ext uri="{FF2B5EF4-FFF2-40B4-BE49-F238E27FC236}">
                <a16:creationId xmlns:a16="http://schemas.microsoft.com/office/drawing/2014/main" id="{2A67C8A1-D679-4C3F-9E83-7F27F838D944}"/>
              </a:ext>
            </a:extLst>
          </p:cNvPr>
          <p:cNvGraphicFramePr>
            <a:graphicFrameLocks noChangeAspect="1"/>
          </p:cNvGraphicFramePr>
          <p:nvPr/>
        </p:nvGraphicFramePr>
        <p:xfrm>
          <a:off x="1981200" y="5562600"/>
          <a:ext cx="1860550" cy="960438"/>
        </p:xfrm>
        <a:graphic>
          <a:graphicData uri="http://schemas.openxmlformats.org/presentationml/2006/ole">
            <mc:AlternateContent xmlns:mc="http://schemas.openxmlformats.org/markup-compatibility/2006">
              <mc:Choice xmlns:v="urn:schemas-microsoft-com:vml" Requires="v">
                <p:oleObj spid="_x0000_s50191" name="Equation" r:id="rId5" imgW="761669" imgH="393529" progId="Equation.3">
                  <p:embed/>
                </p:oleObj>
              </mc:Choice>
              <mc:Fallback>
                <p:oleObj name="Equation" r:id="rId5" imgW="761669" imgH="393529"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81200" y="5562600"/>
                        <a:ext cx="1860550" cy="9604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50180" name="Object 5">
            <a:extLst>
              <a:ext uri="{FF2B5EF4-FFF2-40B4-BE49-F238E27FC236}">
                <a16:creationId xmlns:a16="http://schemas.microsoft.com/office/drawing/2014/main" id="{8CD9CFF9-5F37-4012-B45F-D62C0E9CD564}"/>
              </a:ext>
            </a:extLst>
          </p:cNvPr>
          <p:cNvGraphicFramePr>
            <a:graphicFrameLocks noChangeAspect="1"/>
          </p:cNvGraphicFramePr>
          <p:nvPr/>
        </p:nvGraphicFramePr>
        <p:xfrm>
          <a:off x="1987550" y="3276600"/>
          <a:ext cx="1641475" cy="696913"/>
        </p:xfrm>
        <a:graphic>
          <a:graphicData uri="http://schemas.openxmlformats.org/presentationml/2006/ole">
            <mc:AlternateContent xmlns:mc="http://schemas.openxmlformats.org/markup-compatibility/2006">
              <mc:Choice xmlns:v="urn:schemas-microsoft-com:vml" Requires="v">
                <p:oleObj spid="_x0000_s50192" name="Equation" r:id="rId7" imgW="507780" imgH="215806" progId="Equation.3">
                  <p:embed/>
                </p:oleObj>
              </mc:Choice>
              <mc:Fallback>
                <p:oleObj name="Equation" r:id="rId7" imgW="507780" imgH="215806" progId="Equation.3">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87550" y="3276600"/>
                        <a:ext cx="1641475" cy="6969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50181" name="Object 6">
            <a:extLst>
              <a:ext uri="{FF2B5EF4-FFF2-40B4-BE49-F238E27FC236}">
                <a16:creationId xmlns:a16="http://schemas.microsoft.com/office/drawing/2014/main" id="{69B760F4-1EE5-4A30-B530-A25655B2369B}"/>
              </a:ext>
            </a:extLst>
          </p:cNvPr>
          <p:cNvGraphicFramePr>
            <a:graphicFrameLocks noChangeAspect="1"/>
          </p:cNvGraphicFramePr>
          <p:nvPr/>
        </p:nvGraphicFramePr>
        <p:xfrm>
          <a:off x="533400" y="1676400"/>
          <a:ext cx="3352800" cy="1028700"/>
        </p:xfrm>
        <a:graphic>
          <a:graphicData uri="http://schemas.openxmlformats.org/presentationml/2006/ole">
            <mc:AlternateContent xmlns:mc="http://schemas.openxmlformats.org/markup-compatibility/2006">
              <mc:Choice xmlns:v="urn:schemas-microsoft-com:vml" Requires="v">
                <p:oleObj spid="_x0000_s50193" name="Equation" r:id="rId9" imgW="1282700" imgH="393700" progId="Equation.3">
                  <p:embed/>
                </p:oleObj>
              </mc:Choice>
              <mc:Fallback>
                <p:oleObj name="Equation" r:id="rId9" imgW="1282700" imgH="393700" progId="Equation.3">
                  <p:embed/>
                  <p:pic>
                    <p:nvPicPr>
                      <p:cNvPr id="0" name="Object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33400" y="1676400"/>
                        <a:ext cx="3352800" cy="10287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50182" name="Object 7">
            <a:extLst>
              <a:ext uri="{FF2B5EF4-FFF2-40B4-BE49-F238E27FC236}">
                <a16:creationId xmlns:a16="http://schemas.microsoft.com/office/drawing/2014/main" id="{D5CE7337-0CC5-46FE-8CAF-246EB9E0B49D}"/>
              </a:ext>
            </a:extLst>
          </p:cNvPr>
          <p:cNvGraphicFramePr>
            <a:graphicFrameLocks noChangeAspect="1"/>
          </p:cNvGraphicFramePr>
          <p:nvPr/>
        </p:nvGraphicFramePr>
        <p:xfrm>
          <a:off x="533400" y="1262063"/>
          <a:ext cx="2286000" cy="642937"/>
        </p:xfrm>
        <a:graphic>
          <a:graphicData uri="http://schemas.openxmlformats.org/presentationml/2006/ole">
            <mc:AlternateContent xmlns:mc="http://schemas.openxmlformats.org/markup-compatibility/2006">
              <mc:Choice xmlns:v="urn:schemas-microsoft-com:vml" Requires="v">
                <p:oleObj spid="_x0000_s50194" name="Equation" r:id="rId11" imgW="812447" imgH="228501" progId="Equation.3">
                  <p:embed/>
                </p:oleObj>
              </mc:Choice>
              <mc:Fallback>
                <p:oleObj name="Equation" r:id="rId11" imgW="812447" imgH="228501" progId="Equation.3">
                  <p:embed/>
                  <p:pic>
                    <p:nvPicPr>
                      <p:cNvPr id="0" name="Object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33400" y="1262063"/>
                        <a:ext cx="2286000" cy="6429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50183" name="Object 8">
            <a:extLst>
              <a:ext uri="{FF2B5EF4-FFF2-40B4-BE49-F238E27FC236}">
                <a16:creationId xmlns:a16="http://schemas.microsoft.com/office/drawing/2014/main" id="{C9E3A016-03FB-427C-A204-EB0593E33178}"/>
              </a:ext>
            </a:extLst>
          </p:cNvPr>
          <p:cNvGraphicFramePr>
            <a:graphicFrameLocks noChangeAspect="1"/>
          </p:cNvGraphicFramePr>
          <p:nvPr/>
        </p:nvGraphicFramePr>
        <p:xfrm>
          <a:off x="5029200" y="1752600"/>
          <a:ext cx="3529013" cy="1022350"/>
        </p:xfrm>
        <a:graphic>
          <a:graphicData uri="http://schemas.openxmlformats.org/presentationml/2006/ole">
            <mc:AlternateContent xmlns:mc="http://schemas.openxmlformats.org/markup-compatibility/2006">
              <mc:Choice xmlns:v="urn:schemas-microsoft-com:vml" Requires="v">
                <p:oleObj spid="_x0000_s50195" name="Equation" r:id="rId13" imgW="1358310" imgH="393529" progId="Equation.3">
                  <p:embed/>
                </p:oleObj>
              </mc:Choice>
              <mc:Fallback>
                <p:oleObj name="Equation" r:id="rId13" imgW="1358310" imgH="393529" progId="Equation.3">
                  <p:embed/>
                  <p:pic>
                    <p:nvPicPr>
                      <p:cNvPr id="0" name="Object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029200" y="1752600"/>
                        <a:ext cx="3529013" cy="10223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50184" name="Object 9">
            <a:extLst>
              <a:ext uri="{FF2B5EF4-FFF2-40B4-BE49-F238E27FC236}">
                <a16:creationId xmlns:a16="http://schemas.microsoft.com/office/drawing/2014/main" id="{388A65DE-22DD-417E-8E2C-AD68888AD727}"/>
              </a:ext>
            </a:extLst>
          </p:cNvPr>
          <p:cNvGraphicFramePr>
            <a:graphicFrameLocks noChangeAspect="1"/>
          </p:cNvGraphicFramePr>
          <p:nvPr/>
        </p:nvGraphicFramePr>
        <p:xfrm>
          <a:off x="4953000" y="1295400"/>
          <a:ext cx="2306638" cy="593725"/>
        </p:xfrm>
        <a:graphic>
          <a:graphicData uri="http://schemas.openxmlformats.org/presentationml/2006/ole">
            <mc:AlternateContent xmlns:mc="http://schemas.openxmlformats.org/markup-compatibility/2006">
              <mc:Choice xmlns:v="urn:schemas-microsoft-com:vml" Requires="v">
                <p:oleObj spid="_x0000_s50196" name="Equation" r:id="rId15" imgW="889000" imgH="228600" progId="Equation.3">
                  <p:embed/>
                </p:oleObj>
              </mc:Choice>
              <mc:Fallback>
                <p:oleObj name="Equation" r:id="rId15" imgW="889000" imgH="228600" progId="Equation.3">
                  <p:embed/>
                  <p:pic>
                    <p:nvPicPr>
                      <p:cNvPr id="0" name="Object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953000" y="1295400"/>
                        <a:ext cx="2306638" cy="593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50185" name="Object 10">
            <a:extLst>
              <a:ext uri="{FF2B5EF4-FFF2-40B4-BE49-F238E27FC236}">
                <a16:creationId xmlns:a16="http://schemas.microsoft.com/office/drawing/2014/main" id="{7B74F896-6693-44DD-8C8F-9E85E541A7E0}"/>
              </a:ext>
            </a:extLst>
          </p:cNvPr>
          <p:cNvGraphicFramePr>
            <a:graphicFrameLocks noChangeAspect="1"/>
          </p:cNvGraphicFramePr>
          <p:nvPr/>
        </p:nvGraphicFramePr>
        <p:xfrm>
          <a:off x="4648200" y="5562600"/>
          <a:ext cx="1828800" cy="960438"/>
        </p:xfrm>
        <a:graphic>
          <a:graphicData uri="http://schemas.openxmlformats.org/presentationml/2006/ole">
            <mc:AlternateContent xmlns:mc="http://schemas.openxmlformats.org/markup-compatibility/2006">
              <mc:Choice xmlns:v="urn:schemas-microsoft-com:vml" Requires="v">
                <p:oleObj spid="_x0000_s50197" name="Equation" r:id="rId17" imgW="748975" imgH="393529" progId="Equation.3">
                  <p:embed/>
                </p:oleObj>
              </mc:Choice>
              <mc:Fallback>
                <p:oleObj name="Equation" r:id="rId17" imgW="748975" imgH="393529" progId="Equation.3">
                  <p:embed/>
                  <p:pic>
                    <p:nvPicPr>
                      <p:cNvPr id="0" name="Object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648200" y="5562600"/>
                        <a:ext cx="1828800" cy="9604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50186" name="Object 12">
            <a:extLst>
              <a:ext uri="{FF2B5EF4-FFF2-40B4-BE49-F238E27FC236}">
                <a16:creationId xmlns:a16="http://schemas.microsoft.com/office/drawing/2014/main" id="{9E543B2B-CA50-4304-8F96-371523CC455A}"/>
              </a:ext>
            </a:extLst>
          </p:cNvPr>
          <p:cNvGraphicFramePr>
            <a:graphicFrameLocks noChangeAspect="1"/>
          </p:cNvGraphicFramePr>
          <p:nvPr/>
        </p:nvGraphicFramePr>
        <p:xfrm>
          <a:off x="4710113" y="3338513"/>
          <a:ext cx="1476375" cy="573087"/>
        </p:xfrm>
        <a:graphic>
          <a:graphicData uri="http://schemas.openxmlformats.org/presentationml/2006/ole">
            <mc:AlternateContent xmlns:mc="http://schemas.openxmlformats.org/markup-compatibility/2006">
              <mc:Choice xmlns:v="urn:schemas-microsoft-com:vml" Requires="v">
                <p:oleObj spid="_x0000_s50198" name="Equation" r:id="rId19" imgW="457002" imgH="177723" progId="Equation.3">
                  <p:embed/>
                </p:oleObj>
              </mc:Choice>
              <mc:Fallback>
                <p:oleObj name="Equation" r:id="rId19" imgW="457002" imgH="177723" progId="Equation.3">
                  <p:embed/>
                  <p:pic>
                    <p:nvPicPr>
                      <p:cNvPr id="0" name="Object 12"/>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710113" y="3338513"/>
                        <a:ext cx="1476375" cy="5730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50187" name="TextBox 13">
            <a:extLst>
              <a:ext uri="{FF2B5EF4-FFF2-40B4-BE49-F238E27FC236}">
                <a16:creationId xmlns:a16="http://schemas.microsoft.com/office/drawing/2014/main" id="{402E6EC7-CB8D-491C-B16C-ACE053494613}"/>
              </a:ext>
            </a:extLst>
          </p:cNvPr>
          <p:cNvSpPr txBox="1">
            <a:spLocks noChangeArrowheads="1"/>
          </p:cNvSpPr>
          <p:nvPr/>
        </p:nvSpPr>
        <p:spPr bwMode="auto">
          <a:xfrm>
            <a:off x="0" y="192088"/>
            <a:ext cx="89154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3600"/>
              <a:t>Let’s recap where we are so far:</a:t>
            </a:r>
            <a:endParaRPr lang="en-US" altLang="en-US" sz="1800"/>
          </a:p>
        </p:txBody>
      </p:sp>
      <p:sp>
        <p:nvSpPr>
          <p:cNvPr id="50188" name="TextBox 14">
            <a:extLst>
              <a:ext uri="{FF2B5EF4-FFF2-40B4-BE49-F238E27FC236}">
                <a16:creationId xmlns:a16="http://schemas.microsoft.com/office/drawing/2014/main" id="{B37C7467-6E34-499F-8DCB-C768D86F74AE}"/>
              </a:ext>
            </a:extLst>
          </p:cNvPr>
          <p:cNvSpPr txBox="1">
            <a:spLocks noChangeArrowheads="1"/>
          </p:cNvSpPr>
          <p:nvPr/>
        </p:nvSpPr>
        <p:spPr bwMode="auto">
          <a:xfrm>
            <a:off x="152400" y="762000"/>
            <a:ext cx="80010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800"/>
              <a:t>First, just as in Ph 211, we considered motion:</a:t>
            </a:r>
          </a:p>
        </p:txBody>
      </p:sp>
      <p:sp>
        <p:nvSpPr>
          <p:cNvPr id="50189" name="TextBox 15">
            <a:extLst>
              <a:ext uri="{FF2B5EF4-FFF2-40B4-BE49-F238E27FC236}">
                <a16:creationId xmlns:a16="http://schemas.microsoft.com/office/drawing/2014/main" id="{26B8A279-0567-4356-B49F-E39E82424191}"/>
              </a:ext>
            </a:extLst>
          </p:cNvPr>
          <p:cNvSpPr txBox="1">
            <a:spLocks noChangeArrowheads="1"/>
          </p:cNvSpPr>
          <p:nvPr/>
        </p:nvSpPr>
        <p:spPr bwMode="auto">
          <a:xfrm>
            <a:off x="228600" y="2667000"/>
            <a:ext cx="9144000"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800"/>
              <a:t>Next, just as in Ph 211, we looked at the “cause” of motion:</a:t>
            </a:r>
          </a:p>
        </p:txBody>
      </p:sp>
      <p:sp>
        <p:nvSpPr>
          <p:cNvPr id="50190" name="TextBox 16">
            <a:extLst>
              <a:ext uri="{FF2B5EF4-FFF2-40B4-BE49-F238E27FC236}">
                <a16:creationId xmlns:a16="http://schemas.microsoft.com/office/drawing/2014/main" id="{2154EBE3-F84A-4369-AE1A-D477329125C3}"/>
              </a:ext>
            </a:extLst>
          </p:cNvPr>
          <p:cNvSpPr txBox="1">
            <a:spLocks noChangeArrowheads="1"/>
          </p:cNvSpPr>
          <p:nvPr/>
        </p:nvSpPr>
        <p:spPr bwMode="auto">
          <a:xfrm>
            <a:off x="228600" y="4075113"/>
            <a:ext cx="9144000" cy="954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800"/>
              <a:t>At the end of Ph 211 we discovered that conserved quantities can often make our life easier:</a:t>
            </a:r>
          </a:p>
        </p:txBody>
      </p:sp>
    </p:spTree>
    <p:custDataLst>
      <p:tags r:id="rId2"/>
    </p:custData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extBox 3">
            <a:extLst>
              <a:ext uri="{FF2B5EF4-FFF2-40B4-BE49-F238E27FC236}">
                <a16:creationId xmlns:a16="http://schemas.microsoft.com/office/drawing/2014/main" id="{DD7DEA84-294A-4F9C-9987-28F49DDDCFEF}"/>
              </a:ext>
            </a:extLst>
          </p:cNvPr>
          <p:cNvSpPr txBox="1">
            <a:spLocks noChangeArrowheads="1"/>
          </p:cNvSpPr>
          <p:nvPr/>
        </p:nvSpPr>
        <p:spPr bwMode="auto">
          <a:xfrm>
            <a:off x="0" y="152400"/>
            <a:ext cx="9144000" cy="2246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3600"/>
              <a:t>Angular Momentum, also called Spin, is a:</a:t>
            </a:r>
          </a:p>
          <a:p>
            <a:pPr lvl="1" eaLnBrk="1" hangingPunct="1">
              <a:spcBef>
                <a:spcPct val="0"/>
              </a:spcBef>
              <a:buFont typeface="Arial" panose="020B0604020202020204" pitchFamily="34" charset="0"/>
              <a:buChar char="•"/>
            </a:pPr>
            <a:r>
              <a:rPr lang="en-US" altLang="en-US" sz="3600"/>
              <a:t> conserved quantity</a:t>
            </a:r>
          </a:p>
          <a:p>
            <a:pPr lvl="1" eaLnBrk="1" hangingPunct="1">
              <a:spcBef>
                <a:spcPct val="0"/>
              </a:spcBef>
              <a:buFont typeface="Arial" panose="020B0604020202020204" pitchFamily="34" charset="0"/>
              <a:buChar char="•"/>
            </a:pPr>
            <a:r>
              <a:rPr lang="en-US" altLang="en-US" sz="3600"/>
              <a:t> vector quantity</a:t>
            </a:r>
          </a:p>
          <a:p>
            <a:pPr eaLnBrk="1" hangingPunct="1">
              <a:spcBef>
                <a:spcPct val="0"/>
              </a:spcBef>
              <a:buFontTx/>
              <a:buNone/>
            </a:pPr>
            <a:endParaRPr lang="en-US" altLang="en-US"/>
          </a:p>
        </p:txBody>
      </p:sp>
      <p:sp>
        <p:nvSpPr>
          <p:cNvPr id="52227" name="TextBox 4">
            <a:extLst>
              <a:ext uri="{FF2B5EF4-FFF2-40B4-BE49-F238E27FC236}">
                <a16:creationId xmlns:a16="http://schemas.microsoft.com/office/drawing/2014/main" id="{5FC05FFD-EE15-4B5B-8C5D-5F477DB6DD3F}"/>
              </a:ext>
            </a:extLst>
          </p:cNvPr>
          <p:cNvSpPr txBox="1">
            <a:spLocks noChangeArrowheads="1"/>
          </p:cNvSpPr>
          <p:nvPr/>
        </p:nvSpPr>
        <p:spPr bwMode="auto">
          <a:xfrm>
            <a:off x="76200" y="2035175"/>
            <a:ext cx="8610600"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3600"/>
              <a:t>Just like linear momentum, angular momentum is very useful in particularly those problems that involve collisions and “explosions”.</a:t>
            </a:r>
          </a:p>
        </p:txBody>
      </p:sp>
    </p:spTree>
    <p:custDataLst>
      <p:tags r:id="rId1"/>
    </p:custData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3250" name="Text Box 2">
            <a:extLst>
              <a:ext uri="{FF2B5EF4-FFF2-40B4-BE49-F238E27FC236}">
                <a16:creationId xmlns:a16="http://schemas.microsoft.com/office/drawing/2014/main" id="{17400334-8741-4F1E-B842-AEC43A283BBF}"/>
              </a:ext>
            </a:extLst>
          </p:cNvPr>
          <p:cNvSpPr txBox="1">
            <a:spLocks noChangeArrowheads="1"/>
          </p:cNvSpPr>
          <p:nvPr/>
        </p:nvSpPr>
        <p:spPr bwMode="auto">
          <a:xfrm>
            <a:off x="609600" y="3802063"/>
            <a:ext cx="38100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endParaRPr lang="en-US" altLang="en-US" sz="1800"/>
          </a:p>
        </p:txBody>
      </p:sp>
      <p:graphicFrame>
        <p:nvGraphicFramePr>
          <p:cNvPr id="53251" name="Object 3">
            <a:extLst>
              <a:ext uri="{FF2B5EF4-FFF2-40B4-BE49-F238E27FC236}">
                <a16:creationId xmlns:a16="http://schemas.microsoft.com/office/drawing/2014/main" id="{31D09DA8-5196-480B-9478-57DEFA687FFF}"/>
              </a:ext>
            </a:extLst>
          </p:cNvPr>
          <p:cNvGraphicFramePr>
            <a:graphicFrameLocks noChangeAspect="1"/>
          </p:cNvGraphicFramePr>
          <p:nvPr/>
        </p:nvGraphicFramePr>
        <p:xfrm>
          <a:off x="1981200" y="5562600"/>
          <a:ext cx="1860550" cy="960438"/>
        </p:xfrm>
        <a:graphic>
          <a:graphicData uri="http://schemas.openxmlformats.org/presentationml/2006/ole">
            <mc:AlternateContent xmlns:mc="http://schemas.openxmlformats.org/markup-compatibility/2006">
              <mc:Choice xmlns:v="urn:schemas-microsoft-com:vml" Requires="v">
                <p:oleObj spid="_x0000_s53265" name="Equation" r:id="rId5" imgW="761669" imgH="393529" progId="Equation.3">
                  <p:embed/>
                </p:oleObj>
              </mc:Choice>
              <mc:Fallback>
                <p:oleObj name="Equation" r:id="rId5" imgW="761669" imgH="393529"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81200" y="5562600"/>
                        <a:ext cx="1860550" cy="9604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53252" name="Object 5">
            <a:extLst>
              <a:ext uri="{FF2B5EF4-FFF2-40B4-BE49-F238E27FC236}">
                <a16:creationId xmlns:a16="http://schemas.microsoft.com/office/drawing/2014/main" id="{7625F5E4-0C5D-4D65-A82C-2B3BF8B36C04}"/>
              </a:ext>
            </a:extLst>
          </p:cNvPr>
          <p:cNvGraphicFramePr>
            <a:graphicFrameLocks noChangeAspect="1"/>
          </p:cNvGraphicFramePr>
          <p:nvPr/>
        </p:nvGraphicFramePr>
        <p:xfrm>
          <a:off x="1987550" y="3276600"/>
          <a:ext cx="1641475" cy="696913"/>
        </p:xfrm>
        <a:graphic>
          <a:graphicData uri="http://schemas.openxmlformats.org/presentationml/2006/ole">
            <mc:AlternateContent xmlns:mc="http://schemas.openxmlformats.org/markup-compatibility/2006">
              <mc:Choice xmlns:v="urn:schemas-microsoft-com:vml" Requires="v">
                <p:oleObj spid="_x0000_s53266" name="Equation" r:id="rId7" imgW="507780" imgH="215806" progId="Equation.3">
                  <p:embed/>
                </p:oleObj>
              </mc:Choice>
              <mc:Fallback>
                <p:oleObj name="Equation" r:id="rId7" imgW="507780" imgH="215806" progId="Equation.3">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87550" y="3276600"/>
                        <a:ext cx="1641475" cy="6969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53253" name="Object 6">
            <a:extLst>
              <a:ext uri="{FF2B5EF4-FFF2-40B4-BE49-F238E27FC236}">
                <a16:creationId xmlns:a16="http://schemas.microsoft.com/office/drawing/2014/main" id="{9808B304-D1CF-4821-8AA0-999B0BBA1A6B}"/>
              </a:ext>
            </a:extLst>
          </p:cNvPr>
          <p:cNvGraphicFramePr>
            <a:graphicFrameLocks noChangeAspect="1"/>
          </p:cNvGraphicFramePr>
          <p:nvPr/>
        </p:nvGraphicFramePr>
        <p:xfrm>
          <a:off x="533400" y="1676400"/>
          <a:ext cx="3352800" cy="1028700"/>
        </p:xfrm>
        <a:graphic>
          <a:graphicData uri="http://schemas.openxmlformats.org/presentationml/2006/ole">
            <mc:AlternateContent xmlns:mc="http://schemas.openxmlformats.org/markup-compatibility/2006">
              <mc:Choice xmlns:v="urn:schemas-microsoft-com:vml" Requires="v">
                <p:oleObj spid="_x0000_s53267" name="Equation" r:id="rId9" imgW="1282700" imgH="393700" progId="Equation.3">
                  <p:embed/>
                </p:oleObj>
              </mc:Choice>
              <mc:Fallback>
                <p:oleObj name="Equation" r:id="rId9" imgW="1282700" imgH="393700" progId="Equation.3">
                  <p:embed/>
                  <p:pic>
                    <p:nvPicPr>
                      <p:cNvPr id="0" name="Object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33400" y="1676400"/>
                        <a:ext cx="3352800" cy="10287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53254" name="Object 7">
            <a:extLst>
              <a:ext uri="{FF2B5EF4-FFF2-40B4-BE49-F238E27FC236}">
                <a16:creationId xmlns:a16="http://schemas.microsoft.com/office/drawing/2014/main" id="{DB3FE064-FB08-469E-8DCA-1EFA7ED55DEE}"/>
              </a:ext>
            </a:extLst>
          </p:cNvPr>
          <p:cNvGraphicFramePr>
            <a:graphicFrameLocks noChangeAspect="1"/>
          </p:cNvGraphicFramePr>
          <p:nvPr/>
        </p:nvGraphicFramePr>
        <p:xfrm>
          <a:off x="533400" y="1262063"/>
          <a:ext cx="2286000" cy="642937"/>
        </p:xfrm>
        <a:graphic>
          <a:graphicData uri="http://schemas.openxmlformats.org/presentationml/2006/ole">
            <mc:AlternateContent xmlns:mc="http://schemas.openxmlformats.org/markup-compatibility/2006">
              <mc:Choice xmlns:v="urn:schemas-microsoft-com:vml" Requires="v">
                <p:oleObj spid="_x0000_s53268" name="Equation" r:id="rId11" imgW="812447" imgH="228501" progId="Equation.3">
                  <p:embed/>
                </p:oleObj>
              </mc:Choice>
              <mc:Fallback>
                <p:oleObj name="Equation" r:id="rId11" imgW="812447" imgH="228501" progId="Equation.3">
                  <p:embed/>
                  <p:pic>
                    <p:nvPicPr>
                      <p:cNvPr id="0" name="Object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33400" y="1262063"/>
                        <a:ext cx="2286000" cy="6429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53255" name="Object 8">
            <a:extLst>
              <a:ext uri="{FF2B5EF4-FFF2-40B4-BE49-F238E27FC236}">
                <a16:creationId xmlns:a16="http://schemas.microsoft.com/office/drawing/2014/main" id="{2A161A72-95D5-4203-91A2-73B6B8A9EF2C}"/>
              </a:ext>
            </a:extLst>
          </p:cNvPr>
          <p:cNvGraphicFramePr>
            <a:graphicFrameLocks noChangeAspect="1"/>
          </p:cNvGraphicFramePr>
          <p:nvPr/>
        </p:nvGraphicFramePr>
        <p:xfrm>
          <a:off x="5029200" y="1752600"/>
          <a:ext cx="3529013" cy="1022350"/>
        </p:xfrm>
        <a:graphic>
          <a:graphicData uri="http://schemas.openxmlformats.org/presentationml/2006/ole">
            <mc:AlternateContent xmlns:mc="http://schemas.openxmlformats.org/markup-compatibility/2006">
              <mc:Choice xmlns:v="urn:schemas-microsoft-com:vml" Requires="v">
                <p:oleObj spid="_x0000_s53269" name="Equation" r:id="rId13" imgW="1358310" imgH="393529" progId="Equation.3">
                  <p:embed/>
                </p:oleObj>
              </mc:Choice>
              <mc:Fallback>
                <p:oleObj name="Equation" r:id="rId13" imgW="1358310" imgH="393529" progId="Equation.3">
                  <p:embed/>
                  <p:pic>
                    <p:nvPicPr>
                      <p:cNvPr id="0" name="Object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029200" y="1752600"/>
                        <a:ext cx="3529013" cy="10223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53256" name="Object 9">
            <a:extLst>
              <a:ext uri="{FF2B5EF4-FFF2-40B4-BE49-F238E27FC236}">
                <a16:creationId xmlns:a16="http://schemas.microsoft.com/office/drawing/2014/main" id="{A4F0E4B8-0173-462B-BBFF-361AB999D5E7}"/>
              </a:ext>
            </a:extLst>
          </p:cNvPr>
          <p:cNvGraphicFramePr>
            <a:graphicFrameLocks noChangeAspect="1"/>
          </p:cNvGraphicFramePr>
          <p:nvPr/>
        </p:nvGraphicFramePr>
        <p:xfrm>
          <a:off x="4953000" y="1295400"/>
          <a:ext cx="2306638" cy="593725"/>
        </p:xfrm>
        <a:graphic>
          <a:graphicData uri="http://schemas.openxmlformats.org/presentationml/2006/ole">
            <mc:AlternateContent xmlns:mc="http://schemas.openxmlformats.org/markup-compatibility/2006">
              <mc:Choice xmlns:v="urn:schemas-microsoft-com:vml" Requires="v">
                <p:oleObj spid="_x0000_s53270" name="Equation" r:id="rId15" imgW="889000" imgH="228600" progId="Equation.3">
                  <p:embed/>
                </p:oleObj>
              </mc:Choice>
              <mc:Fallback>
                <p:oleObj name="Equation" r:id="rId15" imgW="889000" imgH="228600" progId="Equation.3">
                  <p:embed/>
                  <p:pic>
                    <p:nvPicPr>
                      <p:cNvPr id="0" name="Object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953000" y="1295400"/>
                        <a:ext cx="2306638" cy="593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53257" name="Object 10">
            <a:extLst>
              <a:ext uri="{FF2B5EF4-FFF2-40B4-BE49-F238E27FC236}">
                <a16:creationId xmlns:a16="http://schemas.microsoft.com/office/drawing/2014/main" id="{351F8400-15BA-4438-AFE6-90E1B0F5E223}"/>
              </a:ext>
            </a:extLst>
          </p:cNvPr>
          <p:cNvGraphicFramePr>
            <a:graphicFrameLocks noChangeAspect="1"/>
          </p:cNvGraphicFramePr>
          <p:nvPr/>
        </p:nvGraphicFramePr>
        <p:xfrm>
          <a:off x="4648200" y="5562600"/>
          <a:ext cx="1828800" cy="960438"/>
        </p:xfrm>
        <a:graphic>
          <a:graphicData uri="http://schemas.openxmlformats.org/presentationml/2006/ole">
            <mc:AlternateContent xmlns:mc="http://schemas.openxmlformats.org/markup-compatibility/2006">
              <mc:Choice xmlns:v="urn:schemas-microsoft-com:vml" Requires="v">
                <p:oleObj spid="_x0000_s53271" name="Equation" r:id="rId17" imgW="748975" imgH="393529" progId="Equation.3">
                  <p:embed/>
                </p:oleObj>
              </mc:Choice>
              <mc:Fallback>
                <p:oleObj name="Equation" r:id="rId17" imgW="748975" imgH="393529" progId="Equation.3">
                  <p:embed/>
                  <p:pic>
                    <p:nvPicPr>
                      <p:cNvPr id="0" name="Object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648200" y="5562600"/>
                        <a:ext cx="1828800" cy="9604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53258" name="Object 12">
            <a:extLst>
              <a:ext uri="{FF2B5EF4-FFF2-40B4-BE49-F238E27FC236}">
                <a16:creationId xmlns:a16="http://schemas.microsoft.com/office/drawing/2014/main" id="{C38DB187-B2BF-41F8-8F4B-1F6DE75A10E2}"/>
              </a:ext>
            </a:extLst>
          </p:cNvPr>
          <p:cNvGraphicFramePr>
            <a:graphicFrameLocks noChangeAspect="1"/>
          </p:cNvGraphicFramePr>
          <p:nvPr/>
        </p:nvGraphicFramePr>
        <p:xfrm>
          <a:off x="4710113" y="3338513"/>
          <a:ext cx="1476375" cy="573087"/>
        </p:xfrm>
        <a:graphic>
          <a:graphicData uri="http://schemas.openxmlformats.org/presentationml/2006/ole">
            <mc:AlternateContent xmlns:mc="http://schemas.openxmlformats.org/markup-compatibility/2006">
              <mc:Choice xmlns:v="urn:schemas-microsoft-com:vml" Requires="v">
                <p:oleObj spid="_x0000_s53272" name="Equation" r:id="rId19" imgW="457002" imgH="177723" progId="Equation.3">
                  <p:embed/>
                </p:oleObj>
              </mc:Choice>
              <mc:Fallback>
                <p:oleObj name="Equation" r:id="rId19" imgW="457002" imgH="177723" progId="Equation.3">
                  <p:embed/>
                  <p:pic>
                    <p:nvPicPr>
                      <p:cNvPr id="0" name="Object 12"/>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710113" y="3338513"/>
                        <a:ext cx="1476375" cy="5730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53259" name="TextBox 13">
            <a:extLst>
              <a:ext uri="{FF2B5EF4-FFF2-40B4-BE49-F238E27FC236}">
                <a16:creationId xmlns:a16="http://schemas.microsoft.com/office/drawing/2014/main" id="{FDCA80F4-0BB9-448C-BF9C-768618E3E954}"/>
              </a:ext>
            </a:extLst>
          </p:cNvPr>
          <p:cNvSpPr txBox="1">
            <a:spLocks noChangeArrowheads="1"/>
          </p:cNvSpPr>
          <p:nvPr/>
        </p:nvSpPr>
        <p:spPr bwMode="auto">
          <a:xfrm>
            <a:off x="0" y="192088"/>
            <a:ext cx="89154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3600"/>
              <a:t>Let’s recap where we are so far:</a:t>
            </a:r>
            <a:endParaRPr lang="en-US" altLang="en-US" sz="1800"/>
          </a:p>
        </p:txBody>
      </p:sp>
      <p:sp>
        <p:nvSpPr>
          <p:cNvPr id="53260" name="TextBox 14">
            <a:extLst>
              <a:ext uri="{FF2B5EF4-FFF2-40B4-BE49-F238E27FC236}">
                <a16:creationId xmlns:a16="http://schemas.microsoft.com/office/drawing/2014/main" id="{76213E09-62F1-4F8E-B35B-8245AE1ED8D0}"/>
              </a:ext>
            </a:extLst>
          </p:cNvPr>
          <p:cNvSpPr txBox="1">
            <a:spLocks noChangeArrowheads="1"/>
          </p:cNvSpPr>
          <p:nvPr/>
        </p:nvSpPr>
        <p:spPr bwMode="auto">
          <a:xfrm>
            <a:off x="152400" y="762000"/>
            <a:ext cx="80010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800"/>
              <a:t>First, just as in Ph 211, we considered motion:</a:t>
            </a:r>
          </a:p>
        </p:txBody>
      </p:sp>
      <p:sp>
        <p:nvSpPr>
          <p:cNvPr id="53261" name="TextBox 15">
            <a:extLst>
              <a:ext uri="{FF2B5EF4-FFF2-40B4-BE49-F238E27FC236}">
                <a16:creationId xmlns:a16="http://schemas.microsoft.com/office/drawing/2014/main" id="{A717AF8D-85D1-4770-AFD0-F229A2013073}"/>
              </a:ext>
            </a:extLst>
          </p:cNvPr>
          <p:cNvSpPr txBox="1">
            <a:spLocks noChangeArrowheads="1"/>
          </p:cNvSpPr>
          <p:nvPr/>
        </p:nvSpPr>
        <p:spPr bwMode="auto">
          <a:xfrm>
            <a:off x="228600" y="2667000"/>
            <a:ext cx="9144000"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800"/>
              <a:t>Next, just as in Ph 211, we looked at the “cause” of motion:</a:t>
            </a:r>
          </a:p>
        </p:txBody>
      </p:sp>
      <p:sp>
        <p:nvSpPr>
          <p:cNvPr id="53262" name="TextBox 16">
            <a:extLst>
              <a:ext uri="{FF2B5EF4-FFF2-40B4-BE49-F238E27FC236}">
                <a16:creationId xmlns:a16="http://schemas.microsoft.com/office/drawing/2014/main" id="{269106A5-D3AF-42F0-AD9A-5D492271239A}"/>
              </a:ext>
            </a:extLst>
          </p:cNvPr>
          <p:cNvSpPr txBox="1">
            <a:spLocks noChangeArrowheads="1"/>
          </p:cNvSpPr>
          <p:nvPr/>
        </p:nvSpPr>
        <p:spPr bwMode="auto">
          <a:xfrm>
            <a:off x="228600" y="4075113"/>
            <a:ext cx="9144000" cy="954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800"/>
              <a:t>At the end of Ph 211 we discovered that conserved quantities can often make our life easier:</a:t>
            </a:r>
          </a:p>
        </p:txBody>
      </p:sp>
      <p:graphicFrame>
        <p:nvGraphicFramePr>
          <p:cNvPr id="14346" name="Object 4">
            <a:extLst>
              <a:ext uri="{FF2B5EF4-FFF2-40B4-BE49-F238E27FC236}">
                <a16:creationId xmlns:a16="http://schemas.microsoft.com/office/drawing/2014/main" id="{0416EA1E-E6AA-46C4-A275-B3534D55C87D}"/>
              </a:ext>
            </a:extLst>
          </p:cNvPr>
          <p:cNvGraphicFramePr>
            <a:graphicFrameLocks noChangeAspect="1"/>
          </p:cNvGraphicFramePr>
          <p:nvPr/>
        </p:nvGraphicFramePr>
        <p:xfrm>
          <a:off x="2144713" y="5049838"/>
          <a:ext cx="1512887" cy="588962"/>
        </p:xfrm>
        <a:graphic>
          <a:graphicData uri="http://schemas.openxmlformats.org/presentationml/2006/ole">
            <mc:AlternateContent xmlns:mc="http://schemas.openxmlformats.org/markup-compatibility/2006">
              <mc:Choice xmlns:v="urn:schemas-microsoft-com:vml" Requires="v">
                <p:oleObj spid="_x0000_s53273" name="Equation" r:id="rId21" imgW="494870" imgH="203024" progId="Equation.3">
                  <p:embed/>
                </p:oleObj>
              </mc:Choice>
              <mc:Fallback>
                <p:oleObj name="Equation" r:id="rId21" imgW="494870" imgH="203024" progId="Equation.3">
                  <p:embed/>
                  <p:pic>
                    <p:nvPicPr>
                      <p:cNvPr id="0" name="Object 4"/>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2144713" y="5049838"/>
                        <a:ext cx="1512887" cy="5889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4347" name="Object 11">
            <a:extLst>
              <a:ext uri="{FF2B5EF4-FFF2-40B4-BE49-F238E27FC236}">
                <a16:creationId xmlns:a16="http://schemas.microsoft.com/office/drawing/2014/main" id="{CD2B0D84-E223-4B56-AB22-EE226C82488C}"/>
              </a:ext>
            </a:extLst>
          </p:cNvPr>
          <p:cNvGraphicFramePr>
            <a:graphicFrameLocks noChangeAspect="1"/>
          </p:cNvGraphicFramePr>
          <p:nvPr/>
        </p:nvGraphicFramePr>
        <p:xfrm>
          <a:off x="4800600" y="4935538"/>
          <a:ext cx="1433513" cy="627062"/>
        </p:xfrm>
        <a:graphic>
          <a:graphicData uri="http://schemas.openxmlformats.org/presentationml/2006/ole">
            <mc:AlternateContent xmlns:mc="http://schemas.openxmlformats.org/markup-compatibility/2006">
              <mc:Choice xmlns:v="urn:schemas-microsoft-com:vml" Requires="v">
                <p:oleObj spid="_x0000_s53274" name="Equation" r:id="rId23" imgW="469696" imgH="215806" progId="Equation.3">
                  <p:embed/>
                </p:oleObj>
              </mc:Choice>
              <mc:Fallback>
                <p:oleObj name="Equation" r:id="rId23" imgW="469696" imgH="215806" progId="Equation.3">
                  <p:embed/>
                  <p:pic>
                    <p:nvPicPr>
                      <p:cNvPr id="0" name="Object 11"/>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4800600" y="4935538"/>
                        <a:ext cx="1433513" cy="6270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14346"/>
                                        </p:tgtEl>
                                        <p:attrNameLst>
                                          <p:attrName>style.visibility</p:attrName>
                                        </p:attrNameLst>
                                      </p:cBhvr>
                                      <p:to>
                                        <p:strVal val="visible"/>
                                      </p:to>
                                    </p:set>
                                    <p:animEffect transition="in" filter="blinds(horizontal)">
                                      <p:cBhvr>
                                        <p:cTn id="7" dur="500"/>
                                        <p:tgtEl>
                                          <p:spTgt spid="1434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14347"/>
                                        </p:tgtEl>
                                        <p:attrNameLst>
                                          <p:attrName>style.visibility</p:attrName>
                                        </p:attrNameLst>
                                      </p:cBhvr>
                                      <p:to>
                                        <p:strVal val="visible"/>
                                      </p:to>
                                    </p:set>
                                    <p:animEffect transition="in" filter="blinds(horizontal)">
                                      <p:cBhvr>
                                        <p:cTn id="12" dur="500"/>
                                        <p:tgtEl>
                                          <p:spTgt spid="143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PQuestion">
            <a:extLst>
              <a:ext uri="{FF2B5EF4-FFF2-40B4-BE49-F238E27FC236}">
                <a16:creationId xmlns:a16="http://schemas.microsoft.com/office/drawing/2014/main" id="{C574A90A-7EB7-44B2-9247-E0258BFC2FED}"/>
              </a:ext>
            </a:extLst>
          </p:cNvPr>
          <p:cNvSpPr>
            <a:spLocks noGrp="1"/>
          </p:cNvSpPr>
          <p:nvPr>
            <p:ph type="title"/>
          </p:nvPr>
        </p:nvSpPr>
        <p:spPr>
          <a:xfrm>
            <a:off x="-76200" y="0"/>
            <a:ext cx="9372600" cy="1858963"/>
          </a:xfrm>
        </p:spPr>
        <p:txBody>
          <a:bodyPr/>
          <a:lstStyle/>
          <a:p>
            <a:r>
              <a:rPr lang="en-US" altLang="en-US" sz="2400"/>
              <a:t>You are going to sit on a stool that can rotate about a central axis.  </a:t>
            </a:r>
            <a:br>
              <a:rPr lang="en-US" altLang="en-US" sz="2400"/>
            </a:br>
            <a:r>
              <a:rPr lang="en-US" altLang="en-US" sz="2400"/>
              <a:t>I am going to hand you a bicycle tire that is spinning counterclockwise as shown in the photo.</a:t>
            </a:r>
            <a:br>
              <a:rPr lang="en-US" altLang="en-US" sz="2400"/>
            </a:br>
            <a:r>
              <a:rPr lang="en-US" altLang="en-US" sz="2400"/>
              <a:t>Which way will you spin after is flipped over?</a:t>
            </a:r>
          </a:p>
        </p:txBody>
      </p:sp>
      <p:graphicFrame>
        <p:nvGraphicFramePr>
          <p:cNvPr id="4" name="TPChart">
            <a:extLst>
              <a:ext uri="{FF2B5EF4-FFF2-40B4-BE49-F238E27FC236}">
                <a16:creationId xmlns:a16="http://schemas.microsoft.com/office/drawing/2014/main" id="{306DFABC-D2DE-461B-B99C-93890D6BA4EC}"/>
              </a:ext>
            </a:extLst>
          </p:cNvPr>
          <p:cNvGraphicFramePr>
            <a:graphicFrameLocks noChangeAspect="1"/>
          </p:cNvGraphicFramePr>
          <p:nvPr>
            <p:custDataLst>
              <p:tags r:id="rId3"/>
            </p:custDataLst>
          </p:nvPr>
        </p:nvGraphicFramePr>
        <p:xfrm>
          <a:off x="4508500" y="1651000"/>
          <a:ext cx="4572000" cy="5143500"/>
        </p:xfrm>
        <a:graphic>
          <a:graphicData uri="http://schemas.openxmlformats.org/presentationml/2006/ole">
            <mc:AlternateContent xmlns:mc="http://schemas.openxmlformats.org/markup-compatibility/2006">
              <mc:Choice xmlns:v="urn:schemas-microsoft-com:vml" Requires="v">
                <p:oleObj spid="_x0000_s55303" name="Chart" r:id="rId7" imgW="4572000" imgH="5143470" progId="MSGraph.Chart.8">
                  <p:embed followColorScheme="full"/>
                </p:oleObj>
              </mc:Choice>
              <mc:Fallback>
                <p:oleObj name="Chart" r:id="rId7" imgW="4572000" imgH="5143470" progId="MSGraph.Chart.8">
                  <p:embed followColorScheme="full"/>
                  <p:pic>
                    <p:nvPicPr>
                      <p:cNvPr id="0" name="TPChart"/>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508500" y="1651000"/>
                        <a:ext cx="4572000" cy="5143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pic>
        <p:nvPicPr>
          <p:cNvPr id="55300" name="ResponseGrid" descr="responsegrid.png" hidden="1">
            <a:extLst>
              <a:ext uri="{FF2B5EF4-FFF2-40B4-BE49-F238E27FC236}">
                <a16:creationId xmlns:a16="http://schemas.microsoft.com/office/drawing/2014/main" id="{E45D18AA-BF58-455F-BDAE-785362673569}"/>
              </a:ext>
            </a:extLst>
          </p:cNvPr>
          <p:cNvPicPr>
            <a:picLocks/>
          </p:cNvPicPr>
          <p:nvPr>
            <p:custDataLst>
              <p:tags r:id="rId4"/>
            </p:custDataLst>
          </p:nvPr>
        </p:nvPicPr>
        <p:blipFill>
          <a:blip r:embed="rId9">
            <a:extLst>
              <a:ext uri="{28A0092B-C50C-407E-A947-70E740481C1C}">
                <a14:useLocalDpi xmlns:a14="http://schemas.microsoft.com/office/drawing/2010/main" val="0"/>
              </a:ext>
            </a:extLst>
          </a:blip>
          <a:srcRect/>
          <a:stretch>
            <a:fillRect/>
          </a:stretch>
        </p:blipFill>
        <p:spPr bwMode="auto">
          <a:xfrm>
            <a:off x="8255000" y="4445000"/>
            <a:ext cx="889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5301" name="Picture 22" descr="A:\greg32.jpg">
            <a:extLst>
              <a:ext uri="{FF2B5EF4-FFF2-40B4-BE49-F238E27FC236}">
                <a16:creationId xmlns:a16="http://schemas.microsoft.com/office/drawing/2014/main" id="{FA33B9FB-4928-4DD6-A9C3-B814C62A02CC}"/>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r="21979"/>
          <a:stretch>
            <a:fillRect/>
          </a:stretch>
        </p:blipFill>
        <p:spPr bwMode="auto">
          <a:xfrm>
            <a:off x="990600" y="3657600"/>
            <a:ext cx="2995613" cy="287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5302" name="TPAnswers">
            <a:extLst>
              <a:ext uri="{FF2B5EF4-FFF2-40B4-BE49-F238E27FC236}">
                <a16:creationId xmlns:a16="http://schemas.microsoft.com/office/drawing/2014/main" id="{2B42A1FC-57ED-48BA-923A-E0A758963CD0}"/>
              </a:ext>
            </a:extLst>
          </p:cNvPr>
          <p:cNvSpPr>
            <a:spLocks noGrp="1"/>
          </p:cNvSpPr>
          <p:nvPr>
            <p:ph type="body" idx="1"/>
            <p:custDataLst>
              <p:tags r:id="rId5"/>
            </p:custDataLst>
          </p:nvPr>
        </p:nvSpPr>
        <p:spPr>
          <a:xfrm>
            <a:off x="304800" y="1722438"/>
            <a:ext cx="4114800" cy="4525962"/>
          </a:xfrm>
        </p:spPr>
        <p:txBody>
          <a:bodyPr/>
          <a:lstStyle/>
          <a:p>
            <a:pPr marL="514350" indent="-514350">
              <a:buFontTx/>
              <a:buAutoNum type="arabicPeriod"/>
            </a:pPr>
            <a:r>
              <a:rPr lang="en-US" altLang="en-US"/>
              <a:t>Clockwise</a:t>
            </a:r>
          </a:p>
          <a:p>
            <a:pPr marL="514350" indent="-514350">
              <a:buFontTx/>
              <a:buAutoNum type="arabicPeriod"/>
            </a:pPr>
            <a:r>
              <a:rPr lang="en-US" altLang="en-US"/>
              <a:t>Counterclockwise</a:t>
            </a:r>
          </a:p>
          <a:p>
            <a:pPr marL="514350" indent="-514350">
              <a:buFontTx/>
              <a:buAutoNum type="arabicPeriod"/>
            </a:pPr>
            <a:r>
              <a:rPr lang="en-US" altLang="en-US"/>
              <a:t>Neither</a:t>
            </a: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repeatDur="0" restart="never"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OleChart spid="4"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Title 1">
            <a:extLst>
              <a:ext uri="{FF2B5EF4-FFF2-40B4-BE49-F238E27FC236}">
                <a16:creationId xmlns:a16="http://schemas.microsoft.com/office/drawing/2014/main" id="{746C96BE-41D7-4E6F-A916-ED19B566A446}"/>
              </a:ext>
            </a:extLst>
          </p:cNvPr>
          <p:cNvSpPr>
            <a:spLocks noGrp="1"/>
          </p:cNvSpPr>
          <p:nvPr>
            <p:ph type="title"/>
          </p:nvPr>
        </p:nvSpPr>
        <p:spPr>
          <a:xfrm>
            <a:off x="304800" y="609600"/>
            <a:ext cx="8229600" cy="1143000"/>
          </a:xfrm>
        </p:spPr>
        <p:txBody>
          <a:bodyPr/>
          <a:lstStyle/>
          <a:p>
            <a:pPr algn="l"/>
            <a:r>
              <a:rPr lang="en-US" altLang="en-US"/>
              <a:t>Sample Problem 5:  </a:t>
            </a:r>
            <a:br>
              <a:rPr lang="en-US" altLang="en-US"/>
            </a:br>
            <a:endParaRPr lang="en-US" altLang="en-US"/>
          </a:p>
        </p:txBody>
      </p:sp>
      <p:sp>
        <p:nvSpPr>
          <p:cNvPr id="56323" name="Text Placeholder 2">
            <a:extLst>
              <a:ext uri="{FF2B5EF4-FFF2-40B4-BE49-F238E27FC236}">
                <a16:creationId xmlns:a16="http://schemas.microsoft.com/office/drawing/2014/main" id="{9259ED58-4B48-450C-9EAB-0AD5D92DFCC6}"/>
              </a:ext>
            </a:extLst>
          </p:cNvPr>
          <p:cNvSpPr>
            <a:spLocks noGrp="1"/>
          </p:cNvSpPr>
          <p:nvPr>
            <p:ph type="body" idx="1"/>
          </p:nvPr>
        </p:nvSpPr>
        <p:spPr/>
        <p:txBody>
          <a:bodyPr/>
          <a:lstStyle/>
          <a:p>
            <a:pPr>
              <a:buFontTx/>
              <a:buNone/>
            </a:pPr>
            <a:r>
              <a:rPr lang="en-US" altLang="en-US"/>
              <a:t>You are holding onto two 3kg masses with your 1 meter long arms out while spinning at a rate of one revolution per second. </a:t>
            </a:r>
          </a:p>
          <a:p>
            <a:pPr>
              <a:buFontTx/>
              <a:buNone/>
            </a:pPr>
            <a:r>
              <a:rPr lang="en-US" altLang="en-US"/>
              <a:t>Treat your 60kg body as a cylinder of radius 0.3meters. </a:t>
            </a:r>
          </a:p>
          <a:p>
            <a:pPr>
              <a:buFontTx/>
              <a:buNone/>
            </a:pPr>
            <a:r>
              <a:rPr lang="en-US" altLang="en-US"/>
              <a:t>How fast will you be spinning after your bring your arms in so that the two masses are now close to your chest?</a:t>
            </a:r>
          </a:p>
        </p:txBody>
      </p:sp>
    </p:spTree>
    <p:custDataLst>
      <p:tags r:id="rId1"/>
    </p:custData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TextBox 3">
            <a:extLst>
              <a:ext uri="{FF2B5EF4-FFF2-40B4-BE49-F238E27FC236}">
                <a16:creationId xmlns:a16="http://schemas.microsoft.com/office/drawing/2014/main" id="{FC6CAEC2-B7C5-4261-9FD5-39A3A7999E94}"/>
              </a:ext>
            </a:extLst>
          </p:cNvPr>
          <p:cNvSpPr txBox="1">
            <a:spLocks noChangeArrowheads="1"/>
          </p:cNvSpPr>
          <p:nvPr/>
        </p:nvSpPr>
        <p:spPr bwMode="auto">
          <a:xfrm>
            <a:off x="228600" y="1371600"/>
            <a:ext cx="8915400"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a:t>You are  on merry-go-round of mass M and radius R rotating as speed </a:t>
            </a:r>
            <a:r>
              <a:rPr lang="en-US" altLang="en-US">
                <a:sym typeface="Symbol" panose="05050102010706020507" pitchFamily="18" charset="2"/>
              </a:rPr>
              <a:t></a:t>
            </a:r>
            <a:r>
              <a:rPr lang="en-US" altLang="en-US" baseline="-25000">
                <a:sym typeface="Symbol" panose="05050102010706020507" pitchFamily="18" charset="2"/>
              </a:rPr>
              <a:t>o</a:t>
            </a:r>
            <a:r>
              <a:rPr lang="en-US" altLang="en-US">
                <a:sym typeface="Symbol" panose="05050102010706020507" pitchFamily="18" charset="2"/>
              </a:rPr>
              <a:t>.  You (of mass m) go flying off.  What is the platform’s new </a:t>
            </a:r>
            <a:r>
              <a:rPr lang="en-US" altLang="en-US" baseline="-25000">
                <a:sym typeface="Symbol" panose="05050102010706020507" pitchFamily="18" charset="2"/>
              </a:rPr>
              <a:t>f</a:t>
            </a:r>
            <a:r>
              <a:rPr lang="en-US" altLang="en-US">
                <a:sym typeface="Symbol" panose="05050102010706020507" pitchFamily="18" charset="2"/>
              </a:rPr>
              <a:t>?</a:t>
            </a:r>
            <a:endParaRPr lang="en-US" altLang="en-US"/>
          </a:p>
        </p:txBody>
      </p:sp>
      <p:sp>
        <p:nvSpPr>
          <p:cNvPr id="57347" name="Title 1">
            <a:extLst>
              <a:ext uri="{FF2B5EF4-FFF2-40B4-BE49-F238E27FC236}">
                <a16:creationId xmlns:a16="http://schemas.microsoft.com/office/drawing/2014/main" id="{86226158-09DD-4782-BDC0-85EE519E1EF4}"/>
              </a:ext>
            </a:extLst>
          </p:cNvPr>
          <p:cNvSpPr>
            <a:spLocks noGrp="1"/>
          </p:cNvSpPr>
          <p:nvPr>
            <p:ph type="title"/>
          </p:nvPr>
        </p:nvSpPr>
        <p:spPr>
          <a:xfrm>
            <a:off x="304800" y="609600"/>
            <a:ext cx="8229600" cy="1143000"/>
          </a:xfrm>
        </p:spPr>
        <p:txBody>
          <a:bodyPr/>
          <a:lstStyle/>
          <a:p>
            <a:pPr algn="l"/>
            <a:r>
              <a:rPr lang="en-US" altLang="en-US"/>
              <a:t>Sample Problem 6:  </a:t>
            </a:r>
            <a:br>
              <a:rPr lang="en-US" altLang="en-US"/>
            </a:br>
            <a:endParaRPr lang="en-US" altLang="en-US"/>
          </a:p>
        </p:txBody>
      </p:sp>
      <p:sp>
        <p:nvSpPr>
          <p:cNvPr id="57348" name="Rectangle 5">
            <a:extLst>
              <a:ext uri="{FF2B5EF4-FFF2-40B4-BE49-F238E27FC236}">
                <a16:creationId xmlns:a16="http://schemas.microsoft.com/office/drawing/2014/main" id="{5009BC76-3D4F-472F-9B65-622BBA5F21B8}"/>
              </a:ext>
            </a:extLst>
          </p:cNvPr>
          <p:cNvSpPr>
            <a:spLocks noChangeArrowheads="1"/>
          </p:cNvSpPr>
          <p:nvPr/>
        </p:nvSpPr>
        <p:spPr bwMode="auto">
          <a:xfrm>
            <a:off x="381000" y="2967038"/>
            <a:ext cx="8153400" cy="1570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a:hlinkClick r:id="rId3"/>
            </a:endParaRPr>
          </a:p>
          <a:p>
            <a:pPr eaLnBrk="1" hangingPunct="1">
              <a:spcBef>
                <a:spcPct val="0"/>
              </a:spcBef>
              <a:buFontTx/>
              <a:buNone/>
            </a:pPr>
            <a:r>
              <a:rPr lang="en-US" altLang="en-US">
                <a:hlinkClick r:id="rId3"/>
              </a:rPr>
              <a:t>http://www.youtube.com/watch?v=KHmWfEQpFY8&amp;feature=related</a:t>
            </a:r>
            <a:endParaRPr lang="en-US" altLang="en-US"/>
          </a:p>
        </p:txBody>
      </p:sp>
    </p:spTree>
    <p:custDataLst>
      <p:tags r:id="rId1"/>
    </p:custData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extBox 3">
            <a:extLst>
              <a:ext uri="{FF2B5EF4-FFF2-40B4-BE49-F238E27FC236}">
                <a16:creationId xmlns:a16="http://schemas.microsoft.com/office/drawing/2014/main" id="{9FDFD3D4-E5BB-47C8-998E-DD1E47A68A00}"/>
              </a:ext>
            </a:extLst>
          </p:cNvPr>
          <p:cNvSpPr txBox="1">
            <a:spLocks noChangeArrowheads="1"/>
          </p:cNvSpPr>
          <p:nvPr/>
        </p:nvSpPr>
        <p:spPr bwMode="auto">
          <a:xfrm>
            <a:off x="228600" y="304800"/>
            <a:ext cx="6248400" cy="6186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3600"/>
              <a:t>An old fashioned record player turntable with a radius 30cm is spinning at 33 rpm and has a mass of 100grams.  </a:t>
            </a:r>
          </a:p>
          <a:p>
            <a:pPr eaLnBrk="1" hangingPunct="1">
              <a:spcBef>
                <a:spcPct val="0"/>
              </a:spcBef>
              <a:buFontTx/>
              <a:buNone/>
            </a:pPr>
            <a:endParaRPr lang="en-US" altLang="en-US" sz="3600"/>
          </a:p>
          <a:p>
            <a:pPr eaLnBrk="1" hangingPunct="1">
              <a:spcBef>
                <a:spcPct val="0"/>
              </a:spcBef>
              <a:buFontTx/>
              <a:buNone/>
            </a:pPr>
            <a:r>
              <a:rPr lang="en-US" altLang="en-US" sz="3600"/>
              <a:t>A kitten (m</a:t>
            </a:r>
            <a:r>
              <a:rPr lang="en-US" altLang="en-US" sz="3600" baseline="-25000"/>
              <a:t>k</a:t>
            </a:r>
            <a:r>
              <a:rPr lang="en-US" altLang="en-US" sz="3600"/>
              <a:t>=200grams) falls out of the air and lands directly on the edge of the turn table.</a:t>
            </a:r>
          </a:p>
          <a:p>
            <a:pPr eaLnBrk="1" hangingPunct="1">
              <a:spcBef>
                <a:spcPct val="0"/>
              </a:spcBef>
              <a:buFontTx/>
              <a:buNone/>
            </a:pPr>
            <a:r>
              <a:rPr lang="en-US" altLang="en-US" sz="3600"/>
              <a:t>How fast is the turn table turning after the collision.</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Text Box 4">
            <a:extLst>
              <a:ext uri="{FF2B5EF4-FFF2-40B4-BE49-F238E27FC236}">
                <a16:creationId xmlns:a16="http://schemas.microsoft.com/office/drawing/2014/main" id="{170E608A-D788-4E70-A1B2-F93B46A74454}"/>
              </a:ext>
            </a:extLst>
          </p:cNvPr>
          <p:cNvSpPr txBox="1">
            <a:spLocks noChangeArrowheads="1"/>
          </p:cNvSpPr>
          <p:nvPr/>
        </p:nvSpPr>
        <p:spPr bwMode="auto">
          <a:xfrm>
            <a:off x="0" y="609600"/>
            <a:ext cx="7772400" cy="131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a:t>Forces cause accelerations.</a:t>
            </a:r>
          </a:p>
          <a:p>
            <a:pPr eaLnBrk="1" hangingPunct="1">
              <a:spcBef>
                <a:spcPct val="50000"/>
              </a:spcBef>
              <a:buFontTx/>
              <a:buNone/>
            </a:pPr>
            <a:r>
              <a:rPr lang="en-US" altLang="en-US"/>
              <a:t>Torques cause angular accelerations</a:t>
            </a:r>
          </a:p>
        </p:txBody>
      </p:sp>
      <p:sp>
        <p:nvSpPr>
          <p:cNvPr id="59395" name="Text Box 5">
            <a:extLst>
              <a:ext uri="{FF2B5EF4-FFF2-40B4-BE49-F238E27FC236}">
                <a16:creationId xmlns:a16="http://schemas.microsoft.com/office/drawing/2014/main" id="{9FEB279C-A466-4705-88FC-A3D35AAE3B04}"/>
              </a:ext>
            </a:extLst>
          </p:cNvPr>
          <p:cNvSpPr txBox="1">
            <a:spLocks noChangeArrowheads="1"/>
          </p:cNvSpPr>
          <p:nvPr/>
        </p:nvSpPr>
        <p:spPr bwMode="auto">
          <a:xfrm>
            <a:off x="5562600" y="762000"/>
            <a:ext cx="1905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endParaRPr lang="en-US" altLang="en-US" sz="1800"/>
          </a:p>
        </p:txBody>
      </p:sp>
      <p:graphicFrame>
        <p:nvGraphicFramePr>
          <p:cNvPr id="59396" name="Object 6">
            <a:extLst>
              <a:ext uri="{FF2B5EF4-FFF2-40B4-BE49-F238E27FC236}">
                <a16:creationId xmlns:a16="http://schemas.microsoft.com/office/drawing/2014/main" id="{D5DF52EE-46D0-43B6-912E-12B61720E871}"/>
              </a:ext>
            </a:extLst>
          </p:cNvPr>
          <p:cNvGraphicFramePr>
            <a:graphicFrameLocks noChangeAspect="1"/>
          </p:cNvGraphicFramePr>
          <p:nvPr/>
        </p:nvGraphicFramePr>
        <p:xfrm>
          <a:off x="7010400" y="1295400"/>
          <a:ext cx="1746250" cy="698500"/>
        </p:xfrm>
        <a:graphic>
          <a:graphicData uri="http://schemas.openxmlformats.org/presentationml/2006/ole">
            <mc:AlternateContent xmlns:mc="http://schemas.openxmlformats.org/markup-compatibility/2006">
              <mc:Choice xmlns:v="urn:schemas-microsoft-com:vml" Requires="v">
                <p:oleObj spid="_x0000_s59403" name="Equation" r:id="rId5" imgW="444114" imgH="177646" progId="Equation.3">
                  <p:embed/>
                </p:oleObj>
              </mc:Choice>
              <mc:Fallback>
                <p:oleObj name="Equation" r:id="rId5" imgW="444114" imgH="177646" progId="Equation.3">
                  <p:embed/>
                  <p:pic>
                    <p:nvPicPr>
                      <p:cNvPr id="0" name="Object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010400" y="1295400"/>
                        <a:ext cx="1746250" cy="698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59397" name="Object 7">
            <a:extLst>
              <a:ext uri="{FF2B5EF4-FFF2-40B4-BE49-F238E27FC236}">
                <a16:creationId xmlns:a16="http://schemas.microsoft.com/office/drawing/2014/main" id="{95F2525B-2511-4832-9A0B-835CCD95EF77}"/>
              </a:ext>
            </a:extLst>
          </p:cNvPr>
          <p:cNvGraphicFramePr>
            <a:graphicFrameLocks noChangeAspect="1"/>
          </p:cNvGraphicFramePr>
          <p:nvPr/>
        </p:nvGraphicFramePr>
        <p:xfrm>
          <a:off x="6858000" y="609600"/>
          <a:ext cx="1997075" cy="698500"/>
        </p:xfrm>
        <a:graphic>
          <a:graphicData uri="http://schemas.openxmlformats.org/presentationml/2006/ole">
            <mc:AlternateContent xmlns:mc="http://schemas.openxmlformats.org/markup-compatibility/2006">
              <mc:Choice xmlns:v="urn:schemas-microsoft-com:vml" Requires="v">
                <p:oleObj spid="_x0000_s59404" name="Equation" r:id="rId7" imgW="507780" imgH="177723" progId="Equation.3">
                  <p:embed/>
                </p:oleObj>
              </mc:Choice>
              <mc:Fallback>
                <p:oleObj name="Equation" r:id="rId7" imgW="507780" imgH="177723" progId="Equation.3">
                  <p:embed/>
                  <p:pic>
                    <p:nvPicPr>
                      <p:cNvPr id="0" name="Object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858000" y="609600"/>
                        <a:ext cx="1997075" cy="698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59398" name="Rectangle 8">
            <a:extLst>
              <a:ext uri="{FF2B5EF4-FFF2-40B4-BE49-F238E27FC236}">
                <a16:creationId xmlns:a16="http://schemas.microsoft.com/office/drawing/2014/main" id="{6E02725E-3C17-4780-9C0C-1BA33FA91F92}"/>
              </a:ext>
            </a:extLst>
          </p:cNvPr>
          <p:cNvSpPr>
            <a:spLocks noChangeArrowheads="1"/>
          </p:cNvSpPr>
          <p:nvPr/>
        </p:nvSpPr>
        <p:spPr bwMode="auto">
          <a:xfrm rot="755599">
            <a:off x="1371600" y="5181600"/>
            <a:ext cx="6400800" cy="304800"/>
          </a:xfrm>
          <a:prstGeom prst="rect">
            <a:avLst/>
          </a:prstGeom>
          <a:solidFill>
            <a:schemeClr val="accent1"/>
          </a:solidFill>
          <a:ln w="9525">
            <a:miter lim="800000"/>
            <a:headEnd/>
            <a:tailEnd/>
          </a:ln>
          <a:scene3d>
            <a:camera prst="legacyObliqueTopRight"/>
            <a:lightRig rig="legacyFlat3" dir="b"/>
          </a:scene3d>
          <a:sp3d extrusionH="1801800" prstMaterial="legacyMatte">
            <a:bevelT w="13500" h="13500" prst="angle"/>
            <a:bevelB w="13500" h="13500" prst="angle"/>
            <a:extrusionClr>
              <a:schemeClr val="accent1"/>
            </a:extrusionClr>
            <a:contourClr>
              <a:schemeClr val="accent1"/>
            </a:contourClr>
          </a:sp3d>
        </p:spPr>
        <p:txBody>
          <a:bodyPr wrap="none" anchor="ctr">
            <a:flatTx/>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59399" name="Oval 9">
            <a:extLst>
              <a:ext uri="{FF2B5EF4-FFF2-40B4-BE49-F238E27FC236}">
                <a16:creationId xmlns:a16="http://schemas.microsoft.com/office/drawing/2014/main" id="{BB5769D2-DC43-4E26-B21F-66F93676DF03}"/>
              </a:ext>
            </a:extLst>
          </p:cNvPr>
          <p:cNvSpPr>
            <a:spLocks noChangeArrowheads="1"/>
          </p:cNvSpPr>
          <p:nvPr/>
        </p:nvSpPr>
        <p:spPr bwMode="auto">
          <a:xfrm>
            <a:off x="2362200" y="3429000"/>
            <a:ext cx="914400" cy="990600"/>
          </a:xfrm>
          <a:prstGeom prst="ellipse">
            <a:avLst/>
          </a:prstGeom>
          <a:solidFill>
            <a:schemeClr val="accent1"/>
          </a:solidFill>
          <a:ln w="9525">
            <a:round/>
            <a:headEnd/>
            <a:tailEnd/>
          </a:ln>
          <a:scene3d>
            <a:camera prst="legacyObliqueTopRight"/>
            <a:lightRig rig="legacyFlat3" dir="b"/>
          </a:scene3d>
          <a:sp3d extrusionH="430200" prstMaterial="legacyMatte">
            <a:bevelT w="13500" h="13500" prst="angle"/>
            <a:bevelB w="13500" h="13500" prst="angle"/>
            <a:extrusionClr>
              <a:schemeClr val="accent1"/>
            </a:extrusionClr>
            <a:contourClr>
              <a:schemeClr val="accent1"/>
            </a:contourClr>
          </a:sp3d>
        </p:spPr>
        <p:txBody>
          <a:bodyPr wrap="none" anchor="ctr">
            <a:flatTx/>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59400" name="AutoShape 10">
            <a:extLst>
              <a:ext uri="{FF2B5EF4-FFF2-40B4-BE49-F238E27FC236}">
                <a16:creationId xmlns:a16="http://schemas.microsoft.com/office/drawing/2014/main" id="{28353438-53D0-442E-B8CF-7E138685159B}"/>
              </a:ext>
            </a:extLst>
          </p:cNvPr>
          <p:cNvSpPr>
            <a:spLocks noChangeArrowheads="1"/>
          </p:cNvSpPr>
          <p:nvPr/>
        </p:nvSpPr>
        <p:spPr bwMode="auto">
          <a:xfrm>
            <a:off x="2133600" y="3657600"/>
            <a:ext cx="914400" cy="990600"/>
          </a:xfrm>
          <a:custGeom>
            <a:avLst/>
            <a:gdLst>
              <a:gd name="T0" fmla="*/ 2147483646 w 21600"/>
              <a:gd name="T1" fmla="*/ 0 h 21600"/>
              <a:gd name="T2" fmla="*/ 2147483646 w 21600"/>
              <a:gd name="T3" fmla="*/ 2147483646 h 21600"/>
              <a:gd name="T4" fmla="*/ 0 w 21600"/>
              <a:gd name="T5" fmla="*/ 2147483646 h 21600"/>
              <a:gd name="T6" fmla="*/ 2147483646 w 21600"/>
              <a:gd name="T7" fmla="*/ 2147483646 h 21600"/>
              <a:gd name="T8" fmla="*/ 2147483646 w 21600"/>
              <a:gd name="T9" fmla="*/ 2147483646 h 21600"/>
              <a:gd name="T10" fmla="*/ 2147483646 w 21600"/>
              <a:gd name="T11" fmla="*/ 2147483646 h 21600"/>
              <a:gd name="T12" fmla="*/ 2147483646 w 21600"/>
              <a:gd name="T13" fmla="*/ 2147483646 h 21600"/>
              <a:gd name="T14" fmla="*/ 2147483646 w 21600"/>
              <a:gd name="T15" fmla="*/ 2147483646 h 21600"/>
              <a:gd name="T16" fmla="*/ 0 60000 65536"/>
              <a:gd name="T17" fmla="*/ 0 60000 65536"/>
              <a:gd name="T18" fmla="*/ 0 60000 65536"/>
              <a:gd name="T19" fmla="*/ 0 60000 65536"/>
              <a:gd name="T20" fmla="*/ 0 60000 65536"/>
              <a:gd name="T21" fmla="*/ 0 60000 65536"/>
              <a:gd name="T22" fmla="*/ 0 60000 65536"/>
              <a:gd name="T23" fmla="*/ 0 60000 65536"/>
              <a:gd name="T24" fmla="*/ 3163 w 21600"/>
              <a:gd name="T25" fmla="*/ 3163 h 21600"/>
              <a:gd name="T26" fmla="*/ 18437 w 21600"/>
              <a:gd name="T27" fmla="*/ 18437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chemeClr val="accent1"/>
          </a:solidFill>
          <a:ln w="9525">
            <a:round/>
            <a:headEnd/>
            <a:tailEnd/>
          </a:ln>
          <a:scene3d>
            <a:camera prst="legacyObliqueTopRight"/>
            <a:lightRig rig="legacyFlat3" dir="b"/>
          </a:scene3d>
          <a:sp3d extrusionH="430200" prstMaterial="legacyMatte">
            <a:bevelT w="13500" h="13500" prst="angle"/>
            <a:bevelB w="13500" h="13500" prst="angle"/>
            <a:extrusionClr>
              <a:schemeClr val="accent1"/>
            </a:extrusionClr>
            <a:contourClr>
              <a:schemeClr val="accent1"/>
            </a:contourClr>
          </a:sp3d>
        </p:spPr>
        <p:txBody>
          <a:bodyPr wrap="none" anchor="ctr">
            <a:flatTx/>
          </a:bodyPr>
          <a:lstStyle/>
          <a:p>
            <a:endParaRPr lang="en-US"/>
          </a:p>
        </p:txBody>
      </p:sp>
      <p:sp>
        <p:nvSpPr>
          <p:cNvPr id="59401" name="Oval 11">
            <a:extLst>
              <a:ext uri="{FF2B5EF4-FFF2-40B4-BE49-F238E27FC236}">
                <a16:creationId xmlns:a16="http://schemas.microsoft.com/office/drawing/2014/main" id="{FC412AAA-2252-43A2-97BB-A371FAED0B34}"/>
              </a:ext>
            </a:extLst>
          </p:cNvPr>
          <p:cNvSpPr>
            <a:spLocks noChangeArrowheads="1"/>
          </p:cNvSpPr>
          <p:nvPr/>
        </p:nvSpPr>
        <p:spPr bwMode="auto">
          <a:xfrm>
            <a:off x="4572000" y="2286000"/>
            <a:ext cx="914400" cy="990600"/>
          </a:xfrm>
          <a:prstGeom prst="ellipse">
            <a:avLst/>
          </a:prstGeom>
          <a:solidFill>
            <a:schemeClr val="accent1"/>
          </a:solidFill>
          <a:ln w="9525">
            <a:round/>
            <a:headEnd/>
            <a:tailEnd/>
          </a:ln>
          <a:scene3d>
            <a:camera prst="legacyObliqueTopRight"/>
            <a:lightRig rig="legacyFlat3" dir="b"/>
          </a:scene3d>
          <a:sp3d extrusionH="430200" prstMaterial="legacyMatte">
            <a:bevelT w="13500" h="13500" prst="angle"/>
            <a:bevelB w="13500" h="13500" prst="angle"/>
            <a:extrusionClr>
              <a:schemeClr val="accent1"/>
            </a:extrusionClr>
            <a:contourClr>
              <a:schemeClr val="accent1"/>
            </a:contourClr>
          </a:sp3d>
        </p:spPr>
        <p:txBody>
          <a:bodyPr wrap="none" anchor="ctr">
            <a:flatTx/>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59402" name="AutoShape 12">
            <a:extLst>
              <a:ext uri="{FF2B5EF4-FFF2-40B4-BE49-F238E27FC236}">
                <a16:creationId xmlns:a16="http://schemas.microsoft.com/office/drawing/2014/main" id="{33202F43-7618-4F83-8483-77D87B192EF0}"/>
              </a:ext>
            </a:extLst>
          </p:cNvPr>
          <p:cNvSpPr>
            <a:spLocks noChangeArrowheads="1"/>
          </p:cNvSpPr>
          <p:nvPr/>
        </p:nvSpPr>
        <p:spPr bwMode="auto">
          <a:xfrm>
            <a:off x="6172200" y="2209800"/>
            <a:ext cx="914400" cy="990600"/>
          </a:xfrm>
          <a:custGeom>
            <a:avLst/>
            <a:gdLst>
              <a:gd name="T0" fmla="*/ 2147483646 w 21600"/>
              <a:gd name="T1" fmla="*/ 0 h 21600"/>
              <a:gd name="T2" fmla="*/ 2147483646 w 21600"/>
              <a:gd name="T3" fmla="*/ 2147483646 h 21600"/>
              <a:gd name="T4" fmla="*/ 0 w 21600"/>
              <a:gd name="T5" fmla="*/ 2147483646 h 21600"/>
              <a:gd name="T6" fmla="*/ 2147483646 w 21600"/>
              <a:gd name="T7" fmla="*/ 2147483646 h 21600"/>
              <a:gd name="T8" fmla="*/ 2147483646 w 21600"/>
              <a:gd name="T9" fmla="*/ 2147483646 h 21600"/>
              <a:gd name="T10" fmla="*/ 2147483646 w 21600"/>
              <a:gd name="T11" fmla="*/ 2147483646 h 21600"/>
              <a:gd name="T12" fmla="*/ 2147483646 w 21600"/>
              <a:gd name="T13" fmla="*/ 2147483646 h 21600"/>
              <a:gd name="T14" fmla="*/ 2147483646 w 21600"/>
              <a:gd name="T15" fmla="*/ 2147483646 h 21600"/>
              <a:gd name="T16" fmla="*/ 0 60000 65536"/>
              <a:gd name="T17" fmla="*/ 0 60000 65536"/>
              <a:gd name="T18" fmla="*/ 0 60000 65536"/>
              <a:gd name="T19" fmla="*/ 0 60000 65536"/>
              <a:gd name="T20" fmla="*/ 0 60000 65536"/>
              <a:gd name="T21" fmla="*/ 0 60000 65536"/>
              <a:gd name="T22" fmla="*/ 0 60000 65536"/>
              <a:gd name="T23" fmla="*/ 0 60000 65536"/>
              <a:gd name="T24" fmla="*/ 3163 w 21600"/>
              <a:gd name="T25" fmla="*/ 3163 h 21600"/>
              <a:gd name="T26" fmla="*/ 18437 w 21600"/>
              <a:gd name="T27" fmla="*/ 18437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chemeClr val="accent1"/>
          </a:solidFill>
          <a:ln w="9525">
            <a:round/>
            <a:headEnd/>
            <a:tailEnd/>
          </a:ln>
          <a:scene3d>
            <a:camera prst="legacyObliqueTopRight"/>
            <a:lightRig rig="legacyFlat3" dir="b"/>
          </a:scene3d>
          <a:sp3d extrusionH="430200" prstMaterial="legacyMatte">
            <a:bevelT w="13500" h="13500" prst="angle"/>
            <a:bevelB w="13500" h="13500" prst="angle"/>
            <a:extrusionClr>
              <a:schemeClr val="accent1"/>
            </a:extrusionClr>
            <a:contourClr>
              <a:schemeClr val="accent1"/>
            </a:contourClr>
          </a:sp3d>
        </p:spPr>
        <p:txBody>
          <a:bodyPr wrap="none" anchor="ctr">
            <a:flatTx/>
          </a:bodyPr>
          <a:lstStyle/>
          <a:p>
            <a:endParaRPr lang="en-US"/>
          </a:p>
        </p:txBody>
      </p:sp>
    </p:spTree>
    <p:custDataLst>
      <p:tags r:id="rId2"/>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4">
            <a:extLst>
              <a:ext uri="{FF2B5EF4-FFF2-40B4-BE49-F238E27FC236}">
                <a16:creationId xmlns:a16="http://schemas.microsoft.com/office/drawing/2014/main" id="{85E91F0F-F697-4393-9E7B-112B1EEC908B}"/>
              </a:ext>
            </a:extLst>
          </p:cNvPr>
          <p:cNvSpPr txBox="1">
            <a:spLocks noChangeArrowheads="1"/>
          </p:cNvSpPr>
          <p:nvPr/>
        </p:nvSpPr>
        <p:spPr bwMode="auto">
          <a:xfrm>
            <a:off x="381000" y="381000"/>
            <a:ext cx="76200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b="1"/>
              <a:t>Chapter 12:  Rotational Kinematics</a:t>
            </a:r>
          </a:p>
        </p:txBody>
      </p:sp>
      <p:sp>
        <p:nvSpPr>
          <p:cNvPr id="7171" name="Line 5">
            <a:extLst>
              <a:ext uri="{FF2B5EF4-FFF2-40B4-BE49-F238E27FC236}">
                <a16:creationId xmlns:a16="http://schemas.microsoft.com/office/drawing/2014/main" id="{35D2724C-DA65-4C9A-AE6F-C0956CFCFF8F}"/>
              </a:ext>
            </a:extLst>
          </p:cNvPr>
          <p:cNvSpPr>
            <a:spLocks noChangeShapeType="1"/>
          </p:cNvSpPr>
          <p:nvPr/>
        </p:nvSpPr>
        <p:spPr bwMode="auto">
          <a:xfrm>
            <a:off x="381000" y="990600"/>
            <a:ext cx="8001000" cy="0"/>
          </a:xfrm>
          <a:prstGeom prst="line">
            <a:avLst/>
          </a:prstGeom>
          <a:noFill/>
          <a:ln w="38100">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172" name="Text Box 6">
            <a:extLst>
              <a:ext uri="{FF2B5EF4-FFF2-40B4-BE49-F238E27FC236}">
                <a16:creationId xmlns:a16="http://schemas.microsoft.com/office/drawing/2014/main" id="{9E6E461C-C4A9-45B9-B31F-2D27EC418029}"/>
              </a:ext>
            </a:extLst>
          </p:cNvPr>
          <p:cNvSpPr txBox="1">
            <a:spLocks noChangeArrowheads="1"/>
          </p:cNvSpPr>
          <p:nvPr/>
        </p:nvSpPr>
        <p:spPr bwMode="auto">
          <a:xfrm>
            <a:off x="381000" y="1447800"/>
            <a:ext cx="7924800" cy="1373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800"/>
              <a:t>Recall from last quarter, that when a particle moved with constant acceleration we found the equations of motion to:</a:t>
            </a:r>
          </a:p>
        </p:txBody>
      </p:sp>
      <p:graphicFrame>
        <p:nvGraphicFramePr>
          <p:cNvPr id="7173" name="Object 7">
            <a:extLst>
              <a:ext uri="{FF2B5EF4-FFF2-40B4-BE49-F238E27FC236}">
                <a16:creationId xmlns:a16="http://schemas.microsoft.com/office/drawing/2014/main" id="{41FDF7F1-9020-4BC2-A01D-A0AF20A341C0}"/>
              </a:ext>
            </a:extLst>
          </p:cNvPr>
          <p:cNvGraphicFramePr>
            <a:graphicFrameLocks noChangeAspect="1"/>
          </p:cNvGraphicFramePr>
          <p:nvPr/>
        </p:nvGraphicFramePr>
        <p:xfrm>
          <a:off x="936625" y="2819400"/>
          <a:ext cx="3330575" cy="1022350"/>
        </p:xfrm>
        <a:graphic>
          <a:graphicData uri="http://schemas.openxmlformats.org/presentationml/2006/ole">
            <mc:AlternateContent xmlns:mc="http://schemas.openxmlformats.org/markup-compatibility/2006">
              <mc:Choice xmlns:v="urn:schemas-microsoft-com:vml" Requires="v">
                <p:oleObj spid="_x0000_s7177" name="Equation" r:id="rId5" imgW="1282700" imgH="393700" progId="Equation.3">
                  <p:embed/>
                </p:oleObj>
              </mc:Choice>
              <mc:Fallback>
                <p:oleObj name="Equation" r:id="rId5" imgW="1282700" imgH="393700" progId="Equation.3">
                  <p:embed/>
                  <p:pic>
                    <p:nvPicPr>
                      <p:cNvPr id="0" name="Object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36625" y="2819400"/>
                        <a:ext cx="3330575" cy="10223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7174" name="Object 8">
            <a:extLst>
              <a:ext uri="{FF2B5EF4-FFF2-40B4-BE49-F238E27FC236}">
                <a16:creationId xmlns:a16="http://schemas.microsoft.com/office/drawing/2014/main" id="{E1991838-2169-4490-9E17-5C1CED5F61FD}"/>
              </a:ext>
            </a:extLst>
          </p:cNvPr>
          <p:cNvGraphicFramePr>
            <a:graphicFrameLocks noChangeAspect="1"/>
          </p:cNvGraphicFramePr>
          <p:nvPr/>
        </p:nvGraphicFramePr>
        <p:xfrm>
          <a:off x="4953000" y="3124200"/>
          <a:ext cx="2109788" cy="593725"/>
        </p:xfrm>
        <a:graphic>
          <a:graphicData uri="http://schemas.openxmlformats.org/presentationml/2006/ole">
            <mc:AlternateContent xmlns:mc="http://schemas.openxmlformats.org/markup-compatibility/2006">
              <mc:Choice xmlns:v="urn:schemas-microsoft-com:vml" Requires="v">
                <p:oleObj spid="_x0000_s7178" name="Equation" r:id="rId7" imgW="812447" imgH="228501" progId="Equation.3">
                  <p:embed/>
                </p:oleObj>
              </mc:Choice>
              <mc:Fallback>
                <p:oleObj name="Equation" r:id="rId7" imgW="812447" imgH="228501" progId="Equation.3">
                  <p:embed/>
                  <p:pic>
                    <p:nvPicPr>
                      <p:cNvPr id="0" name="Object 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953000" y="3124200"/>
                        <a:ext cx="2109788" cy="593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7175" name="Text Box 9">
            <a:extLst>
              <a:ext uri="{FF2B5EF4-FFF2-40B4-BE49-F238E27FC236}">
                <a16:creationId xmlns:a16="http://schemas.microsoft.com/office/drawing/2014/main" id="{BF520FCA-023F-47D5-BD88-7D880A02CF78}"/>
              </a:ext>
            </a:extLst>
          </p:cNvPr>
          <p:cNvSpPr txBox="1">
            <a:spLocks noChangeArrowheads="1"/>
          </p:cNvSpPr>
          <p:nvPr/>
        </p:nvSpPr>
        <p:spPr bwMode="auto">
          <a:xfrm>
            <a:off x="457200" y="4284663"/>
            <a:ext cx="6172200" cy="1735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a:t>These equations worked well for a point particle moving in 1D, 2D or 3D.</a:t>
            </a:r>
          </a:p>
          <a:p>
            <a:pPr eaLnBrk="1" hangingPunct="1">
              <a:spcBef>
                <a:spcPct val="50000"/>
              </a:spcBef>
              <a:buFontTx/>
              <a:buNone/>
            </a:pPr>
            <a:r>
              <a:rPr lang="en-US" altLang="en-US" sz="2400"/>
              <a:t>Of course, most of the universe isn’t a point particle.  </a:t>
            </a:r>
          </a:p>
        </p:txBody>
      </p:sp>
      <p:sp>
        <p:nvSpPr>
          <p:cNvPr id="7176" name="Text Box 10">
            <a:extLst>
              <a:ext uri="{FF2B5EF4-FFF2-40B4-BE49-F238E27FC236}">
                <a16:creationId xmlns:a16="http://schemas.microsoft.com/office/drawing/2014/main" id="{028A5642-A017-4319-B78F-87A7130E451C}"/>
              </a:ext>
            </a:extLst>
          </p:cNvPr>
          <p:cNvSpPr txBox="1">
            <a:spLocks noChangeArrowheads="1"/>
          </p:cNvSpPr>
          <p:nvPr/>
        </p:nvSpPr>
        <p:spPr bwMode="auto">
          <a:xfrm>
            <a:off x="7620000" y="6477000"/>
            <a:ext cx="1219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chemeClr val="accent2"/>
                </a:solidFill>
              </a:rPr>
              <a:t>Sec. 12.1</a:t>
            </a:r>
          </a:p>
        </p:txBody>
      </p:sp>
    </p:spTree>
    <p:custDataLst>
      <p:tags r:id="rId2"/>
    </p:custData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Text Box 4">
            <a:extLst>
              <a:ext uri="{FF2B5EF4-FFF2-40B4-BE49-F238E27FC236}">
                <a16:creationId xmlns:a16="http://schemas.microsoft.com/office/drawing/2014/main" id="{C8C9C83A-3F19-437B-862F-A7A5402BC04E}"/>
              </a:ext>
            </a:extLst>
          </p:cNvPr>
          <p:cNvSpPr txBox="1">
            <a:spLocks noChangeArrowheads="1"/>
          </p:cNvSpPr>
          <p:nvPr/>
        </p:nvSpPr>
        <p:spPr bwMode="auto">
          <a:xfrm>
            <a:off x="228600" y="228600"/>
            <a:ext cx="7848600" cy="131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4000"/>
              <a:t>Let’s try analyzing yesterday’s situation in Lab.</a:t>
            </a:r>
          </a:p>
        </p:txBody>
      </p:sp>
      <p:sp>
        <p:nvSpPr>
          <p:cNvPr id="61443" name="Text Box 5">
            <a:extLst>
              <a:ext uri="{FF2B5EF4-FFF2-40B4-BE49-F238E27FC236}">
                <a16:creationId xmlns:a16="http://schemas.microsoft.com/office/drawing/2014/main" id="{5DA91A03-0B88-4D2A-8337-533C11C35F34}"/>
              </a:ext>
            </a:extLst>
          </p:cNvPr>
          <p:cNvSpPr txBox="1">
            <a:spLocks noChangeArrowheads="1"/>
          </p:cNvSpPr>
          <p:nvPr/>
        </p:nvSpPr>
        <p:spPr bwMode="auto">
          <a:xfrm>
            <a:off x="1066800" y="1752600"/>
            <a:ext cx="6629400"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800"/>
              <a:t>Our goal was to measure the moment of inertia of the thick hoop.</a:t>
            </a:r>
          </a:p>
        </p:txBody>
      </p:sp>
      <p:sp>
        <p:nvSpPr>
          <p:cNvPr id="61444" name="Rectangle 6">
            <a:extLst>
              <a:ext uri="{FF2B5EF4-FFF2-40B4-BE49-F238E27FC236}">
                <a16:creationId xmlns:a16="http://schemas.microsoft.com/office/drawing/2014/main" id="{3C060DED-E586-41FE-8EC3-0F8BC3883287}"/>
              </a:ext>
            </a:extLst>
          </p:cNvPr>
          <p:cNvSpPr>
            <a:spLocks noChangeArrowheads="1"/>
          </p:cNvSpPr>
          <p:nvPr/>
        </p:nvSpPr>
        <p:spPr bwMode="auto">
          <a:xfrm>
            <a:off x="311150" y="3048000"/>
            <a:ext cx="8832850" cy="2563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marL="342900" indent="-342900">
              <a:spcBef>
                <a:spcPct val="20000"/>
              </a:spcBef>
              <a:buChar char="•"/>
              <a:tabLst>
                <a:tab pos="457200" algn="l"/>
              </a:tabLst>
              <a:defRPr sz="3200">
                <a:solidFill>
                  <a:schemeClr val="tx1"/>
                </a:solidFill>
                <a:latin typeface="Arial" panose="020B0604020202020204" pitchFamily="34" charset="0"/>
              </a:defRPr>
            </a:lvl1pPr>
            <a:lvl2pPr marL="742950" indent="-285750">
              <a:spcBef>
                <a:spcPct val="20000"/>
              </a:spcBef>
              <a:buChar char="–"/>
              <a:tabLst>
                <a:tab pos="457200" algn="l"/>
              </a:tabLst>
              <a:defRPr sz="2800">
                <a:solidFill>
                  <a:schemeClr val="tx1"/>
                </a:solidFill>
                <a:latin typeface="Arial" panose="020B0604020202020204" pitchFamily="34" charset="0"/>
              </a:defRPr>
            </a:lvl2pPr>
            <a:lvl3pPr marL="1143000" indent="-228600">
              <a:spcBef>
                <a:spcPct val="20000"/>
              </a:spcBef>
              <a:buChar char="•"/>
              <a:tabLst>
                <a:tab pos="457200" algn="l"/>
              </a:tabLst>
              <a:defRPr sz="2400">
                <a:solidFill>
                  <a:schemeClr val="tx1"/>
                </a:solidFill>
                <a:latin typeface="Arial" panose="020B0604020202020204" pitchFamily="34" charset="0"/>
              </a:defRPr>
            </a:lvl3pPr>
            <a:lvl4pPr marL="1600200" indent="-228600">
              <a:spcBef>
                <a:spcPct val="20000"/>
              </a:spcBef>
              <a:buChar char="–"/>
              <a:tabLst>
                <a:tab pos="457200" algn="l"/>
              </a:tabLst>
              <a:defRPr sz="2000">
                <a:solidFill>
                  <a:schemeClr val="tx1"/>
                </a:solidFill>
                <a:latin typeface="Arial" panose="020B0604020202020204" pitchFamily="34" charset="0"/>
              </a:defRPr>
            </a:lvl4pPr>
            <a:lvl5pPr marL="2057400" indent="-228600">
              <a:spcBef>
                <a:spcPct val="20000"/>
              </a:spcBef>
              <a:buChar char="»"/>
              <a:tabLst>
                <a:tab pos="457200" algn="l"/>
              </a:tabLst>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tabLst>
                <a:tab pos="457200" algn="l"/>
              </a:tabLst>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tabLst>
                <a:tab pos="457200" algn="l"/>
              </a:tabLst>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tabLst>
                <a:tab pos="457200" algn="l"/>
              </a:tabLst>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tabLst>
                <a:tab pos="457200" algn="l"/>
              </a:tabLst>
              <a:defRPr sz="2000">
                <a:solidFill>
                  <a:schemeClr val="tx1"/>
                </a:solidFill>
                <a:latin typeface="Arial" panose="020B0604020202020204" pitchFamily="34" charset="0"/>
              </a:defRPr>
            </a:lvl9pPr>
          </a:lstStyle>
          <a:p>
            <a:pPr eaLnBrk="1" hangingPunct="1">
              <a:spcBef>
                <a:spcPct val="0"/>
              </a:spcBef>
              <a:buFontTx/>
              <a:buNone/>
            </a:pPr>
            <a:r>
              <a:rPr lang="en-US" altLang="en-US" sz="1800"/>
              <a:t>Let’s remember our General Problem Solving Steps:</a:t>
            </a:r>
          </a:p>
          <a:p>
            <a:pPr eaLnBrk="1" hangingPunct="1">
              <a:spcBef>
                <a:spcPct val="0"/>
              </a:spcBef>
              <a:buFontTx/>
              <a:buAutoNum type="arabicPeriod"/>
            </a:pPr>
            <a:r>
              <a:rPr lang="en-US" altLang="en-US" sz="1800"/>
              <a:t>Draw a picture!</a:t>
            </a:r>
          </a:p>
          <a:p>
            <a:pPr eaLnBrk="1" hangingPunct="1">
              <a:spcBef>
                <a:spcPct val="0"/>
              </a:spcBef>
              <a:buFontTx/>
              <a:buAutoNum type="arabicPeriod"/>
            </a:pPr>
            <a:r>
              <a:rPr lang="en-US" altLang="en-US" sz="1800"/>
              <a:t>Set up a “good” coordinate system </a:t>
            </a:r>
          </a:p>
          <a:p>
            <a:pPr eaLnBrk="1" hangingPunct="1">
              <a:spcBef>
                <a:spcPct val="0"/>
              </a:spcBef>
              <a:buFontTx/>
              <a:buAutoNum type="arabicPeriod"/>
            </a:pPr>
            <a:r>
              <a:rPr lang="en-US" altLang="en-US" sz="1800"/>
              <a:t>Draw a FBD for every body in the problem.</a:t>
            </a:r>
          </a:p>
          <a:p>
            <a:pPr eaLnBrk="1" hangingPunct="1">
              <a:spcBef>
                <a:spcPct val="0"/>
              </a:spcBef>
              <a:buFontTx/>
              <a:buAutoNum type="arabicPeriod"/>
            </a:pPr>
            <a:r>
              <a:rPr lang="en-US" altLang="en-US" sz="1800"/>
              <a:t>If a body is being “torqued”, clearly denote your torque vectors.</a:t>
            </a:r>
          </a:p>
          <a:p>
            <a:pPr eaLnBrk="1" hangingPunct="1">
              <a:spcBef>
                <a:spcPct val="0"/>
              </a:spcBef>
              <a:buFontTx/>
              <a:buAutoNum type="arabicPeriod"/>
            </a:pPr>
            <a:r>
              <a:rPr lang="en-US" altLang="en-US" sz="1800"/>
              <a:t>See if you can use a conservation law to make your life easier. </a:t>
            </a:r>
          </a:p>
          <a:p>
            <a:pPr eaLnBrk="1" hangingPunct="1">
              <a:spcBef>
                <a:spcPct val="0"/>
              </a:spcBef>
              <a:buFontTx/>
              <a:buAutoNum type="arabicPeriod"/>
            </a:pPr>
            <a:r>
              <a:rPr lang="en-US" altLang="en-US" sz="1800"/>
              <a:t>Create an equation using F</a:t>
            </a:r>
            <a:r>
              <a:rPr lang="en-US" altLang="en-US" sz="1800" baseline="-25000"/>
              <a:t>net</a:t>
            </a:r>
            <a:r>
              <a:rPr lang="en-US" altLang="en-US" sz="1800"/>
              <a:t> = ma</a:t>
            </a:r>
            <a:r>
              <a:rPr lang="en-US" altLang="en-US" sz="1800" baseline="-25000"/>
              <a:t>net</a:t>
            </a:r>
            <a:r>
              <a:rPr lang="en-US" altLang="en-US" sz="1800"/>
              <a:t> for every body in the problem.</a:t>
            </a:r>
          </a:p>
          <a:p>
            <a:pPr eaLnBrk="1" hangingPunct="1">
              <a:spcBef>
                <a:spcPct val="0"/>
              </a:spcBef>
              <a:buFontTx/>
              <a:buAutoNum type="arabicPeriod"/>
            </a:pPr>
            <a:r>
              <a:rPr lang="en-US" altLang="en-US" sz="1800"/>
              <a:t>Create an equation using </a:t>
            </a:r>
            <a:r>
              <a:rPr lang="en-US" altLang="en-US" sz="1800">
                <a:sym typeface="Symbol" panose="05050102010706020507" pitchFamily="18" charset="2"/>
              </a:rPr>
              <a:t></a:t>
            </a:r>
            <a:r>
              <a:rPr lang="en-US" altLang="en-US" sz="1800" baseline="-25000"/>
              <a:t>net</a:t>
            </a:r>
            <a:r>
              <a:rPr lang="en-US" altLang="en-US" sz="1800">
                <a:sym typeface="Symbol" panose="05050102010706020507" pitchFamily="18" charset="2"/>
              </a:rPr>
              <a:t> = I</a:t>
            </a:r>
            <a:r>
              <a:rPr lang="en-US" altLang="en-US" sz="1800" baseline="-25000"/>
              <a:t>net</a:t>
            </a:r>
            <a:r>
              <a:rPr lang="en-US" altLang="en-US" sz="1800">
                <a:sym typeface="Symbol" panose="05050102010706020507" pitchFamily="18" charset="2"/>
              </a:rPr>
              <a:t> for every torqued body in the problem.</a:t>
            </a:r>
          </a:p>
          <a:p>
            <a:pPr eaLnBrk="1" hangingPunct="1">
              <a:spcBef>
                <a:spcPct val="0"/>
              </a:spcBef>
              <a:buFontTx/>
              <a:buAutoNum type="arabicPeriod"/>
            </a:pPr>
            <a:r>
              <a:rPr lang="en-US" altLang="en-US" sz="1800">
                <a:sym typeface="Symbol" panose="05050102010706020507" pitchFamily="18" charset="2"/>
              </a:rPr>
              <a:t>Always check to see if you have constant accelerations or changing accelerations.</a:t>
            </a:r>
          </a:p>
        </p:txBody>
      </p:sp>
    </p:spTree>
    <p:custDataLst>
      <p:tags r:id="rId1"/>
    </p:custData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PQuestion">
            <a:extLst>
              <a:ext uri="{FF2B5EF4-FFF2-40B4-BE49-F238E27FC236}">
                <a16:creationId xmlns:a16="http://schemas.microsoft.com/office/drawing/2014/main" id="{993E72EE-85AB-479D-9B1C-55BE37551010}"/>
              </a:ext>
            </a:extLst>
          </p:cNvPr>
          <p:cNvSpPr>
            <a:spLocks noGrp="1"/>
          </p:cNvSpPr>
          <p:nvPr>
            <p:ph type="title"/>
          </p:nvPr>
        </p:nvSpPr>
        <p:spPr/>
        <p:txBody>
          <a:bodyPr/>
          <a:lstStyle/>
          <a:p>
            <a:r>
              <a:rPr lang="en-US" altLang="en-US"/>
              <a:t>Enter Question Text</a:t>
            </a:r>
          </a:p>
        </p:txBody>
      </p:sp>
      <p:sp>
        <p:nvSpPr>
          <p:cNvPr id="62467" name="TPAnswers">
            <a:extLst>
              <a:ext uri="{FF2B5EF4-FFF2-40B4-BE49-F238E27FC236}">
                <a16:creationId xmlns:a16="http://schemas.microsoft.com/office/drawing/2014/main" id="{E2775F22-DC15-4B67-9995-30C1DA25CC11}"/>
              </a:ext>
            </a:extLst>
          </p:cNvPr>
          <p:cNvSpPr>
            <a:spLocks noGrp="1"/>
          </p:cNvSpPr>
          <p:nvPr>
            <p:ph type="body" idx="1"/>
            <p:custDataLst>
              <p:tags r:id="rId3"/>
            </p:custDataLst>
          </p:nvPr>
        </p:nvSpPr>
        <p:spPr>
          <a:xfrm>
            <a:off x="457200" y="1600200"/>
            <a:ext cx="4114800" cy="4525963"/>
          </a:xfrm>
        </p:spPr>
        <p:txBody>
          <a:bodyPr/>
          <a:lstStyle/>
          <a:p>
            <a:pPr marL="514350" indent="-514350">
              <a:buFontTx/>
              <a:buAutoNum type="alphaUcPeriod"/>
            </a:pPr>
            <a:r>
              <a:rPr lang="en-US" altLang="en-US"/>
              <a:t>1</a:t>
            </a:r>
          </a:p>
          <a:p>
            <a:pPr marL="514350" indent="-514350">
              <a:buFontTx/>
              <a:buAutoNum type="alphaUcPeriod"/>
            </a:pPr>
            <a:r>
              <a:rPr lang="en-US" altLang="en-US"/>
              <a:t>2</a:t>
            </a:r>
          </a:p>
          <a:p>
            <a:pPr marL="514350" indent="-514350">
              <a:buFontTx/>
              <a:buAutoNum type="alphaUcPeriod"/>
            </a:pPr>
            <a:r>
              <a:rPr lang="en-US" altLang="en-US"/>
              <a:t>3</a:t>
            </a:r>
          </a:p>
          <a:p>
            <a:pPr marL="514350" indent="-514350">
              <a:buFontTx/>
              <a:buAutoNum type="alphaUcPeriod"/>
            </a:pPr>
            <a:r>
              <a:rPr lang="en-US" altLang="en-US"/>
              <a:t>4</a:t>
            </a:r>
          </a:p>
        </p:txBody>
      </p:sp>
      <p:graphicFrame>
        <p:nvGraphicFramePr>
          <p:cNvPr id="4" name="TPChart">
            <a:extLst>
              <a:ext uri="{FF2B5EF4-FFF2-40B4-BE49-F238E27FC236}">
                <a16:creationId xmlns:a16="http://schemas.microsoft.com/office/drawing/2014/main" id="{ED55B423-FFD6-4FE0-BCBC-9BD1572CBDEB}"/>
              </a:ext>
            </a:extLst>
          </p:cNvPr>
          <p:cNvGraphicFramePr>
            <a:graphicFrameLocks noChangeAspect="1"/>
          </p:cNvGraphicFramePr>
          <p:nvPr>
            <p:custDataLst>
              <p:tags r:id="rId4"/>
            </p:custDataLst>
          </p:nvPr>
        </p:nvGraphicFramePr>
        <p:xfrm>
          <a:off x="4508500" y="1600200"/>
          <a:ext cx="4572000" cy="5143500"/>
        </p:xfrm>
        <a:graphic>
          <a:graphicData uri="http://schemas.openxmlformats.org/presentationml/2006/ole">
            <mc:AlternateContent xmlns:mc="http://schemas.openxmlformats.org/markup-compatibility/2006">
              <mc:Choice xmlns:v="urn:schemas-microsoft-com:vml" Requires="v">
                <p:oleObj spid="_x0000_s62469" name="Chart" r:id="rId6" imgW="4572034" imgH="5143584" progId="MSGraph.Chart.8">
                  <p:embed followColorScheme="full"/>
                </p:oleObj>
              </mc:Choice>
              <mc:Fallback>
                <p:oleObj name="Chart" r:id="rId6" imgW="4572034" imgH="5143584" progId="MSGraph.Chart.8">
                  <p:embed followColorScheme="full"/>
                  <p:pic>
                    <p:nvPicPr>
                      <p:cNvPr id="0" name="TPChart"/>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508500" y="1600200"/>
                        <a:ext cx="4572000" cy="514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OleChart spid="4" grpId="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3490" name="Group 2">
            <a:extLst>
              <a:ext uri="{FF2B5EF4-FFF2-40B4-BE49-F238E27FC236}">
                <a16:creationId xmlns:a16="http://schemas.microsoft.com/office/drawing/2014/main" id="{9C0250B1-1A43-40D7-A464-F51F3FA6D374}"/>
              </a:ext>
            </a:extLst>
          </p:cNvPr>
          <p:cNvGrpSpPr>
            <a:grpSpLocks/>
          </p:cNvGrpSpPr>
          <p:nvPr/>
        </p:nvGrpSpPr>
        <p:grpSpPr bwMode="auto">
          <a:xfrm>
            <a:off x="4038600" y="457200"/>
            <a:ext cx="5105400" cy="6629400"/>
            <a:chOff x="2448" y="144"/>
            <a:chExt cx="3312" cy="4368"/>
          </a:xfrm>
        </p:grpSpPr>
        <p:pic>
          <p:nvPicPr>
            <p:cNvPr id="63495" name="Picture 3" descr="13_stt_3">
              <a:extLst>
                <a:ext uri="{FF2B5EF4-FFF2-40B4-BE49-F238E27FC236}">
                  <a16:creationId xmlns:a16="http://schemas.microsoft.com/office/drawing/2014/main" id="{F0E8ADC2-CCAA-4987-99E3-A59C48C3CD4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26" y="144"/>
              <a:ext cx="3234" cy="41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3496" name="Rectangle 4">
              <a:extLst>
                <a:ext uri="{FF2B5EF4-FFF2-40B4-BE49-F238E27FC236}">
                  <a16:creationId xmlns:a16="http://schemas.microsoft.com/office/drawing/2014/main" id="{4BA6AB1C-81CB-4A4F-9075-A29BF98EA086}"/>
                </a:ext>
              </a:extLst>
            </p:cNvPr>
            <p:cNvSpPr>
              <a:spLocks noChangeArrowheads="1"/>
            </p:cNvSpPr>
            <p:nvPr/>
          </p:nvSpPr>
          <p:spPr bwMode="auto">
            <a:xfrm>
              <a:off x="2448" y="4032"/>
              <a:ext cx="3312" cy="48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sp>
        <p:nvSpPr>
          <p:cNvPr id="63491" name="Text Box 5">
            <a:extLst>
              <a:ext uri="{FF2B5EF4-FFF2-40B4-BE49-F238E27FC236}">
                <a16:creationId xmlns:a16="http://schemas.microsoft.com/office/drawing/2014/main" id="{72C784F8-1DE5-40A9-9F33-B8D0320659EB}"/>
              </a:ext>
            </a:extLst>
          </p:cNvPr>
          <p:cNvSpPr txBox="1">
            <a:spLocks noChangeArrowheads="1"/>
          </p:cNvSpPr>
          <p:nvPr/>
        </p:nvSpPr>
        <p:spPr bwMode="auto">
          <a:xfrm>
            <a:off x="863600" y="982663"/>
            <a:ext cx="4054475"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400">
                <a:latin typeface="Times New Roman" panose="02020603050405020304" pitchFamily="18" charset="0"/>
              </a:rPr>
              <a:t>Rank in order, from largest to smallest, the angular accelerations</a:t>
            </a:r>
          </a:p>
        </p:txBody>
      </p:sp>
      <p:sp>
        <p:nvSpPr>
          <p:cNvPr id="63492" name="Text Box 6">
            <a:extLst>
              <a:ext uri="{FF2B5EF4-FFF2-40B4-BE49-F238E27FC236}">
                <a16:creationId xmlns:a16="http://schemas.microsoft.com/office/drawing/2014/main" id="{C4DCF1FD-4EC4-4D0F-B098-203A913790B6}"/>
              </a:ext>
            </a:extLst>
          </p:cNvPr>
          <p:cNvSpPr txBox="1">
            <a:spLocks noChangeArrowheads="1"/>
          </p:cNvSpPr>
          <p:nvPr/>
        </p:nvSpPr>
        <p:spPr bwMode="auto">
          <a:xfrm>
            <a:off x="1066800" y="3132138"/>
            <a:ext cx="565150" cy="228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lnSpc>
                <a:spcPct val="120000"/>
              </a:lnSpc>
              <a:spcBef>
                <a:spcPct val="0"/>
              </a:spcBef>
              <a:buFontTx/>
              <a:buNone/>
            </a:pPr>
            <a:r>
              <a:rPr lang="en-US" altLang="en-US" sz="2400">
                <a:solidFill>
                  <a:srgbClr val="000000"/>
                </a:solidFill>
                <a:latin typeface="Times New Roman" panose="02020603050405020304" pitchFamily="18" charset="0"/>
                <a:cs typeface="Times New Roman" panose="02020603050405020304" pitchFamily="18" charset="0"/>
              </a:rPr>
              <a:t>1.  </a:t>
            </a:r>
          </a:p>
          <a:p>
            <a:pPr eaLnBrk="1" hangingPunct="1">
              <a:lnSpc>
                <a:spcPct val="120000"/>
              </a:lnSpc>
              <a:spcBef>
                <a:spcPct val="0"/>
              </a:spcBef>
              <a:buFontTx/>
              <a:buNone/>
            </a:pPr>
            <a:r>
              <a:rPr lang="en-US" altLang="en-US" sz="2400">
                <a:solidFill>
                  <a:srgbClr val="000000"/>
                </a:solidFill>
                <a:latin typeface="Times New Roman" panose="02020603050405020304" pitchFamily="18" charset="0"/>
                <a:cs typeface="Times New Roman" panose="02020603050405020304" pitchFamily="18" charset="0"/>
              </a:rPr>
              <a:t>2.  </a:t>
            </a:r>
          </a:p>
          <a:p>
            <a:pPr eaLnBrk="1" hangingPunct="1">
              <a:lnSpc>
                <a:spcPct val="120000"/>
              </a:lnSpc>
              <a:spcBef>
                <a:spcPct val="0"/>
              </a:spcBef>
              <a:buFontTx/>
              <a:buNone/>
            </a:pPr>
            <a:r>
              <a:rPr lang="en-US" altLang="en-US" sz="2400">
                <a:solidFill>
                  <a:srgbClr val="000000"/>
                </a:solidFill>
                <a:latin typeface="Times New Roman" panose="02020603050405020304" pitchFamily="18" charset="0"/>
                <a:cs typeface="Times New Roman" panose="02020603050405020304" pitchFamily="18" charset="0"/>
              </a:rPr>
              <a:t>3. </a:t>
            </a:r>
            <a:r>
              <a:rPr lang="en-US" altLang="en-US" sz="2400">
                <a:latin typeface="Times New Roman" panose="02020603050405020304" pitchFamily="18" charset="0"/>
              </a:rPr>
              <a:t> </a:t>
            </a:r>
          </a:p>
          <a:p>
            <a:pPr eaLnBrk="1" hangingPunct="1">
              <a:lnSpc>
                <a:spcPct val="120000"/>
              </a:lnSpc>
              <a:spcBef>
                <a:spcPct val="0"/>
              </a:spcBef>
              <a:buFontTx/>
              <a:buNone/>
            </a:pPr>
            <a:r>
              <a:rPr lang="en-US" altLang="en-US" sz="2400">
                <a:solidFill>
                  <a:srgbClr val="000000"/>
                </a:solidFill>
                <a:latin typeface="Times New Roman" panose="02020603050405020304" pitchFamily="18" charset="0"/>
                <a:cs typeface="Times New Roman" panose="02020603050405020304" pitchFamily="18" charset="0"/>
              </a:rPr>
              <a:t>4.  </a:t>
            </a:r>
          </a:p>
          <a:p>
            <a:pPr eaLnBrk="1" hangingPunct="1">
              <a:lnSpc>
                <a:spcPct val="120000"/>
              </a:lnSpc>
              <a:spcBef>
                <a:spcPct val="0"/>
              </a:spcBef>
              <a:buFontTx/>
              <a:buNone/>
            </a:pPr>
            <a:r>
              <a:rPr lang="en-US" altLang="en-US" sz="2400">
                <a:solidFill>
                  <a:srgbClr val="000000"/>
                </a:solidFill>
                <a:latin typeface="Times New Roman" panose="02020603050405020304" pitchFamily="18" charset="0"/>
                <a:cs typeface="Times New Roman" panose="02020603050405020304" pitchFamily="18" charset="0"/>
              </a:rPr>
              <a:t>5.  </a:t>
            </a:r>
          </a:p>
        </p:txBody>
      </p:sp>
      <p:pic>
        <p:nvPicPr>
          <p:cNvPr id="63493" name="Picture 7">
            <a:extLst>
              <a:ext uri="{FF2B5EF4-FFF2-40B4-BE49-F238E27FC236}">
                <a16:creationId xmlns:a16="http://schemas.microsoft.com/office/drawing/2014/main" id="{2C2B7285-BA71-4B22-89CA-F6D0CC8468E0}"/>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638425" y="1862138"/>
            <a:ext cx="987425" cy="292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3494" name="Picture 8">
            <a:extLst>
              <a:ext uri="{FF2B5EF4-FFF2-40B4-BE49-F238E27FC236}">
                <a16:creationId xmlns:a16="http://schemas.microsoft.com/office/drawing/2014/main" id="{AF4DC8C5-6023-495B-8D7F-E7821D993749}"/>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16063" y="3328988"/>
            <a:ext cx="2651125" cy="2087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ustDataLst>
      <p:tags r:id="rId1"/>
    </p:custData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Text Box 4">
            <a:extLst>
              <a:ext uri="{FF2B5EF4-FFF2-40B4-BE49-F238E27FC236}">
                <a16:creationId xmlns:a16="http://schemas.microsoft.com/office/drawing/2014/main" id="{05C8454F-F228-4DA4-978C-2F91FAF05A70}"/>
              </a:ext>
            </a:extLst>
          </p:cNvPr>
          <p:cNvSpPr txBox="1">
            <a:spLocks noChangeArrowheads="1"/>
          </p:cNvSpPr>
          <p:nvPr/>
        </p:nvSpPr>
        <p:spPr bwMode="auto">
          <a:xfrm>
            <a:off x="8001000" y="6400800"/>
            <a:ext cx="838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13.5</a:t>
            </a:r>
          </a:p>
        </p:txBody>
      </p:sp>
      <p:sp>
        <p:nvSpPr>
          <p:cNvPr id="65539" name="Text Box 5">
            <a:extLst>
              <a:ext uri="{FF2B5EF4-FFF2-40B4-BE49-F238E27FC236}">
                <a16:creationId xmlns:a16="http://schemas.microsoft.com/office/drawing/2014/main" id="{7A5D0590-13B3-4285-8516-B37C3179A42A}"/>
              </a:ext>
            </a:extLst>
          </p:cNvPr>
          <p:cNvSpPr txBox="1">
            <a:spLocks noChangeArrowheads="1"/>
          </p:cNvSpPr>
          <p:nvPr/>
        </p:nvSpPr>
        <p:spPr bwMode="auto">
          <a:xfrm>
            <a:off x="533400" y="533400"/>
            <a:ext cx="67056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a:t>Torques cause angular accelerations:</a:t>
            </a:r>
          </a:p>
        </p:txBody>
      </p:sp>
      <p:sp>
        <p:nvSpPr>
          <p:cNvPr id="65540" name="Text Box 6">
            <a:extLst>
              <a:ext uri="{FF2B5EF4-FFF2-40B4-BE49-F238E27FC236}">
                <a16:creationId xmlns:a16="http://schemas.microsoft.com/office/drawing/2014/main" id="{990308B2-FD6B-4852-80AF-5CF4AE66821E}"/>
              </a:ext>
            </a:extLst>
          </p:cNvPr>
          <p:cNvSpPr txBox="1">
            <a:spLocks noChangeArrowheads="1"/>
          </p:cNvSpPr>
          <p:nvPr/>
        </p:nvSpPr>
        <p:spPr bwMode="auto">
          <a:xfrm>
            <a:off x="2743200" y="2209800"/>
            <a:ext cx="35052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3600">
                <a:sym typeface="Symbol" panose="05050102010706020507" pitchFamily="18" charset="2"/>
              </a:rPr>
              <a:t> = I </a:t>
            </a:r>
          </a:p>
        </p:txBody>
      </p:sp>
    </p:spTree>
    <p:custDataLst>
      <p:tags r:id="rId1"/>
    </p:custData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Text Box 4">
            <a:extLst>
              <a:ext uri="{FF2B5EF4-FFF2-40B4-BE49-F238E27FC236}">
                <a16:creationId xmlns:a16="http://schemas.microsoft.com/office/drawing/2014/main" id="{67EE85E3-DE43-4D67-A4A0-4F7BA139BE09}"/>
              </a:ext>
            </a:extLst>
          </p:cNvPr>
          <p:cNvSpPr txBox="1">
            <a:spLocks noChangeArrowheads="1"/>
          </p:cNvSpPr>
          <p:nvPr/>
        </p:nvSpPr>
        <p:spPr bwMode="auto">
          <a:xfrm>
            <a:off x="7620000" y="6400800"/>
            <a:ext cx="12954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13.6</a:t>
            </a:r>
          </a:p>
        </p:txBody>
      </p:sp>
      <p:sp>
        <p:nvSpPr>
          <p:cNvPr id="67587" name="Text Box 5">
            <a:extLst>
              <a:ext uri="{FF2B5EF4-FFF2-40B4-BE49-F238E27FC236}">
                <a16:creationId xmlns:a16="http://schemas.microsoft.com/office/drawing/2014/main" id="{AE4E0711-9387-4D79-9CB9-613562BA54A2}"/>
              </a:ext>
            </a:extLst>
          </p:cNvPr>
          <p:cNvSpPr txBox="1">
            <a:spLocks noChangeArrowheads="1"/>
          </p:cNvSpPr>
          <p:nvPr/>
        </p:nvSpPr>
        <p:spPr bwMode="auto">
          <a:xfrm>
            <a:off x="381000" y="762000"/>
            <a:ext cx="8458200" cy="2563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3600" b="1"/>
              <a:t>Objects in equilibrium:</a:t>
            </a:r>
          </a:p>
          <a:p>
            <a:pPr eaLnBrk="1" hangingPunct="1">
              <a:spcBef>
                <a:spcPct val="50000"/>
              </a:spcBef>
              <a:buFontTx/>
              <a:buNone/>
            </a:pPr>
            <a:r>
              <a:rPr lang="en-US" altLang="en-US" sz="3600"/>
              <a:t>If an object is in equilibrium, not only do the forces have to add up to zero, but the torques must add up to zero as well.</a:t>
            </a:r>
          </a:p>
        </p:txBody>
      </p:sp>
    </p:spTree>
    <p:custDataLst>
      <p:tags r:id="rId1"/>
    </p:custData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Text Box 4">
            <a:extLst>
              <a:ext uri="{FF2B5EF4-FFF2-40B4-BE49-F238E27FC236}">
                <a16:creationId xmlns:a16="http://schemas.microsoft.com/office/drawing/2014/main" id="{5486A7E2-9B37-4D44-84A9-52F120F2C704}"/>
              </a:ext>
            </a:extLst>
          </p:cNvPr>
          <p:cNvSpPr txBox="1">
            <a:spLocks noChangeArrowheads="1"/>
          </p:cNvSpPr>
          <p:nvPr/>
        </p:nvSpPr>
        <p:spPr bwMode="auto">
          <a:xfrm>
            <a:off x="7620000" y="6324600"/>
            <a:ext cx="12954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13.7-13.8</a:t>
            </a:r>
          </a:p>
        </p:txBody>
      </p:sp>
      <p:sp>
        <p:nvSpPr>
          <p:cNvPr id="69635" name="Text Box 5">
            <a:extLst>
              <a:ext uri="{FF2B5EF4-FFF2-40B4-BE49-F238E27FC236}">
                <a16:creationId xmlns:a16="http://schemas.microsoft.com/office/drawing/2014/main" id="{957CAFF4-FC11-431B-958C-141E1119E04C}"/>
              </a:ext>
            </a:extLst>
          </p:cNvPr>
          <p:cNvSpPr txBox="1">
            <a:spLocks noChangeArrowheads="1"/>
          </p:cNvSpPr>
          <p:nvPr/>
        </p:nvSpPr>
        <p:spPr bwMode="auto">
          <a:xfrm>
            <a:off x="457200" y="533400"/>
            <a:ext cx="6705600"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800">
                <a:latin typeface="Times New Roman" panose="02020603050405020304" pitchFamily="18" charset="0"/>
              </a:rPr>
              <a:t>An object rolling or rotating also has a Rotational Kinetic Energy.  KE = ½ I </a:t>
            </a:r>
            <a:r>
              <a:rPr lang="en-US" altLang="en-US" sz="2800">
                <a:latin typeface="Times New Roman" panose="02020603050405020304" pitchFamily="18" charset="0"/>
                <a:sym typeface="Symbol" panose="05050102010706020507" pitchFamily="18" charset="2"/>
              </a:rPr>
              <a:t></a:t>
            </a:r>
            <a:r>
              <a:rPr lang="en-US" altLang="en-US" sz="2800" baseline="30000">
                <a:latin typeface="Times New Roman" panose="02020603050405020304" pitchFamily="18" charset="0"/>
                <a:sym typeface="Symbol" panose="05050102010706020507" pitchFamily="18" charset="2"/>
              </a:rPr>
              <a:t>2</a:t>
            </a:r>
            <a:r>
              <a:rPr lang="en-US" altLang="en-US" sz="2800">
                <a:latin typeface="Times New Roman" panose="02020603050405020304" pitchFamily="18" charset="0"/>
                <a:sym typeface="Symbol" panose="05050102010706020507" pitchFamily="18" charset="2"/>
              </a:rPr>
              <a:t>.</a:t>
            </a:r>
          </a:p>
        </p:txBody>
      </p:sp>
    </p:spTree>
    <p:custDataLst>
      <p:tags r:id="rId1"/>
    </p:custData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Text Box 4">
            <a:extLst>
              <a:ext uri="{FF2B5EF4-FFF2-40B4-BE49-F238E27FC236}">
                <a16:creationId xmlns:a16="http://schemas.microsoft.com/office/drawing/2014/main" id="{68661DA8-F4EF-47F6-9132-B159F890AE74}"/>
              </a:ext>
            </a:extLst>
          </p:cNvPr>
          <p:cNvSpPr txBox="1">
            <a:spLocks noChangeArrowheads="1"/>
          </p:cNvSpPr>
          <p:nvPr/>
        </p:nvSpPr>
        <p:spPr bwMode="auto">
          <a:xfrm>
            <a:off x="7467600" y="6172200"/>
            <a:ext cx="16764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13.9-13.10</a:t>
            </a:r>
          </a:p>
        </p:txBody>
      </p:sp>
      <p:sp>
        <p:nvSpPr>
          <p:cNvPr id="71683" name="Text Box 5">
            <a:extLst>
              <a:ext uri="{FF2B5EF4-FFF2-40B4-BE49-F238E27FC236}">
                <a16:creationId xmlns:a16="http://schemas.microsoft.com/office/drawing/2014/main" id="{DFD75C25-F568-4201-A9B8-FB7E3ADC888D}"/>
              </a:ext>
            </a:extLst>
          </p:cNvPr>
          <p:cNvSpPr txBox="1">
            <a:spLocks noChangeArrowheads="1"/>
          </p:cNvSpPr>
          <p:nvPr/>
        </p:nvSpPr>
        <p:spPr bwMode="auto">
          <a:xfrm>
            <a:off x="381000" y="533400"/>
            <a:ext cx="7010400" cy="1373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800"/>
              <a:t>When rotating things collide (or explode) you must take angular momentum into consideration.</a:t>
            </a:r>
          </a:p>
        </p:txBody>
      </p:sp>
    </p:spTree>
    <p:custDataLst>
      <p:tags r:id="rId1"/>
    </p:custData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8">
            <a:extLst>
              <a:ext uri="{FF2B5EF4-FFF2-40B4-BE49-F238E27FC236}">
                <a16:creationId xmlns:a16="http://schemas.microsoft.com/office/drawing/2014/main" id="{B14D7034-6634-4312-8C22-E3F4FEAFA91C}"/>
              </a:ext>
            </a:extLst>
          </p:cNvPr>
          <p:cNvSpPr>
            <a:spLocks noChangeArrowheads="1"/>
          </p:cNvSpPr>
          <p:nvPr/>
        </p:nvSpPr>
        <p:spPr bwMode="auto">
          <a:xfrm rot="755599">
            <a:off x="1371600" y="5181600"/>
            <a:ext cx="6400800" cy="304800"/>
          </a:xfrm>
          <a:prstGeom prst="rect">
            <a:avLst/>
          </a:prstGeom>
          <a:solidFill>
            <a:schemeClr val="accent1"/>
          </a:solidFill>
          <a:ln w="9525">
            <a:miter lim="800000"/>
            <a:headEnd/>
            <a:tailEnd/>
          </a:ln>
          <a:scene3d>
            <a:camera prst="legacyObliqueTopRight"/>
            <a:lightRig rig="legacyFlat3" dir="b"/>
          </a:scene3d>
          <a:sp3d extrusionH="1801800" prstMaterial="legacyMatte">
            <a:bevelT w="13500" h="13500" prst="angle"/>
            <a:bevelB w="13500" h="13500" prst="angle"/>
            <a:extrusionClr>
              <a:schemeClr val="accent1"/>
            </a:extrusionClr>
            <a:contourClr>
              <a:schemeClr val="accent1"/>
            </a:contourClr>
          </a:sp3d>
        </p:spPr>
        <p:txBody>
          <a:bodyPr wrap="none" anchor="ctr">
            <a:flatTx/>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73731" name="AutoShape 10">
            <a:extLst>
              <a:ext uri="{FF2B5EF4-FFF2-40B4-BE49-F238E27FC236}">
                <a16:creationId xmlns:a16="http://schemas.microsoft.com/office/drawing/2014/main" id="{0B2BD8BA-62CB-43AC-A676-4FCB08EC523B}"/>
              </a:ext>
            </a:extLst>
          </p:cNvPr>
          <p:cNvSpPr>
            <a:spLocks noChangeArrowheads="1"/>
          </p:cNvSpPr>
          <p:nvPr/>
        </p:nvSpPr>
        <p:spPr bwMode="auto">
          <a:xfrm>
            <a:off x="2209800" y="3581400"/>
            <a:ext cx="914400" cy="990600"/>
          </a:xfrm>
          <a:custGeom>
            <a:avLst/>
            <a:gdLst>
              <a:gd name="T0" fmla="*/ 2147483646 w 21600"/>
              <a:gd name="T1" fmla="*/ 0 h 21600"/>
              <a:gd name="T2" fmla="*/ 2147483646 w 21600"/>
              <a:gd name="T3" fmla="*/ 2147483646 h 21600"/>
              <a:gd name="T4" fmla="*/ 0 w 21600"/>
              <a:gd name="T5" fmla="*/ 2147483646 h 21600"/>
              <a:gd name="T6" fmla="*/ 2147483646 w 21600"/>
              <a:gd name="T7" fmla="*/ 2147483646 h 21600"/>
              <a:gd name="T8" fmla="*/ 2147483646 w 21600"/>
              <a:gd name="T9" fmla="*/ 2147483646 h 21600"/>
              <a:gd name="T10" fmla="*/ 2147483646 w 21600"/>
              <a:gd name="T11" fmla="*/ 2147483646 h 21600"/>
              <a:gd name="T12" fmla="*/ 2147483646 w 21600"/>
              <a:gd name="T13" fmla="*/ 2147483646 h 21600"/>
              <a:gd name="T14" fmla="*/ 2147483646 w 21600"/>
              <a:gd name="T15" fmla="*/ 2147483646 h 21600"/>
              <a:gd name="T16" fmla="*/ 0 60000 65536"/>
              <a:gd name="T17" fmla="*/ 0 60000 65536"/>
              <a:gd name="T18" fmla="*/ 0 60000 65536"/>
              <a:gd name="T19" fmla="*/ 0 60000 65536"/>
              <a:gd name="T20" fmla="*/ 0 60000 65536"/>
              <a:gd name="T21" fmla="*/ 0 60000 65536"/>
              <a:gd name="T22" fmla="*/ 0 60000 65536"/>
              <a:gd name="T23" fmla="*/ 0 60000 65536"/>
              <a:gd name="T24" fmla="*/ 3163 w 21600"/>
              <a:gd name="T25" fmla="*/ 3163 h 21600"/>
              <a:gd name="T26" fmla="*/ 18437 w 21600"/>
              <a:gd name="T27" fmla="*/ 18437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chemeClr val="accent1"/>
          </a:solidFill>
          <a:ln w="9525">
            <a:round/>
            <a:headEnd/>
            <a:tailEnd/>
          </a:ln>
          <a:scene3d>
            <a:camera prst="legacyObliqueTopRight"/>
            <a:lightRig rig="legacyFlat3" dir="b"/>
          </a:scene3d>
          <a:sp3d extrusionH="430200" prstMaterial="legacyMatte">
            <a:bevelT w="13500" h="13500" prst="angle"/>
            <a:bevelB w="13500" h="13500" prst="angle"/>
            <a:extrusionClr>
              <a:schemeClr val="accent1"/>
            </a:extrusionClr>
            <a:contourClr>
              <a:schemeClr val="accent1"/>
            </a:contourClr>
          </a:sp3d>
        </p:spPr>
        <p:txBody>
          <a:bodyPr wrap="none" anchor="ctr">
            <a:flatTx/>
          </a:bodyPr>
          <a:lstStyle/>
          <a:p>
            <a:endParaRPr lang="en-US"/>
          </a:p>
        </p:txBody>
      </p:sp>
      <p:sp>
        <p:nvSpPr>
          <p:cNvPr id="73732" name="Text Box 13">
            <a:extLst>
              <a:ext uri="{FF2B5EF4-FFF2-40B4-BE49-F238E27FC236}">
                <a16:creationId xmlns:a16="http://schemas.microsoft.com/office/drawing/2014/main" id="{40DF53C4-FED0-4A6C-B662-5E970637C5AF}"/>
              </a:ext>
            </a:extLst>
          </p:cNvPr>
          <p:cNvSpPr txBox="1">
            <a:spLocks noChangeArrowheads="1"/>
          </p:cNvSpPr>
          <p:nvPr/>
        </p:nvSpPr>
        <p:spPr bwMode="auto">
          <a:xfrm>
            <a:off x="609600" y="533400"/>
            <a:ext cx="7848600" cy="2868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800"/>
              <a:t>A hoop of mass m and radius R is rolling (without slipping) down a inclined plane L meters long at an angle of </a:t>
            </a:r>
            <a:r>
              <a:rPr lang="en-US" altLang="en-US" sz="2800">
                <a:sym typeface="Symbol" panose="05050102010706020507" pitchFamily="18" charset="2"/>
              </a:rPr>
              <a:t> with respect to the horizontal.</a:t>
            </a:r>
          </a:p>
          <a:p>
            <a:pPr eaLnBrk="1" hangingPunct="1">
              <a:spcBef>
                <a:spcPct val="50000"/>
              </a:spcBef>
              <a:buFontTx/>
              <a:buNone/>
            </a:pPr>
            <a:r>
              <a:rPr lang="en-US" altLang="en-US" sz="2800">
                <a:sym typeface="Symbol" panose="05050102010706020507" pitchFamily="18" charset="2"/>
              </a:rPr>
              <a:t>At what speed v is the hoop traveling when it leaves the ramp?</a:t>
            </a:r>
          </a:p>
        </p:txBody>
      </p:sp>
    </p:spTree>
    <p:custDataLst>
      <p:tags r:id="rId1"/>
    </p:custData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Text Box 4">
            <a:extLst>
              <a:ext uri="{FF2B5EF4-FFF2-40B4-BE49-F238E27FC236}">
                <a16:creationId xmlns:a16="http://schemas.microsoft.com/office/drawing/2014/main" id="{BC341532-7295-4D6F-AE54-F87ADC74E84A}"/>
              </a:ext>
            </a:extLst>
          </p:cNvPr>
          <p:cNvSpPr txBox="1">
            <a:spLocks noChangeArrowheads="1"/>
          </p:cNvSpPr>
          <p:nvPr/>
        </p:nvSpPr>
        <p:spPr bwMode="auto">
          <a:xfrm>
            <a:off x="533400" y="609600"/>
            <a:ext cx="3733800" cy="3540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800"/>
              <a:t>An eraser of m = 100 grams is dropped on a record player platform of m=500 grams that was rotating at 33rpm.  What is the new rotational speed of the eraser and platform?</a:t>
            </a:r>
          </a:p>
        </p:txBody>
      </p:sp>
      <p:sp>
        <p:nvSpPr>
          <p:cNvPr id="75779" name="Oval 5">
            <a:extLst>
              <a:ext uri="{FF2B5EF4-FFF2-40B4-BE49-F238E27FC236}">
                <a16:creationId xmlns:a16="http://schemas.microsoft.com/office/drawing/2014/main" id="{C3DE74F2-F4E6-4CF6-8482-6D9BD996BB23}"/>
              </a:ext>
            </a:extLst>
          </p:cNvPr>
          <p:cNvSpPr>
            <a:spLocks noChangeArrowheads="1"/>
          </p:cNvSpPr>
          <p:nvPr/>
        </p:nvSpPr>
        <p:spPr bwMode="auto">
          <a:xfrm>
            <a:off x="3048000" y="5943600"/>
            <a:ext cx="4038600" cy="457200"/>
          </a:xfrm>
          <a:prstGeom prst="ellipse">
            <a:avLst/>
          </a:prstGeom>
          <a:solidFill>
            <a:schemeClr val="accent1"/>
          </a:solidFill>
          <a:ln w="9525">
            <a:round/>
            <a:headEnd/>
            <a:tailEnd/>
          </a:ln>
          <a:scene3d>
            <a:camera prst="legacyObliqueTopRight">
              <a:rot lat="16800000" lon="0" rev="0"/>
            </a:camera>
            <a:lightRig rig="legacyFlat3" dir="b"/>
          </a:scene3d>
          <a:sp3d extrusionH="125400" prstMaterial="legacyMatte">
            <a:bevelT w="13500" h="13500" prst="angle"/>
            <a:bevelB w="13500" h="13500" prst="angle"/>
            <a:extrusionClr>
              <a:schemeClr val="accent1"/>
            </a:extrusionClr>
            <a:contourClr>
              <a:schemeClr val="accent1"/>
            </a:contourClr>
          </a:sp3d>
        </p:spPr>
        <p:txBody>
          <a:bodyPr wrap="none" anchor="ctr">
            <a:flatTx/>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75780" name="Text Box 6">
            <a:extLst>
              <a:ext uri="{FF2B5EF4-FFF2-40B4-BE49-F238E27FC236}">
                <a16:creationId xmlns:a16="http://schemas.microsoft.com/office/drawing/2014/main" id="{98D3AE7D-7241-4A45-BA39-76742E5DE376}"/>
              </a:ext>
            </a:extLst>
          </p:cNvPr>
          <p:cNvSpPr txBox="1">
            <a:spLocks noChangeArrowheads="1"/>
          </p:cNvSpPr>
          <p:nvPr/>
        </p:nvSpPr>
        <p:spPr bwMode="auto">
          <a:xfrm>
            <a:off x="609600" y="1447800"/>
            <a:ext cx="40386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endParaRPr lang="en-US" altLang="en-US" sz="1800"/>
          </a:p>
        </p:txBody>
      </p:sp>
    </p:spTree>
    <p:custDataLst>
      <p:tags r:id="rId1"/>
    </p:custData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Text Box 4">
            <a:extLst>
              <a:ext uri="{FF2B5EF4-FFF2-40B4-BE49-F238E27FC236}">
                <a16:creationId xmlns:a16="http://schemas.microsoft.com/office/drawing/2014/main" id="{C73BDC7D-C84C-420A-83F8-1DE844BE453B}"/>
              </a:ext>
            </a:extLst>
          </p:cNvPr>
          <p:cNvSpPr txBox="1">
            <a:spLocks noChangeArrowheads="1"/>
          </p:cNvSpPr>
          <p:nvPr/>
        </p:nvSpPr>
        <p:spPr bwMode="auto">
          <a:xfrm>
            <a:off x="381000" y="304800"/>
            <a:ext cx="8229600" cy="301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a:t>A space station shaped like a giant wheel has a radius of 100 m and a moment of inertia of 5.00 </a:t>
            </a:r>
            <a:r>
              <a:rPr lang="en-US" altLang="en-US" sz="2400">
                <a:cs typeface="Arial" panose="020B0604020202020204" pitchFamily="34" charset="0"/>
              </a:rPr>
              <a:t>· 10</a:t>
            </a:r>
            <a:r>
              <a:rPr lang="en-US" altLang="en-US" sz="2400" baseline="30000">
                <a:cs typeface="Arial" panose="020B0604020202020204" pitchFamily="34" charset="0"/>
              </a:rPr>
              <a:t>8</a:t>
            </a:r>
            <a:r>
              <a:rPr lang="en-US" altLang="en-US" sz="2400">
                <a:cs typeface="Arial" panose="020B0604020202020204" pitchFamily="34" charset="0"/>
              </a:rPr>
              <a:t> kg·m</a:t>
            </a:r>
            <a:r>
              <a:rPr lang="en-US" altLang="en-US" sz="2400" baseline="30000">
                <a:cs typeface="Arial" panose="020B0604020202020204" pitchFamily="34" charset="0"/>
              </a:rPr>
              <a:t>2</a:t>
            </a:r>
            <a:r>
              <a:rPr lang="en-US" altLang="en-US" sz="2400">
                <a:cs typeface="Arial" panose="020B0604020202020204" pitchFamily="34" charset="0"/>
              </a:rPr>
              <a:t>.  A crew of 150 people are living on the rim and the station’s rotation cause the crew to experience an acceleration of 1g.  When 100 people move to the center of the station for a station meeting, the angular speed changes.  What acceleration is experienced by the people who remain at the rim?  The average mass of each inhabitant is 65.0 kg.</a:t>
            </a:r>
          </a:p>
        </p:txBody>
      </p:sp>
      <p:sp>
        <p:nvSpPr>
          <p:cNvPr id="77827" name="Text Box 5">
            <a:extLst>
              <a:ext uri="{FF2B5EF4-FFF2-40B4-BE49-F238E27FC236}">
                <a16:creationId xmlns:a16="http://schemas.microsoft.com/office/drawing/2014/main" id="{90DE5959-49E5-42A9-8AA9-40F7A42CBC0A}"/>
              </a:ext>
            </a:extLst>
          </p:cNvPr>
          <p:cNvSpPr txBox="1">
            <a:spLocks noChangeArrowheads="1"/>
          </p:cNvSpPr>
          <p:nvPr/>
        </p:nvSpPr>
        <p:spPr bwMode="auto">
          <a:xfrm>
            <a:off x="1752600" y="3429000"/>
            <a:ext cx="3962400" cy="1328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Step 1:  Draw a picture and list what is known.</a:t>
            </a:r>
          </a:p>
          <a:p>
            <a:pPr eaLnBrk="1" hangingPunct="1">
              <a:spcBef>
                <a:spcPct val="50000"/>
              </a:spcBef>
              <a:buFontTx/>
              <a:buNone/>
            </a:pPr>
            <a:r>
              <a:rPr lang="en-US" altLang="en-US" sz="1800"/>
              <a:t>Step 2:  Determine the </a:t>
            </a:r>
            <a:r>
              <a:rPr lang="en-US" altLang="en-US" sz="1800">
                <a:sym typeface="Symbol" panose="05050102010706020507" pitchFamily="18" charset="2"/>
              </a:rPr>
              <a:t></a:t>
            </a:r>
            <a:r>
              <a:rPr lang="en-US" altLang="en-US" sz="1800" baseline="-25000">
                <a:sym typeface="Symbol" panose="05050102010706020507" pitchFamily="18" charset="2"/>
              </a:rPr>
              <a:t>o</a:t>
            </a:r>
            <a:r>
              <a:rPr lang="en-US" altLang="en-US" sz="1800">
                <a:sym typeface="Symbol" panose="05050102010706020507" pitchFamily="18" charset="2"/>
              </a:rPr>
              <a:t> of the system from the 1g</a:t>
            </a:r>
          </a:p>
        </p:txBody>
      </p:sp>
    </p:spTree>
    <p:custDataLst>
      <p:tags r:id="rId1"/>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4">
            <a:extLst>
              <a:ext uri="{FF2B5EF4-FFF2-40B4-BE49-F238E27FC236}">
                <a16:creationId xmlns:a16="http://schemas.microsoft.com/office/drawing/2014/main" id="{00FFA605-CA90-4518-8DFD-B419B80CC07C}"/>
              </a:ext>
            </a:extLst>
          </p:cNvPr>
          <p:cNvSpPr txBox="1">
            <a:spLocks noChangeArrowheads="1"/>
          </p:cNvSpPr>
          <p:nvPr/>
        </p:nvSpPr>
        <p:spPr bwMode="auto">
          <a:xfrm>
            <a:off x="228600" y="471488"/>
            <a:ext cx="8686800" cy="3262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a:t>Fortunately, the all motion in the universe can be broken down into two types of motion:</a:t>
            </a:r>
          </a:p>
          <a:p>
            <a:pPr eaLnBrk="1" hangingPunct="1">
              <a:spcBef>
                <a:spcPct val="50000"/>
              </a:spcBef>
              <a:buFontTx/>
              <a:buNone/>
            </a:pPr>
            <a:r>
              <a:rPr lang="en-US" altLang="en-US"/>
              <a:t>Translational Motion </a:t>
            </a:r>
          </a:p>
          <a:p>
            <a:pPr eaLnBrk="1" hangingPunct="1">
              <a:spcBef>
                <a:spcPct val="50000"/>
              </a:spcBef>
              <a:buFontTx/>
              <a:buNone/>
            </a:pPr>
            <a:r>
              <a:rPr lang="en-US" altLang="en-US"/>
              <a:t>	and</a:t>
            </a:r>
          </a:p>
          <a:p>
            <a:pPr eaLnBrk="1" hangingPunct="1">
              <a:spcBef>
                <a:spcPct val="50000"/>
              </a:spcBef>
              <a:buFontTx/>
              <a:buNone/>
            </a:pPr>
            <a:r>
              <a:rPr lang="en-US" altLang="en-US"/>
              <a:t>Rotational Motion</a:t>
            </a:r>
          </a:p>
        </p:txBody>
      </p:sp>
      <p:sp>
        <p:nvSpPr>
          <p:cNvPr id="9219" name="Oval 5">
            <a:extLst>
              <a:ext uri="{FF2B5EF4-FFF2-40B4-BE49-F238E27FC236}">
                <a16:creationId xmlns:a16="http://schemas.microsoft.com/office/drawing/2014/main" id="{A7B87ADE-465A-45BC-B30E-489597C5104D}"/>
              </a:ext>
            </a:extLst>
          </p:cNvPr>
          <p:cNvSpPr>
            <a:spLocks noChangeArrowheads="1"/>
          </p:cNvSpPr>
          <p:nvPr/>
        </p:nvSpPr>
        <p:spPr bwMode="auto">
          <a:xfrm>
            <a:off x="4648200" y="3810000"/>
            <a:ext cx="2209800" cy="2209800"/>
          </a:xfrm>
          <a:prstGeom prst="ellipse">
            <a:avLst/>
          </a:prstGeom>
          <a:solidFill>
            <a:srgbClr val="3399FF"/>
          </a:solidFill>
          <a:ln w="9525">
            <a:round/>
            <a:headEnd/>
            <a:tailEnd/>
          </a:ln>
          <a:scene3d>
            <a:camera prst="legacyObliqueTopRight">
              <a:rot lat="21299970" lon="0" rev="0"/>
            </a:camera>
            <a:lightRig rig="legacyFlat2" dir="t"/>
          </a:scene3d>
          <a:sp3d extrusionH="430200" prstMaterial="legacyPlastic">
            <a:bevelT w="13500" h="13500" prst="angle"/>
            <a:bevelB w="13500" h="13500" prst="angle"/>
            <a:extrusionClr>
              <a:srgbClr val="3399FF"/>
            </a:extrusionClr>
            <a:contourClr>
              <a:srgbClr val="3399FF"/>
            </a:contourClr>
          </a:sp3d>
        </p:spPr>
        <p:txBody>
          <a:bodyPr wrap="none" anchor="ctr">
            <a:flatTx/>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9220" name="Line 6">
            <a:extLst>
              <a:ext uri="{FF2B5EF4-FFF2-40B4-BE49-F238E27FC236}">
                <a16:creationId xmlns:a16="http://schemas.microsoft.com/office/drawing/2014/main" id="{97C1171A-7D38-443A-BCDE-FB96C6D08628}"/>
              </a:ext>
            </a:extLst>
          </p:cNvPr>
          <p:cNvSpPr>
            <a:spLocks noChangeShapeType="1"/>
          </p:cNvSpPr>
          <p:nvPr/>
        </p:nvSpPr>
        <p:spPr bwMode="auto">
          <a:xfrm flipV="1">
            <a:off x="5867400" y="4424363"/>
            <a:ext cx="914400" cy="528637"/>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221" name="Line 7">
            <a:extLst>
              <a:ext uri="{FF2B5EF4-FFF2-40B4-BE49-F238E27FC236}">
                <a16:creationId xmlns:a16="http://schemas.microsoft.com/office/drawing/2014/main" id="{6BED1AFD-AADC-42E8-83CA-0DBC09E9EBA7}"/>
              </a:ext>
            </a:extLst>
          </p:cNvPr>
          <p:cNvSpPr>
            <a:spLocks noChangeShapeType="1"/>
          </p:cNvSpPr>
          <p:nvPr/>
        </p:nvSpPr>
        <p:spPr bwMode="auto">
          <a:xfrm flipV="1">
            <a:off x="5867400" y="3962400"/>
            <a:ext cx="152400" cy="990600"/>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222" name="Freeform 8">
            <a:extLst>
              <a:ext uri="{FF2B5EF4-FFF2-40B4-BE49-F238E27FC236}">
                <a16:creationId xmlns:a16="http://schemas.microsoft.com/office/drawing/2014/main" id="{BFBC34B7-3A5B-4D32-93FC-A3D81FBA78E5}"/>
              </a:ext>
            </a:extLst>
          </p:cNvPr>
          <p:cNvSpPr>
            <a:spLocks/>
          </p:cNvSpPr>
          <p:nvPr/>
        </p:nvSpPr>
        <p:spPr bwMode="auto">
          <a:xfrm rot="1561776">
            <a:off x="5946775" y="4478338"/>
            <a:ext cx="228600" cy="304800"/>
          </a:xfrm>
          <a:custGeom>
            <a:avLst/>
            <a:gdLst>
              <a:gd name="T0" fmla="*/ 0 w 96"/>
              <a:gd name="T1" fmla="*/ 2147483646 h 8"/>
              <a:gd name="T2" fmla="*/ 2147483646 w 96"/>
              <a:gd name="T3" fmla="*/ 2147483646 h 8"/>
              <a:gd name="T4" fmla="*/ 0 60000 65536"/>
              <a:gd name="T5" fmla="*/ 0 60000 65536"/>
              <a:gd name="T6" fmla="*/ 0 w 96"/>
              <a:gd name="T7" fmla="*/ 0 h 8"/>
              <a:gd name="T8" fmla="*/ 96 w 96"/>
              <a:gd name="T9" fmla="*/ 8 h 8"/>
            </a:gdLst>
            <a:ahLst/>
            <a:cxnLst>
              <a:cxn ang="T4">
                <a:pos x="T0" y="T1"/>
              </a:cxn>
              <a:cxn ang="T5">
                <a:pos x="T2" y="T3"/>
              </a:cxn>
            </a:cxnLst>
            <a:rect l="T6" t="T7" r="T8" b="T9"/>
            <a:pathLst>
              <a:path w="96" h="8">
                <a:moveTo>
                  <a:pt x="0" y="8"/>
                </a:moveTo>
                <a:cubicBezTo>
                  <a:pt x="40" y="4"/>
                  <a:pt x="80" y="0"/>
                  <a:pt x="96" y="8"/>
                </a:cubicBezTo>
              </a:path>
            </a:pathLst>
          </a:custGeom>
          <a:noFill/>
          <a:ln w="38100">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9223" name="Oval 9">
            <a:extLst>
              <a:ext uri="{FF2B5EF4-FFF2-40B4-BE49-F238E27FC236}">
                <a16:creationId xmlns:a16="http://schemas.microsoft.com/office/drawing/2014/main" id="{FB8B6F95-607B-4D89-80C5-5A332842CC36}"/>
              </a:ext>
            </a:extLst>
          </p:cNvPr>
          <p:cNvSpPr>
            <a:spLocks noChangeArrowheads="1"/>
          </p:cNvSpPr>
          <p:nvPr/>
        </p:nvSpPr>
        <p:spPr bwMode="auto">
          <a:xfrm>
            <a:off x="6629400" y="4343400"/>
            <a:ext cx="228600" cy="152400"/>
          </a:xfrm>
          <a:prstGeom prst="ellipse">
            <a:avLst/>
          </a:prstGeom>
          <a:solidFill>
            <a:schemeClr val="bg1"/>
          </a:solidFill>
          <a:ln w="9525">
            <a:solidFill>
              <a:schemeClr val="bg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9224" name="Oval 10">
            <a:extLst>
              <a:ext uri="{FF2B5EF4-FFF2-40B4-BE49-F238E27FC236}">
                <a16:creationId xmlns:a16="http://schemas.microsoft.com/office/drawing/2014/main" id="{7692BD97-DA4F-480F-AF7C-FE128CAC9DB3}"/>
              </a:ext>
            </a:extLst>
          </p:cNvPr>
          <p:cNvSpPr>
            <a:spLocks noChangeArrowheads="1"/>
          </p:cNvSpPr>
          <p:nvPr/>
        </p:nvSpPr>
        <p:spPr bwMode="auto">
          <a:xfrm>
            <a:off x="5943600" y="3810000"/>
            <a:ext cx="228600" cy="152400"/>
          </a:xfrm>
          <a:prstGeom prst="ellipse">
            <a:avLst/>
          </a:prstGeom>
          <a:solidFill>
            <a:schemeClr val="bg1"/>
          </a:solidFill>
          <a:ln w="9525">
            <a:solidFill>
              <a:schemeClr val="bg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9225" name="Text Box 11">
            <a:extLst>
              <a:ext uri="{FF2B5EF4-FFF2-40B4-BE49-F238E27FC236}">
                <a16:creationId xmlns:a16="http://schemas.microsoft.com/office/drawing/2014/main" id="{D38B1C27-108E-450C-8012-838A465E38C9}"/>
              </a:ext>
            </a:extLst>
          </p:cNvPr>
          <p:cNvSpPr txBox="1">
            <a:spLocks noChangeArrowheads="1"/>
          </p:cNvSpPr>
          <p:nvPr/>
        </p:nvSpPr>
        <p:spPr bwMode="auto">
          <a:xfrm>
            <a:off x="6019800" y="4114800"/>
            <a:ext cx="762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3600">
                <a:solidFill>
                  <a:schemeClr val="bg1"/>
                </a:solidFill>
                <a:sym typeface="Symbol" panose="05050102010706020507" pitchFamily="18" charset="2"/>
              </a:rPr>
              <a:t></a:t>
            </a:r>
          </a:p>
        </p:txBody>
      </p:sp>
      <p:sp>
        <p:nvSpPr>
          <p:cNvPr id="9226" name="Arc 13">
            <a:extLst>
              <a:ext uri="{FF2B5EF4-FFF2-40B4-BE49-F238E27FC236}">
                <a16:creationId xmlns:a16="http://schemas.microsoft.com/office/drawing/2014/main" id="{7D2A80C6-54B3-4D0D-B5EB-2D04C6B63FD5}"/>
              </a:ext>
            </a:extLst>
          </p:cNvPr>
          <p:cNvSpPr>
            <a:spLocks/>
          </p:cNvSpPr>
          <p:nvPr/>
        </p:nvSpPr>
        <p:spPr bwMode="auto">
          <a:xfrm>
            <a:off x="6096000" y="3886200"/>
            <a:ext cx="609600" cy="609600"/>
          </a:xfrm>
          <a:custGeom>
            <a:avLst/>
            <a:gdLst>
              <a:gd name="T0" fmla="*/ 0 w 20959"/>
              <a:gd name="T1" fmla="*/ 0 h 21600"/>
              <a:gd name="T2" fmla="*/ 2147483646 w 20959"/>
              <a:gd name="T3" fmla="*/ 2147483646 h 21600"/>
              <a:gd name="T4" fmla="*/ 0 w 20959"/>
              <a:gd name="T5" fmla="*/ 2147483646 h 21600"/>
              <a:gd name="T6" fmla="*/ 0 60000 65536"/>
              <a:gd name="T7" fmla="*/ 0 60000 65536"/>
              <a:gd name="T8" fmla="*/ 0 60000 65536"/>
              <a:gd name="T9" fmla="*/ 0 w 20959"/>
              <a:gd name="T10" fmla="*/ 0 h 21600"/>
              <a:gd name="T11" fmla="*/ 20959 w 20959"/>
              <a:gd name="T12" fmla="*/ 21600 h 21600"/>
            </a:gdLst>
            <a:ahLst/>
            <a:cxnLst>
              <a:cxn ang="T6">
                <a:pos x="T0" y="T1"/>
              </a:cxn>
              <a:cxn ang="T7">
                <a:pos x="T2" y="T3"/>
              </a:cxn>
              <a:cxn ang="T8">
                <a:pos x="T4" y="T5"/>
              </a:cxn>
            </a:cxnLst>
            <a:rect l="T9" t="T10" r="T11" b="T12"/>
            <a:pathLst>
              <a:path w="20959" h="21600" fill="none" extrusionOk="0">
                <a:moveTo>
                  <a:pt x="-1" y="0"/>
                </a:moveTo>
                <a:cubicBezTo>
                  <a:pt x="9917" y="0"/>
                  <a:pt x="18560" y="6753"/>
                  <a:pt x="20958" y="16376"/>
                </a:cubicBezTo>
              </a:path>
              <a:path w="20959" h="21600" stroke="0" extrusionOk="0">
                <a:moveTo>
                  <a:pt x="-1" y="0"/>
                </a:moveTo>
                <a:cubicBezTo>
                  <a:pt x="9917" y="0"/>
                  <a:pt x="18560" y="6753"/>
                  <a:pt x="20958" y="16376"/>
                </a:cubicBezTo>
                <a:lnTo>
                  <a:pt x="0" y="21600"/>
                </a:lnTo>
                <a:lnTo>
                  <a:pt x="-1" y="0"/>
                </a:lnTo>
                <a:close/>
              </a:path>
            </a:pathLst>
          </a:custGeom>
          <a:noFill/>
          <a:ln w="57150">
            <a:solidFill>
              <a:schemeClr val="bg1"/>
            </a:solidFill>
            <a:prstDash val="sysDot"/>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9227" name="Text Box 14">
            <a:extLst>
              <a:ext uri="{FF2B5EF4-FFF2-40B4-BE49-F238E27FC236}">
                <a16:creationId xmlns:a16="http://schemas.microsoft.com/office/drawing/2014/main" id="{B5EEE220-3D6F-4E9F-9FC5-AC91796BBF75}"/>
              </a:ext>
            </a:extLst>
          </p:cNvPr>
          <p:cNvSpPr txBox="1">
            <a:spLocks noChangeArrowheads="1"/>
          </p:cNvSpPr>
          <p:nvPr/>
        </p:nvSpPr>
        <p:spPr bwMode="auto">
          <a:xfrm>
            <a:off x="6934200" y="2895600"/>
            <a:ext cx="914400" cy="823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4800"/>
              <a:t>s</a:t>
            </a:r>
          </a:p>
        </p:txBody>
      </p:sp>
      <p:sp>
        <p:nvSpPr>
          <p:cNvPr id="9228" name="Line 15">
            <a:extLst>
              <a:ext uri="{FF2B5EF4-FFF2-40B4-BE49-F238E27FC236}">
                <a16:creationId xmlns:a16="http://schemas.microsoft.com/office/drawing/2014/main" id="{4D84220C-69E0-48BB-ADE8-98DD0065843B}"/>
              </a:ext>
            </a:extLst>
          </p:cNvPr>
          <p:cNvSpPr>
            <a:spLocks noChangeShapeType="1"/>
          </p:cNvSpPr>
          <p:nvPr/>
        </p:nvSpPr>
        <p:spPr bwMode="auto">
          <a:xfrm flipH="1">
            <a:off x="6705600" y="3581400"/>
            <a:ext cx="304800" cy="38100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9229" name="Text Box 16">
            <a:extLst>
              <a:ext uri="{FF2B5EF4-FFF2-40B4-BE49-F238E27FC236}">
                <a16:creationId xmlns:a16="http://schemas.microsoft.com/office/drawing/2014/main" id="{64255E24-86AF-4626-82A7-F74247889CAB}"/>
              </a:ext>
            </a:extLst>
          </p:cNvPr>
          <p:cNvSpPr txBox="1">
            <a:spLocks noChangeArrowheads="1"/>
          </p:cNvSpPr>
          <p:nvPr/>
        </p:nvSpPr>
        <p:spPr bwMode="auto">
          <a:xfrm>
            <a:off x="5638800" y="3962400"/>
            <a:ext cx="3810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a:solidFill>
                  <a:schemeClr val="bg1"/>
                </a:solidFill>
              </a:rPr>
              <a:t>r</a:t>
            </a:r>
          </a:p>
        </p:txBody>
      </p:sp>
      <p:sp>
        <p:nvSpPr>
          <p:cNvPr id="9230" name="Text Box 17">
            <a:extLst>
              <a:ext uri="{FF2B5EF4-FFF2-40B4-BE49-F238E27FC236}">
                <a16:creationId xmlns:a16="http://schemas.microsoft.com/office/drawing/2014/main" id="{75901597-05E0-40FD-AF95-C2125B29F8A3}"/>
              </a:ext>
            </a:extLst>
          </p:cNvPr>
          <p:cNvSpPr txBox="1">
            <a:spLocks noChangeArrowheads="1"/>
          </p:cNvSpPr>
          <p:nvPr/>
        </p:nvSpPr>
        <p:spPr bwMode="auto">
          <a:xfrm>
            <a:off x="381000" y="4038600"/>
            <a:ext cx="2971800" cy="1370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a:t>From geometry, remember that </a:t>
            </a:r>
          </a:p>
          <a:p>
            <a:pPr eaLnBrk="1" hangingPunct="1">
              <a:spcBef>
                <a:spcPct val="50000"/>
              </a:spcBef>
              <a:buFontTx/>
              <a:buNone/>
            </a:pPr>
            <a:r>
              <a:rPr lang="en-US" altLang="en-US" sz="2400"/>
              <a:t>s = r</a:t>
            </a:r>
            <a:r>
              <a:rPr lang="en-US" altLang="en-US" sz="2400">
                <a:sym typeface="Symbol" panose="05050102010706020507" pitchFamily="18" charset="2"/>
              </a:rPr>
              <a:t></a:t>
            </a:r>
          </a:p>
        </p:txBody>
      </p:sp>
    </p:spTree>
    <p:custDataLst>
      <p:tags r:id="rId1"/>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Box 1">
            <a:extLst>
              <a:ext uri="{FF2B5EF4-FFF2-40B4-BE49-F238E27FC236}">
                <a16:creationId xmlns:a16="http://schemas.microsoft.com/office/drawing/2014/main" id="{C6918F4D-BE8A-4E4D-9851-561862DF7AD0}"/>
              </a:ext>
            </a:extLst>
          </p:cNvPr>
          <p:cNvSpPr txBox="1">
            <a:spLocks noChangeArrowheads="1"/>
          </p:cNvSpPr>
          <p:nvPr/>
        </p:nvSpPr>
        <p:spPr bwMode="auto">
          <a:xfrm>
            <a:off x="228600" y="609600"/>
            <a:ext cx="8229600" cy="3540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a:t>Rotational Motion:</a:t>
            </a:r>
          </a:p>
          <a:p>
            <a:pPr eaLnBrk="1" hangingPunct="1">
              <a:spcBef>
                <a:spcPct val="0"/>
              </a:spcBef>
              <a:buFontTx/>
              <a:buNone/>
            </a:pPr>
            <a:endParaRPr lang="en-US" altLang="en-US"/>
          </a:p>
          <a:p>
            <a:pPr eaLnBrk="1" hangingPunct="1">
              <a:spcBef>
                <a:spcPct val="0"/>
              </a:spcBef>
              <a:buFont typeface="Symbol" panose="05050102010706020507" pitchFamily="18" charset="2"/>
              <a:buChar char="q"/>
            </a:pPr>
            <a:r>
              <a:rPr lang="en-US" altLang="en-US">
                <a:sym typeface="Symbol" panose="05050102010706020507" pitchFamily="18" charset="2"/>
              </a:rPr>
              <a:t>  angular position</a:t>
            </a:r>
          </a:p>
          <a:p>
            <a:pPr eaLnBrk="1" hangingPunct="1">
              <a:spcBef>
                <a:spcPct val="0"/>
              </a:spcBef>
              <a:buFont typeface="Symbol" panose="05050102010706020507" pitchFamily="18" charset="2"/>
              <a:buChar char="q"/>
            </a:pPr>
            <a:endParaRPr lang="en-US" altLang="en-US">
              <a:sym typeface="Symbol" panose="05050102010706020507" pitchFamily="18" charset="2"/>
            </a:endParaRPr>
          </a:p>
          <a:p>
            <a:pPr eaLnBrk="1" hangingPunct="1">
              <a:spcBef>
                <a:spcPct val="0"/>
              </a:spcBef>
              <a:buFont typeface="Symbol" panose="05050102010706020507" pitchFamily="18" charset="2"/>
              <a:buChar char="w"/>
            </a:pPr>
            <a:r>
              <a:rPr lang="en-US" altLang="en-US">
                <a:sym typeface="Symbol" panose="05050102010706020507" pitchFamily="18" charset="2"/>
              </a:rPr>
              <a:t> d/dt  angular velocity</a:t>
            </a:r>
          </a:p>
          <a:p>
            <a:pPr eaLnBrk="1" hangingPunct="1">
              <a:spcBef>
                <a:spcPct val="0"/>
              </a:spcBef>
              <a:buFontTx/>
              <a:buNone/>
            </a:pPr>
            <a:endParaRPr lang="en-US" altLang="en-US">
              <a:sym typeface="Symbol" panose="05050102010706020507" pitchFamily="18" charset="2"/>
            </a:endParaRPr>
          </a:p>
          <a:p>
            <a:pPr eaLnBrk="1" hangingPunct="1">
              <a:spcBef>
                <a:spcPct val="0"/>
              </a:spcBef>
              <a:buFontTx/>
              <a:buNone/>
            </a:pPr>
            <a:r>
              <a:rPr lang="en-US" altLang="en-US">
                <a:sym typeface="Symbol" panose="05050102010706020507" pitchFamily="18" charset="2"/>
              </a:rPr>
              <a:t>  d/dt = d</a:t>
            </a:r>
            <a:r>
              <a:rPr lang="en-US" altLang="en-US" baseline="30000">
                <a:sym typeface="Symbol" panose="05050102010706020507" pitchFamily="18" charset="2"/>
              </a:rPr>
              <a:t>2</a:t>
            </a:r>
            <a:r>
              <a:rPr lang="en-US" altLang="en-US">
                <a:sym typeface="Symbol" panose="05050102010706020507" pitchFamily="18" charset="2"/>
              </a:rPr>
              <a:t>/dt</a:t>
            </a:r>
            <a:r>
              <a:rPr lang="en-US" altLang="en-US" baseline="30000">
                <a:sym typeface="Symbol" panose="05050102010706020507" pitchFamily="18" charset="2"/>
              </a:rPr>
              <a:t>2</a:t>
            </a:r>
            <a:r>
              <a:rPr lang="en-US" altLang="en-US">
                <a:sym typeface="Symbol" panose="05050102010706020507" pitchFamily="18" charset="2"/>
              </a:rPr>
              <a:t> angular acceleration</a:t>
            </a:r>
            <a:endParaRPr lang="en-US" alt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8">
            <a:extLst>
              <a:ext uri="{FF2B5EF4-FFF2-40B4-BE49-F238E27FC236}">
                <a16:creationId xmlns:a16="http://schemas.microsoft.com/office/drawing/2014/main" id="{8C6A51ED-230F-4024-82B6-5974E5292FE6}"/>
              </a:ext>
            </a:extLst>
          </p:cNvPr>
          <p:cNvSpPr>
            <a:spLocks noGrp="1" noChangeArrowheads="1"/>
          </p:cNvSpPr>
          <p:nvPr>
            <p:ph type="title" sz="quarter" idx="4294967295"/>
          </p:nvPr>
        </p:nvSpPr>
        <p:spPr>
          <a:xfrm>
            <a:off x="457200" y="-76200"/>
            <a:ext cx="8229600" cy="1143000"/>
          </a:xfrm>
        </p:spPr>
        <p:txBody>
          <a:bodyPr/>
          <a:lstStyle/>
          <a:p>
            <a:pPr eaLnBrk="1" hangingPunct="1"/>
            <a:r>
              <a:rPr lang="en-US" altLang="en-US"/>
              <a:t>Rotational Motion</a:t>
            </a:r>
          </a:p>
        </p:txBody>
      </p:sp>
      <p:pic>
        <p:nvPicPr>
          <p:cNvPr id="10263" name="Picture 23" descr="j0212957">
            <a:extLst>
              <a:ext uri="{FF2B5EF4-FFF2-40B4-BE49-F238E27FC236}">
                <a16:creationId xmlns:a16="http://schemas.microsoft.com/office/drawing/2014/main" id="{F5BD314B-A455-426D-9985-C3F2FDD5F9B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H="1">
            <a:off x="609600" y="1219200"/>
            <a:ext cx="3810000" cy="2393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292" name="Text Box 34">
            <a:extLst>
              <a:ext uri="{FF2B5EF4-FFF2-40B4-BE49-F238E27FC236}">
                <a16:creationId xmlns:a16="http://schemas.microsoft.com/office/drawing/2014/main" id="{CCB8FCA0-2C1D-43D9-AAA2-E400A4439279}"/>
              </a:ext>
            </a:extLst>
          </p:cNvPr>
          <p:cNvSpPr txBox="1">
            <a:spLocks noChangeArrowheads="1"/>
          </p:cNvSpPr>
          <p:nvPr/>
        </p:nvSpPr>
        <p:spPr bwMode="auto">
          <a:xfrm>
            <a:off x="7924800" y="6338888"/>
            <a:ext cx="15240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Chp 12.1</a:t>
            </a:r>
          </a:p>
        </p:txBody>
      </p:sp>
      <p:sp>
        <p:nvSpPr>
          <p:cNvPr id="12293" name="Text Box 13">
            <a:extLst>
              <a:ext uri="{FF2B5EF4-FFF2-40B4-BE49-F238E27FC236}">
                <a16:creationId xmlns:a16="http://schemas.microsoft.com/office/drawing/2014/main" id="{A7B4FF18-86FF-4380-819E-C5696D4E1680}"/>
              </a:ext>
            </a:extLst>
          </p:cNvPr>
          <p:cNvSpPr txBox="1">
            <a:spLocks noChangeArrowheads="1"/>
          </p:cNvSpPr>
          <p:nvPr/>
        </p:nvSpPr>
        <p:spPr bwMode="auto">
          <a:xfrm>
            <a:off x="604838" y="3600450"/>
            <a:ext cx="80772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a:t>Let’s look at an individual wheel on the car.</a:t>
            </a:r>
          </a:p>
        </p:txBody>
      </p:sp>
      <p:sp>
        <p:nvSpPr>
          <p:cNvPr id="12294" name="Text Box 14">
            <a:extLst>
              <a:ext uri="{FF2B5EF4-FFF2-40B4-BE49-F238E27FC236}">
                <a16:creationId xmlns:a16="http://schemas.microsoft.com/office/drawing/2014/main" id="{E4C7E757-39EC-4EB7-920B-D258B7BE8CCF}"/>
              </a:ext>
            </a:extLst>
          </p:cNvPr>
          <p:cNvSpPr txBox="1">
            <a:spLocks noChangeArrowheads="1"/>
          </p:cNvSpPr>
          <p:nvPr/>
        </p:nvSpPr>
        <p:spPr bwMode="auto">
          <a:xfrm>
            <a:off x="590550" y="4398963"/>
            <a:ext cx="7848600" cy="2124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a:t>This car is moving forward at 50 km/hr.  The driver slows down at a constant rate of 2km/hr/sec.  </a:t>
            </a:r>
          </a:p>
          <a:p>
            <a:pPr eaLnBrk="1" hangingPunct="1">
              <a:spcBef>
                <a:spcPct val="50000"/>
              </a:spcBef>
              <a:buFontTx/>
              <a:buNone/>
            </a:pPr>
            <a:r>
              <a:rPr lang="en-US" altLang="en-US" sz="2400"/>
              <a:t>Draw an angular position vs. time, an angular velocity vs. time and an angular acceleration of one of the wheels.</a:t>
            </a: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10263"/>
                                        </p:tgtEl>
                                        <p:attrNameLst>
                                          <p:attrName>style.visibility</p:attrName>
                                        </p:attrNameLst>
                                      </p:cBhvr>
                                      <p:to>
                                        <p:strVal val="visible"/>
                                      </p:to>
                                    </p:set>
                                    <p:animEffect transition="in" filter="blinds(horizontal)">
                                      <p:cBhvr>
                                        <p:cTn id="7" dur="500"/>
                                        <p:tgtEl>
                                          <p:spTgt spid="1026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4">
            <a:extLst>
              <a:ext uri="{FF2B5EF4-FFF2-40B4-BE49-F238E27FC236}">
                <a16:creationId xmlns:a16="http://schemas.microsoft.com/office/drawing/2014/main" id="{9E71F623-9A91-4F1B-8725-24E17A97C963}"/>
              </a:ext>
            </a:extLst>
          </p:cNvPr>
          <p:cNvSpPr txBox="1">
            <a:spLocks noChangeArrowheads="1"/>
          </p:cNvSpPr>
          <p:nvPr/>
        </p:nvSpPr>
        <p:spPr bwMode="auto">
          <a:xfrm>
            <a:off x="609600" y="457200"/>
            <a:ext cx="6096000" cy="5016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a:t>Later, we’re going to figure out the “cause” of an angular acceleration.</a:t>
            </a:r>
          </a:p>
          <a:p>
            <a:pPr eaLnBrk="1" hangingPunct="1">
              <a:spcBef>
                <a:spcPct val="50000"/>
              </a:spcBef>
              <a:buFontTx/>
              <a:buNone/>
            </a:pPr>
            <a:r>
              <a:rPr lang="en-US" altLang="en-US"/>
              <a:t>For now, simply accept that we had a constant angular acceleration slowing down our wheel in the previous problem.  </a:t>
            </a:r>
          </a:p>
          <a:p>
            <a:pPr eaLnBrk="1" hangingPunct="1">
              <a:spcBef>
                <a:spcPct val="50000"/>
              </a:spcBef>
              <a:buFontTx/>
              <a:buNone/>
            </a:pPr>
            <a:r>
              <a:rPr lang="en-US" altLang="en-US"/>
              <a:t>Derive the “Angular Equations of Motion”.</a:t>
            </a:r>
          </a:p>
        </p:txBody>
      </p:sp>
      <p:sp>
        <p:nvSpPr>
          <p:cNvPr id="13315" name="Line 6">
            <a:extLst>
              <a:ext uri="{FF2B5EF4-FFF2-40B4-BE49-F238E27FC236}">
                <a16:creationId xmlns:a16="http://schemas.microsoft.com/office/drawing/2014/main" id="{C176CB87-3DB4-412F-AFE2-9199487C3FAE}"/>
              </a:ext>
            </a:extLst>
          </p:cNvPr>
          <p:cNvSpPr>
            <a:spLocks noChangeShapeType="1"/>
          </p:cNvSpPr>
          <p:nvPr/>
        </p:nvSpPr>
        <p:spPr bwMode="auto">
          <a:xfrm flipV="1">
            <a:off x="6553200" y="4957763"/>
            <a:ext cx="914400" cy="528637"/>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16" name="Line 7">
            <a:extLst>
              <a:ext uri="{FF2B5EF4-FFF2-40B4-BE49-F238E27FC236}">
                <a16:creationId xmlns:a16="http://schemas.microsoft.com/office/drawing/2014/main" id="{3335CD25-EA98-4D21-B1A9-7C08450E6304}"/>
              </a:ext>
            </a:extLst>
          </p:cNvPr>
          <p:cNvSpPr>
            <a:spLocks noChangeShapeType="1"/>
          </p:cNvSpPr>
          <p:nvPr/>
        </p:nvSpPr>
        <p:spPr bwMode="auto">
          <a:xfrm flipV="1">
            <a:off x="6553200" y="4495800"/>
            <a:ext cx="152400" cy="990600"/>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17" name="Freeform 8">
            <a:extLst>
              <a:ext uri="{FF2B5EF4-FFF2-40B4-BE49-F238E27FC236}">
                <a16:creationId xmlns:a16="http://schemas.microsoft.com/office/drawing/2014/main" id="{5FA58FE4-175D-4DE6-AE49-3285BE286020}"/>
              </a:ext>
            </a:extLst>
          </p:cNvPr>
          <p:cNvSpPr>
            <a:spLocks/>
          </p:cNvSpPr>
          <p:nvPr/>
        </p:nvSpPr>
        <p:spPr bwMode="auto">
          <a:xfrm rot="1561776">
            <a:off x="6632575" y="5011738"/>
            <a:ext cx="228600" cy="304800"/>
          </a:xfrm>
          <a:custGeom>
            <a:avLst/>
            <a:gdLst>
              <a:gd name="T0" fmla="*/ 0 w 96"/>
              <a:gd name="T1" fmla="*/ 2147483646 h 8"/>
              <a:gd name="T2" fmla="*/ 2147483646 w 96"/>
              <a:gd name="T3" fmla="*/ 2147483646 h 8"/>
              <a:gd name="T4" fmla="*/ 0 60000 65536"/>
              <a:gd name="T5" fmla="*/ 0 60000 65536"/>
              <a:gd name="T6" fmla="*/ 0 w 96"/>
              <a:gd name="T7" fmla="*/ 0 h 8"/>
              <a:gd name="T8" fmla="*/ 96 w 96"/>
              <a:gd name="T9" fmla="*/ 8 h 8"/>
            </a:gdLst>
            <a:ahLst/>
            <a:cxnLst>
              <a:cxn ang="T4">
                <a:pos x="T0" y="T1"/>
              </a:cxn>
              <a:cxn ang="T5">
                <a:pos x="T2" y="T3"/>
              </a:cxn>
            </a:cxnLst>
            <a:rect l="T6" t="T7" r="T8" b="T9"/>
            <a:pathLst>
              <a:path w="96" h="8">
                <a:moveTo>
                  <a:pt x="0" y="8"/>
                </a:moveTo>
                <a:cubicBezTo>
                  <a:pt x="40" y="4"/>
                  <a:pt x="80" y="0"/>
                  <a:pt x="96" y="8"/>
                </a:cubicBezTo>
              </a:path>
            </a:pathLst>
          </a:custGeom>
          <a:noFill/>
          <a:ln w="38100">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3318" name="Oval 9">
            <a:extLst>
              <a:ext uri="{FF2B5EF4-FFF2-40B4-BE49-F238E27FC236}">
                <a16:creationId xmlns:a16="http://schemas.microsoft.com/office/drawing/2014/main" id="{0673ADD9-0710-4BE6-8924-C1C90A3453D6}"/>
              </a:ext>
            </a:extLst>
          </p:cNvPr>
          <p:cNvSpPr>
            <a:spLocks noChangeArrowheads="1"/>
          </p:cNvSpPr>
          <p:nvPr/>
        </p:nvSpPr>
        <p:spPr bwMode="auto">
          <a:xfrm>
            <a:off x="7315200" y="4876800"/>
            <a:ext cx="228600" cy="152400"/>
          </a:xfrm>
          <a:prstGeom prst="ellipse">
            <a:avLst/>
          </a:prstGeom>
          <a:solidFill>
            <a:schemeClr val="bg1"/>
          </a:solidFill>
          <a:ln w="9525">
            <a:solidFill>
              <a:schemeClr val="bg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13319" name="Oval 10">
            <a:extLst>
              <a:ext uri="{FF2B5EF4-FFF2-40B4-BE49-F238E27FC236}">
                <a16:creationId xmlns:a16="http://schemas.microsoft.com/office/drawing/2014/main" id="{B61A62AF-EFB2-450A-B95C-C8B7132BC449}"/>
              </a:ext>
            </a:extLst>
          </p:cNvPr>
          <p:cNvSpPr>
            <a:spLocks noChangeArrowheads="1"/>
          </p:cNvSpPr>
          <p:nvPr/>
        </p:nvSpPr>
        <p:spPr bwMode="auto">
          <a:xfrm>
            <a:off x="6629400" y="4343400"/>
            <a:ext cx="228600" cy="152400"/>
          </a:xfrm>
          <a:prstGeom prst="ellipse">
            <a:avLst/>
          </a:prstGeom>
          <a:solidFill>
            <a:schemeClr val="bg1"/>
          </a:solidFill>
          <a:ln w="9525">
            <a:solidFill>
              <a:schemeClr val="bg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13320" name="Text Box 11">
            <a:extLst>
              <a:ext uri="{FF2B5EF4-FFF2-40B4-BE49-F238E27FC236}">
                <a16:creationId xmlns:a16="http://schemas.microsoft.com/office/drawing/2014/main" id="{EBB872B7-EE19-42A7-BDAB-E1B08B6DE620}"/>
              </a:ext>
            </a:extLst>
          </p:cNvPr>
          <p:cNvSpPr txBox="1">
            <a:spLocks noChangeArrowheads="1"/>
          </p:cNvSpPr>
          <p:nvPr/>
        </p:nvSpPr>
        <p:spPr bwMode="auto">
          <a:xfrm>
            <a:off x="6705600" y="4648200"/>
            <a:ext cx="762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3600">
                <a:solidFill>
                  <a:schemeClr val="bg1"/>
                </a:solidFill>
                <a:sym typeface="Symbol" panose="05050102010706020507" pitchFamily="18" charset="2"/>
              </a:rPr>
              <a:t></a:t>
            </a:r>
          </a:p>
        </p:txBody>
      </p:sp>
      <p:sp>
        <p:nvSpPr>
          <p:cNvPr id="13321" name="Arc 12">
            <a:extLst>
              <a:ext uri="{FF2B5EF4-FFF2-40B4-BE49-F238E27FC236}">
                <a16:creationId xmlns:a16="http://schemas.microsoft.com/office/drawing/2014/main" id="{EF6E818D-C77E-4C3E-98DB-320AF01C8348}"/>
              </a:ext>
            </a:extLst>
          </p:cNvPr>
          <p:cNvSpPr>
            <a:spLocks/>
          </p:cNvSpPr>
          <p:nvPr/>
        </p:nvSpPr>
        <p:spPr bwMode="auto">
          <a:xfrm>
            <a:off x="6781800" y="4419600"/>
            <a:ext cx="609600" cy="609600"/>
          </a:xfrm>
          <a:custGeom>
            <a:avLst/>
            <a:gdLst>
              <a:gd name="T0" fmla="*/ 0 w 20959"/>
              <a:gd name="T1" fmla="*/ 0 h 21600"/>
              <a:gd name="T2" fmla="*/ 2147483646 w 20959"/>
              <a:gd name="T3" fmla="*/ 2147483646 h 21600"/>
              <a:gd name="T4" fmla="*/ 0 w 20959"/>
              <a:gd name="T5" fmla="*/ 2147483646 h 21600"/>
              <a:gd name="T6" fmla="*/ 0 60000 65536"/>
              <a:gd name="T7" fmla="*/ 0 60000 65536"/>
              <a:gd name="T8" fmla="*/ 0 60000 65536"/>
              <a:gd name="T9" fmla="*/ 0 w 20959"/>
              <a:gd name="T10" fmla="*/ 0 h 21600"/>
              <a:gd name="T11" fmla="*/ 20959 w 20959"/>
              <a:gd name="T12" fmla="*/ 21600 h 21600"/>
            </a:gdLst>
            <a:ahLst/>
            <a:cxnLst>
              <a:cxn ang="T6">
                <a:pos x="T0" y="T1"/>
              </a:cxn>
              <a:cxn ang="T7">
                <a:pos x="T2" y="T3"/>
              </a:cxn>
              <a:cxn ang="T8">
                <a:pos x="T4" y="T5"/>
              </a:cxn>
            </a:cxnLst>
            <a:rect l="T9" t="T10" r="T11" b="T12"/>
            <a:pathLst>
              <a:path w="20959" h="21600" fill="none" extrusionOk="0">
                <a:moveTo>
                  <a:pt x="-1" y="0"/>
                </a:moveTo>
                <a:cubicBezTo>
                  <a:pt x="9917" y="0"/>
                  <a:pt x="18560" y="6753"/>
                  <a:pt x="20958" y="16376"/>
                </a:cubicBezTo>
              </a:path>
              <a:path w="20959" h="21600" stroke="0" extrusionOk="0">
                <a:moveTo>
                  <a:pt x="-1" y="0"/>
                </a:moveTo>
                <a:cubicBezTo>
                  <a:pt x="9917" y="0"/>
                  <a:pt x="18560" y="6753"/>
                  <a:pt x="20958" y="16376"/>
                </a:cubicBezTo>
                <a:lnTo>
                  <a:pt x="0" y="21600"/>
                </a:lnTo>
                <a:lnTo>
                  <a:pt x="-1" y="0"/>
                </a:lnTo>
                <a:close/>
              </a:path>
            </a:pathLst>
          </a:custGeom>
          <a:noFill/>
          <a:ln w="57150">
            <a:solidFill>
              <a:schemeClr val="bg1"/>
            </a:solidFill>
            <a:prstDash val="sysDot"/>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3322" name="Text Box 15">
            <a:extLst>
              <a:ext uri="{FF2B5EF4-FFF2-40B4-BE49-F238E27FC236}">
                <a16:creationId xmlns:a16="http://schemas.microsoft.com/office/drawing/2014/main" id="{FB0AB196-01C6-491E-8655-07308636FE72}"/>
              </a:ext>
            </a:extLst>
          </p:cNvPr>
          <p:cNvSpPr txBox="1">
            <a:spLocks noChangeArrowheads="1"/>
          </p:cNvSpPr>
          <p:nvPr/>
        </p:nvSpPr>
        <p:spPr bwMode="auto">
          <a:xfrm>
            <a:off x="6324600" y="4495800"/>
            <a:ext cx="3810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a:solidFill>
                  <a:schemeClr val="bg1"/>
                </a:solidFill>
              </a:rPr>
              <a:t>r</a:t>
            </a:r>
          </a:p>
        </p:txBody>
      </p:sp>
    </p:spTree>
    <p:custDataLst>
      <p:tags r:id="rId1"/>
    </p:custData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 Box 2">
            <a:extLst>
              <a:ext uri="{FF2B5EF4-FFF2-40B4-BE49-F238E27FC236}">
                <a16:creationId xmlns:a16="http://schemas.microsoft.com/office/drawing/2014/main" id="{73C547EE-39DC-4ECC-9994-9EBA2D491527}"/>
              </a:ext>
            </a:extLst>
          </p:cNvPr>
          <p:cNvSpPr txBox="1">
            <a:spLocks noChangeArrowheads="1"/>
          </p:cNvSpPr>
          <p:nvPr/>
        </p:nvSpPr>
        <p:spPr bwMode="auto">
          <a:xfrm>
            <a:off x="381000" y="381000"/>
            <a:ext cx="76200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b="1"/>
              <a:t>Chapter 12:  Rotational Kinematics</a:t>
            </a:r>
          </a:p>
        </p:txBody>
      </p:sp>
      <p:sp>
        <p:nvSpPr>
          <p:cNvPr id="14339" name="Line 3">
            <a:extLst>
              <a:ext uri="{FF2B5EF4-FFF2-40B4-BE49-F238E27FC236}">
                <a16:creationId xmlns:a16="http://schemas.microsoft.com/office/drawing/2014/main" id="{37B6CEEA-9553-475F-A025-B1DC2C765CC6}"/>
              </a:ext>
            </a:extLst>
          </p:cNvPr>
          <p:cNvSpPr>
            <a:spLocks noChangeShapeType="1"/>
          </p:cNvSpPr>
          <p:nvPr/>
        </p:nvSpPr>
        <p:spPr bwMode="auto">
          <a:xfrm>
            <a:off x="381000" y="990600"/>
            <a:ext cx="8001000" cy="0"/>
          </a:xfrm>
          <a:prstGeom prst="line">
            <a:avLst/>
          </a:prstGeom>
          <a:noFill/>
          <a:ln w="38100">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grpSp>
        <p:nvGrpSpPr>
          <p:cNvPr id="2" name="Group 14">
            <a:extLst>
              <a:ext uri="{FF2B5EF4-FFF2-40B4-BE49-F238E27FC236}">
                <a16:creationId xmlns:a16="http://schemas.microsoft.com/office/drawing/2014/main" id="{478A513F-B8AE-412F-A1CA-FEF54E575EDF}"/>
              </a:ext>
            </a:extLst>
          </p:cNvPr>
          <p:cNvGrpSpPr>
            <a:grpSpLocks/>
          </p:cNvGrpSpPr>
          <p:nvPr/>
        </p:nvGrpSpPr>
        <p:grpSpPr bwMode="auto">
          <a:xfrm>
            <a:off x="381000" y="2590800"/>
            <a:ext cx="8763000" cy="1600200"/>
            <a:chOff x="240" y="2688"/>
            <a:chExt cx="5520" cy="1008"/>
          </a:xfrm>
        </p:grpSpPr>
        <p:graphicFrame>
          <p:nvGraphicFramePr>
            <p:cNvPr id="14341" name="Object 11">
              <a:extLst>
                <a:ext uri="{FF2B5EF4-FFF2-40B4-BE49-F238E27FC236}">
                  <a16:creationId xmlns:a16="http://schemas.microsoft.com/office/drawing/2014/main" id="{2D66592D-44CE-4664-BA1F-B2DF025597FA}"/>
                </a:ext>
              </a:extLst>
            </p:cNvPr>
            <p:cNvGraphicFramePr>
              <a:graphicFrameLocks noChangeAspect="1"/>
            </p:cNvGraphicFramePr>
            <p:nvPr/>
          </p:nvGraphicFramePr>
          <p:xfrm>
            <a:off x="576" y="3052"/>
            <a:ext cx="2223" cy="644"/>
          </p:xfrm>
          <a:graphic>
            <a:graphicData uri="http://schemas.openxmlformats.org/presentationml/2006/ole">
              <mc:AlternateContent xmlns:mc="http://schemas.openxmlformats.org/markup-compatibility/2006">
                <mc:Choice xmlns:v="urn:schemas-microsoft-com:vml" Requires="v">
                  <p:oleObj spid="_x0000_s14344" name="Equation" r:id="rId5" imgW="1358310" imgH="393529" progId="Equation.3">
                    <p:embed/>
                  </p:oleObj>
                </mc:Choice>
                <mc:Fallback>
                  <p:oleObj name="Equation" r:id="rId5" imgW="1358310" imgH="393529" progId="Equation.3">
                    <p:embed/>
                    <p:pic>
                      <p:nvPicPr>
                        <p:cNvPr id="0" name="Object 1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76" y="3052"/>
                          <a:ext cx="2223" cy="64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4342" name="Object 12">
              <a:extLst>
                <a:ext uri="{FF2B5EF4-FFF2-40B4-BE49-F238E27FC236}">
                  <a16:creationId xmlns:a16="http://schemas.microsoft.com/office/drawing/2014/main" id="{298C1D93-884F-4FF6-8699-2BD47C66F9D0}"/>
                </a:ext>
              </a:extLst>
            </p:cNvPr>
            <p:cNvGraphicFramePr>
              <a:graphicFrameLocks noChangeAspect="1"/>
            </p:cNvGraphicFramePr>
            <p:nvPr/>
          </p:nvGraphicFramePr>
          <p:xfrm>
            <a:off x="3250" y="3196"/>
            <a:ext cx="1453" cy="374"/>
          </p:xfrm>
          <a:graphic>
            <a:graphicData uri="http://schemas.openxmlformats.org/presentationml/2006/ole">
              <mc:AlternateContent xmlns:mc="http://schemas.openxmlformats.org/markup-compatibility/2006">
                <mc:Choice xmlns:v="urn:schemas-microsoft-com:vml" Requires="v">
                  <p:oleObj spid="_x0000_s14345" name="Equation" r:id="rId7" imgW="889000" imgH="228600" progId="Equation.3">
                    <p:embed/>
                  </p:oleObj>
                </mc:Choice>
                <mc:Fallback>
                  <p:oleObj name="Equation" r:id="rId7" imgW="889000" imgH="228600" progId="Equation.3">
                    <p:embed/>
                    <p:pic>
                      <p:nvPicPr>
                        <p:cNvPr id="0" name="Object 1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250" y="3196"/>
                          <a:ext cx="1453" cy="3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4343" name="Text Box 13">
              <a:extLst>
                <a:ext uri="{FF2B5EF4-FFF2-40B4-BE49-F238E27FC236}">
                  <a16:creationId xmlns:a16="http://schemas.microsoft.com/office/drawing/2014/main" id="{27EBFA62-34E6-4FD5-BE3F-B79E5BBD1810}"/>
                </a:ext>
              </a:extLst>
            </p:cNvPr>
            <p:cNvSpPr txBox="1">
              <a:spLocks noChangeArrowheads="1"/>
            </p:cNvSpPr>
            <p:nvPr/>
          </p:nvSpPr>
          <p:spPr bwMode="auto">
            <a:xfrm>
              <a:off x="240" y="2688"/>
              <a:ext cx="5520" cy="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a:t>The “new” rotational equations of motion:</a:t>
              </a:r>
            </a:p>
          </p:txBody>
        </p:sp>
      </p:gr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EXPANDSHOWBAR" val="True"/>
  <p:tag name="BULLETTYPE" val="3"/>
  <p:tag name="RESPCOUNTERSTYLE" val="-1"/>
  <p:tag name="INPUTSOURCE" val="1"/>
  <p:tag name="BACKUPMAINTENANCE" val="7"/>
  <p:tag name="ROTATIONINTERVAL" val="2"/>
  <p:tag name="RACERSMAXDISPLAYED" val="5"/>
  <p:tag name="TEAMSINLEADERBOARD" val="5"/>
  <p:tag name="BUBBLEVALUEFORMAT" val="0.0"/>
  <p:tag name="CUSTOMCELLFORECOLOR" val="-16777216"/>
  <p:tag name="CUSTOMCELLBACKCOLOR4" val="-8355712"/>
  <p:tag name="DISPLAYDEVICEID" val="True"/>
  <p:tag name="GRIDSIZE" val="{Width=800, Height=600}"/>
  <p:tag name="CHARTLABELS" val="1"/>
  <p:tag name="PARTLISTDEFAULT" val="1"/>
  <p:tag name="INCORRECTPOINTVALUE" val="0"/>
  <p:tag name="AUTOADJUSTPARTRANGE" val="True"/>
  <p:tag name="FIBNUMRESULTS" val="5"/>
  <p:tag name="PRRESPONSE2" val="9"/>
  <p:tag name="PRRESPONSE6" val="5"/>
  <p:tag name="PRRESPONSE10" val="1"/>
  <p:tag name="POWERPOINTVERSION" val="12.0"/>
  <p:tag name="CSVFORMAT" val="0"/>
  <p:tag name="RESPCOUNTERFORMAT" val="0"/>
  <p:tag name="ALLOWDUPLICATES" val="False"/>
  <p:tag name="REVIEWONLY" val="False"/>
  <p:tag name="RACEANIMATIONSPEED" val="3"/>
  <p:tag name="BUBBLENAMEVISIBLE" val="True"/>
  <p:tag name="CUSTOMGRIDBACKCOLOR" val="-2830136"/>
  <p:tag name="USESCHEMECOLORS" val="True"/>
  <p:tag name="GRIDROTATIONINTERVAL" val="2"/>
  <p:tag name="CHARTCOLORS" val="0"/>
  <p:tag name="INCLUDEPPT" val="True"/>
  <p:tag name="REALTIMEBACKUPPATH" val="(None)"/>
  <p:tag name="FIBDISPLAYRESULTS" val="True"/>
  <p:tag name="PRRESPONSE3" val="8"/>
  <p:tag name="PRRESPONSE8" val="3"/>
  <p:tag name="ANSWERNOWSTYLE" val="-1"/>
  <p:tag name="COUNTDOWNSECONDS" val="10"/>
  <p:tag name="AUTOADVANCE" val="False"/>
  <p:tag name="SKIPREMAININGRACESLIDES" val="True"/>
  <p:tag name="BUBBLEGROUPING" val="3"/>
  <p:tag name="CUSTOMCELLBACKCOLOR3" val="-268652"/>
  <p:tag name="AUTOSIZEGRID" val="True"/>
  <p:tag name="INCLUDENONRESPONDERS" val="False"/>
  <p:tag name="REALTIMEBACKUP" val="False"/>
  <p:tag name="FIBINCLUDEOTHER" val="True"/>
  <p:tag name="PRRESPONSE5" val="6"/>
  <p:tag name="ALWAYSOPENPOLL" val="False"/>
  <p:tag name="ANSWERNOWTEXT" val="Answer Now"/>
  <p:tag name="BACKUPSESSIONS" val="True"/>
  <p:tag name="RACEENDPOINTS" val="100"/>
  <p:tag name="DEFAULTNUMTEAMS" val="5"/>
  <p:tag name="DISPLAYDEVICENUMBER" val="True"/>
  <p:tag name="RESETCHARTS" val="True"/>
  <p:tag name="ZEROBASED" val="False"/>
  <p:tag name="PRRESPONSE1" val="10"/>
  <p:tag name="SHOWFLASHWARNING" val="True"/>
  <p:tag name="COUNTDOWNSTYLE" val="-1"/>
  <p:tag name="AUTOUPDATEALIASES" val="True"/>
  <p:tag name="BUBBLESIZEVISIBLE" val="True"/>
  <p:tag name="GRIDOPACITY" val="90"/>
  <p:tag name="ALLOWUSERFEEDBACK" val="True"/>
  <p:tag name="FIBDISPLAYKEYWORDS" val="True"/>
  <p:tag name="SHOWBARVISIBLE" val="True"/>
  <p:tag name="NUMRESPONSES" val="1"/>
  <p:tag name="MAXRESPONDERS" val="5"/>
  <p:tag name="GRIDPOSITION" val="1"/>
  <p:tag name="CHARTSCALE" val="True"/>
  <p:tag name="PRRESPONSE9" val="2"/>
  <p:tag name="CHARTVALUEFORMAT" val="0%"/>
  <p:tag name="CUSTOMCELLBACKCOLOR2" val="-13395457"/>
  <p:tag name="CORRECTPOINTVALUE" val="1"/>
  <p:tag name="USESECONDARYMONITOR" val="True"/>
  <p:tag name="PARTICIPANTSINLEADERBOARD" val="5"/>
  <p:tag name="MULTIRESPDIVISOR" val="1"/>
  <p:tag name="SAVECSVWITHSESSION" val="True"/>
  <p:tag name="DISPLAYNAME" val="True"/>
  <p:tag name="PRRESPONSE7" val="4"/>
  <p:tag name="POLLINGCYCLE" val="2"/>
  <p:tag name="STDCHART" val="1"/>
  <p:tag name="RESPTABLESTYLE" val="-1"/>
  <p:tag name="CUSTOMCELLBACKCOLOR1" val="-657956"/>
  <p:tag name="PRRESPONSE4" val="7"/>
  <p:tag name="ADVANCEDSETTINGSVIEW" val="False"/>
  <p:tag name="DELIMITERS" val="3.1"/>
  <p:tag name="WASPOLLED" val="56CA0AC616E946359A0468744D66C0EE"/>
  <p:tag name="TPVERSION" val="5"/>
  <p:tag name="TPFULLVERSION" val="5.1.0.2296"/>
  <p:tag name="PPTVERSION" val="14"/>
  <p:tag name="TPOS" val="2"/>
</p:tagLst>
</file>

<file path=ppt/tags/tag10.xml><?xml version="1.0" encoding="utf-8"?>
<p:tagLst xmlns:a="http://schemas.openxmlformats.org/drawingml/2006/main" xmlns:r="http://schemas.openxmlformats.org/officeDocument/2006/relationships" xmlns:p="http://schemas.openxmlformats.org/presentationml/2006/main">
  <p:tag name="NOPREFERENCE" val="False"/>
</p:tagLst>
</file>

<file path=ppt/tags/tag11.xml><?xml version="1.0" encoding="utf-8"?>
<p:tagLst xmlns:a="http://schemas.openxmlformats.org/drawingml/2006/main" xmlns:r="http://schemas.openxmlformats.org/officeDocument/2006/relationships" xmlns:p="http://schemas.openxmlformats.org/presentationml/2006/main">
  <p:tag name="NOPREFERENCE" val="False"/>
</p:tagLst>
</file>

<file path=ppt/tags/tag12.xml><?xml version="1.0" encoding="utf-8"?>
<p:tagLst xmlns:a="http://schemas.openxmlformats.org/drawingml/2006/main" xmlns:r="http://schemas.openxmlformats.org/officeDocument/2006/relationships" xmlns:p="http://schemas.openxmlformats.org/presentationml/2006/main">
  <p:tag name="NOPREFERENCE" val="False"/>
</p:tagLst>
</file>

<file path=ppt/tags/tag13.xml><?xml version="1.0" encoding="utf-8"?>
<p:tagLst xmlns:a="http://schemas.openxmlformats.org/drawingml/2006/main" xmlns:r="http://schemas.openxmlformats.org/officeDocument/2006/relationships" xmlns:p="http://schemas.openxmlformats.org/presentationml/2006/main">
  <p:tag name="NOPREFERENCE" val="False"/>
</p:tagLst>
</file>

<file path=ppt/tags/tag14.xml><?xml version="1.0" encoding="utf-8"?>
<p:tagLst xmlns:a="http://schemas.openxmlformats.org/drawingml/2006/main" xmlns:r="http://schemas.openxmlformats.org/officeDocument/2006/relationships" xmlns:p="http://schemas.openxmlformats.org/presentationml/2006/main">
  <p:tag name="NOPREFERENCE" val="False"/>
</p:tagLst>
</file>

<file path=ppt/tags/tag15.xml><?xml version="1.0" encoding="utf-8"?>
<p:tagLst xmlns:a="http://schemas.openxmlformats.org/drawingml/2006/main" xmlns:r="http://schemas.openxmlformats.org/officeDocument/2006/relationships" xmlns:p="http://schemas.openxmlformats.org/presentationml/2006/main">
  <p:tag name="NOPREFERENCE" val="False"/>
</p:tagLst>
</file>

<file path=ppt/tags/tag16.xml><?xml version="1.0" encoding="utf-8"?>
<p:tagLst xmlns:a="http://schemas.openxmlformats.org/drawingml/2006/main" xmlns:r="http://schemas.openxmlformats.org/officeDocument/2006/relationships" xmlns:p="http://schemas.openxmlformats.org/presentationml/2006/main">
  <p:tag name="NOPREFERENCE" val="False"/>
</p:tagLst>
</file>

<file path=ppt/tags/tag17.xml><?xml version="1.0" encoding="utf-8"?>
<p:tagLst xmlns:a="http://schemas.openxmlformats.org/drawingml/2006/main" xmlns:r="http://schemas.openxmlformats.org/officeDocument/2006/relationships" xmlns:p="http://schemas.openxmlformats.org/presentationml/2006/main">
  <p:tag name="NOPREFERENCE" val="False"/>
</p:tagLst>
</file>

<file path=ppt/tags/tag18.xml><?xml version="1.0" encoding="utf-8"?>
<p:tagLst xmlns:a="http://schemas.openxmlformats.org/drawingml/2006/main" xmlns:r="http://schemas.openxmlformats.org/officeDocument/2006/relationships" xmlns:p="http://schemas.openxmlformats.org/presentationml/2006/main">
  <p:tag name="NOPREFERENCE" val="False"/>
</p:tagLst>
</file>

<file path=ppt/tags/tag19.xml><?xml version="1.0" encoding="utf-8"?>
<p:tagLst xmlns:a="http://schemas.openxmlformats.org/drawingml/2006/main" xmlns:r="http://schemas.openxmlformats.org/officeDocument/2006/relationships" xmlns:p="http://schemas.openxmlformats.org/presentationml/2006/main">
  <p:tag name="NOPREFERENCE" val="False"/>
</p:tagLst>
</file>

<file path=ppt/tags/tag2.xml><?xml version="1.0" encoding="utf-8"?>
<p:tagLst xmlns:a="http://schemas.openxmlformats.org/drawingml/2006/main" xmlns:r="http://schemas.openxmlformats.org/officeDocument/2006/relationships" xmlns:p="http://schemas.openxmlformats.org/presentationml/2006/main">
  <p:tag name="NOPREFERENCE" val="False"/>
</p:tagLst>
</file>

<file path=ppt/tags/tag20.xml><?xml version="1.0" encoding="utf-8"?>
<p:tagLst xmlns:a="http://schemas.openxmlformats.org/drawingml/2006/main" xmlns:r="http://schemas.openxmlformats.org/officeDocument/2006/relationships" xmlns:p="http://schemas.openxmlformats.org/presentationml/2006/main">
  <p:tag name="NOPREFERENCE" val="False"/>
</p:tagLst>
</file>

<file path=ppt/tags/tag21.xml><?xml version="1.0" encoding="utf-8"?>
<p:tagLst xmlns:a="http://schemas.openxmlformats.org/drawingml/2006/main" xmlns:r="http://schemas.openxmlformats.org/officeDocument/2006/relationships" xmlns:p="http://schemas.openxmlformats.org/presentationml/2006/main">
  <p:tag name="NOPREFERENCE" val="False"/>
</p:tagLst>
</file>

<file path=ppt/tags/tag22.xml><?xml version="1.0" encoding="utf-8"?>
<p:tagLst xmlns:a="http://schemas.openxmlformats.org/drawingml/2006/main" xmlns:r="http://schemas.openxmlformats.org/officeDocument/2006/relationships" xmlns:p="http://schemas.openxmlformats.org/presentationml/2006/main">
  <p:tag name="NOPREFERENCE" val="False"/>
</p:tagLst>
</file>

<file path=ppt/tags/tag23.xml><?xml version="1.0" encoding="utf-8"?>
<p:tagLst xmlns:a="http://schemas.openxmlformats.org/drawingml/2006/main" xmlns:r="http://schemas.openxmlformats.org/officeDocument/2006/relationships" xmlns:p="http://schemas.openxmlformats.org/presentationml/2006/main">
  <p:tag name="NOPREFERENCE" val="False"/>
</p:tagLst>
</file>

<file path=ppt/tags/tag24.xml><?xml version="1.0" encoding="utf-8"?>
<p:tagLst xmlns:a="http://schemas.openxmlformats.org/drawingml/2006/main" xmlns:r="http://schemas.openxmlformats.org/officeDocument/2006/relationships" xmlns:p="http://schemas.openxmlformats.org/presentationml/2006/main">
  <p:tag name="NOPREFERENCE" val="False"/>
</p:tagLst>
</file>

<file path=ppt/tags/tag25.xml><?xml version="1.0" encoding="utf-8"?>
<p:tagLst xmlns:a="http://schemas.openxmlformats.org/drawingml/2006/main" xmlns:r="http://schemas.openxmlformats.org/officeDocument/2006/relationships" xmlns:p="http://schemas.openxmlformats.org/presentationml/2006/main">
  <p:tag name="NOPREFERENCE" val="False"/>
</p:tagLst>
</file>

<file path=ppt/tags/tag26.xml><?xml version="1.0" encoding="utf-8"?>
<p:tagLst xmlns:a="http://schemas.openxmlformats.org/drawingml/2006/main" xmlns:r="http://schemas.openxmlformats.org/officeDocument/2006/relationships" xmlns:p="http://schemas.openxmlformats.org/presentationml/2006/main">
  <p:tag name="NOPREFERENCE" val="False"/>
</p:tagLst>
</file>

<file path=ppt/tags/tag27.xml><?xml version="1.0" encoding="utf-8"?>
<p:tagLst xmlns:a="http://schemas.openxmlformats.org/drawingml/2006/main" xmlns:r="http://schemas.openxmlformats.org/officeDocument/2006/relationships" xmlns:p="http://schemas.openxmlformats.org/presentationml/2006/main">
  <p:tag name="NOPREFERENCE" val="False"/>
</p:tagLst>
</file>

<file path=ppt/tags/tag28.xml><?xml version="1.0" encoding="utf-8"?>
<p:tagLst xmlns:a="http://schemas.openxmlformats.org/drawingml/2006/main" xmlns:r="http://schemas.openxmlformats.org/officeDocument/2006/relationships" xmlns:p="http://schemas.openxmlformats.org/presentationml/2006/main">
  <p:tag name="NOPREFERENCE" val="False"/>
</p:tagLst>
</file>

<file path=ppt/tags/tag29.xml><?xml version="1.0" encoding="utf-8"?>
<p:tagLst xmlns:a="http://schemas.openxmlformats.org/drawingml/2006/main" xmlns:r="http://schemas.openxmlformats.org/officeDocument/2006/relationships" xmlns:p="http://schemas.openxmlformats.org/presentationml/2006/main">
  <p:tag name="DELIMITERS" val="3.1"/>
</p:tagLst>
</file>

<file path=ppt/tags/tag3.xml><?xml version="1.0" encoding="utf-8"?>
<p:tagLst xmlns:a="http://schemas.openxmlformats.org/drawingml/2006/main" xmlns:r="http://schemas.openxmlformats.org/officeDocument/2006/relationships" xmlns:p="http://schemas.openxmlformats.org/presentationml/2006/main">
  <p:tag name="NOPREFERENCE" val="False"/>
</p:tagLst>
</file>

<file path=ppt/tags/tag30.xml><?xml version="1.0" encoding="utf-8"?>
<p:tagLst xmlns:a="http://schemas.openxmlformats.org/drawingml/2006/main" xmlns:r="http://schemas.openxmlformats.org/officeDocument/2006/relationships" xmlns:p="http://schemas.openxmlformats.org/presentationml/2006/main">
  <p:tag name="NOPREFERENCE" val="False"/>
</p:tagLst>
</file>

<file path=ppt/tags/tag31.xml><?xml version="1.0" encoding="utf-8"?>
<p:tagLst xmlns:a="http://schemas.openxmlformats.org/drawingml/2006/main" xmlns:r="http://schemas.openxmlformats.org/officeDocument/2006/relationships" xmlns:p="http://schemas.openxmlformats.org/presentationml/2006/main">
  <p:tag name="SLIDEGUID" val="0D22BE065E3F49DE8F6D71BE220E172C"/>
  <p:tag name="SLIDEID" val="0D22BE065E3F49DE8F6D71BE220E172C"/>
  <p:tag name="SLIDEORDER" val="1"/>
  <p:tag name="SLIDETYPE" val="Q"/>
  <p:tag name="DEMOGRAPHIC" val="False"/>
  <p:tag name="TEAMASSIGN" val="False"/>
  <p:tag name="SPEEDSCORING" val="False"/>
  <p:tag name="CORRECTPOINTVALUE" val="1"/>
  <p:tag name="INCORRECTPOINTVALUE" val="0"/>
  <p:tag name="ZEROBASED" val="False"/>
  <p:tag name="NUMRESPONSES" val="1"/>
  <p:tag name="AUTOADVANCE" val="False"/>
  <p:tag name="DELIMITERS" val="3.1"/>
  <p:tag name="VALUEFORMAT" val="0%"/>
  <p:tag name="ANSWERSALIAS" val="Clockwise|smicln|Counterclockwise|smicln|Neither"/>
  <p:tag name="TOTALRESPONSES" val="0"/>
  <p:tag name="VALUES" val="No Value|smicln|No Value|smicln|No Value"/>
  <p:tag name="QUESTIONALIAS" val="_____ is going to sit on a stool that can rotate about a central axis.   I am going to hand ____ a bicycle tire that is spinning counterclockwise as shown in the photo. Which way will ____ spin?"/>
  <p:tag name="LIVECHARTING" val="False"/>
  <p:tag name="AUTOOPENPOLL" val="True"/>
  <p:tag name="TYPE" val="MultiChoiceSlide"/>
  <p:tag name="TPQUESTIONXML" val="﻿&lt;?xml version=&quot;1.0&quot; encoding=&quot;utf-8&quot;?&gt;&#10;&lt;questionlist&gt;&#10;    &lt;properties&gt;&#10;        &lt;guid&gt;E48EB6948459401B8969C1EFCAC52F51&lt;/guid&gt;&#10;        &lt;description /&gt;&#10;        &lt;date&gt;1/14/2013 7:59:11 AM&lt;/date&gt;&#10;    &lt;/properties&gt;&#10;    &lt;questionlisttemplate&gt;&#10;        &lt;correctvalue&gt;1&lt;/correctvalue&gt;&#10;        &lt;incorrectvalue&gt;0&lt;/incorrectvalue&gt;&#10;        &lt;questiontype&gt;1&lt;/questiontype&gt;&#10;        &lt;numberofchoices&gt;4&lt;/numberofchoices&gt;&#10;        &lt;bulletstyle&gt;2&lt;/bulletstyle&gt;&#10;        &lt;questionfont&gt;Verdana&lt;/questionfont&gt;&#10;        &lt;questionfontsize&gt;12&lt;/questionfontsize&gt;&#10;        &lt;answerfont&gt;Verdana&lt;/answerfont&gt;&#10;        &lt;answerfontsize&gt;12&lt;/answerfontsize&gt;&#10;        &lt;showresults&gt;True&lt;/showresults&gt;&#10;        &lt;countdowntime&gt;30&lt;/countdowntime&gt;&#10;        &lt;responsegrid&gt;0&lt;/responsegrid&gt;&#10;    &lt;/questionlisttemplate&gt;&#10;    &lt;questions&gt;&#10;        &lt;multichoice&gt;&#10;            &lt;guid&gt;4DB84C6557BF4F41920EA0F3AE68F32C&lt;/guid&gt;&#10;            &lt;repollguid&gt;4185B32A170E4F7C9CE6FA396BCEB641&lt;/repollguid&gt;&#10;            &lt;sourceid&gt;40FAB8076AD2492981B259D54B10D9A6&lt;/sourceid&gt;&#10;            &lt;questiontext&gt;You are going to sit on a stool that can rotate about a central axis.  I am going to hand you a bicycle tire that is spinning counterclockwise as shown in the photo.Which way will you spin after is flipped over?&lt;/questiontext&gt;&#10;            &lt;showresults&gt;True&lt;/showresults&gt;&#10;            &lt;responsegrid&gt;0&lt;/responsegrid&gt;&#10;            &lt;countdowntimer&gt;False&lt;/countdowntimer&gt;&#10;            &lt;correctvalue&gt;1&lt;/correctvalue&gt;&#10;            &lt;incorrectvalue&gt;0&lt;/incorrectvalue&gt;&#10;            &lt;responselimit&gt;1&lt;/responselimit&gt;&#10;            &lt;bulletstyle&gt;0&lt;/bulletstyle&gt;&#10;            &lt;answers&gt;&#10;                &lt;answer&gt;&#10;                    &lt;guid&gt;B8135518D29640CAAAD701F719FE7109&lt;/guid&gt;&#10;                    &lt;answertext&gt;Clockwise &lt;/answertext&gt;&#10;                    &lt;valuetype&gt;0&lt;/valuetype&gt;&#10;                &lt;/answer&gt;&#10;                &lt;answer&gt;&#10;                    &lt;guid&gt;C06356B0A145463F91A53A20EE8CEC94&lt;/guid&gt;&#10;                    &lt;answertext&gt;Counterclockwise &lt;/answertext&gt;&#10;                    &lt;valuetype&gt;0&lt;/valuetype&gt;&#10;                &lt;/answer&gt;&#10;                &lt;answer&gt;&#10;                    &lt;guid&gt;258B2CFE041C4EA4A0B41EC5CC83FBC5&lt;/guid&gt;&#10;                    &lt;answertext&gt;Neither&lt;/answertext&gt;&#10;                    &lt;valuetype&gt;0&lt;/valuetype&gt;&#10;                &lt;/answer&gt;&#10;            &lt;/answers&gt;&#10;        &lt;/multichoice&gt;&#10;    &lt;/questions&gt;&#10;&lt;/questionlist&gt;"/>
</p:tagLst>
</file>

<file path=ppt/tags/tag32.xml><?xml version="1.0" encoding="utf-8"?>
<p:tagLst xmlns:a="http://schemas.openxmlformats.org/drawingml/2006/main" xmlns:r="http://schemas.openxmlformats.org/officeDocument/2006/relationships" xmlns:p="http://schemas.openxmlformats.org/presentationml/2006/main">
  <p:tag name="CHARTTYPE" val="0"/>
  <p:tag name="TYPE" val="0"/>
  <p:tag name="NUMBERFORMAT" val="0"/>
  <p:tag name="LABELFORMAT" val="1"/>
  <p:tag name="COLORTYPE" val="SCHEME"/>
  <p:tag name="DEFINEDCOLORS" val="3,6,10,45,32,50,13,4,9,55,1"/>
</p:tagLst>
</file>

<file path=ppt/tags/tag33.xml><?xml version="1.0" encoding="utf-8"?>
<p:tagLst xmlns:a="http://schemas.openxmlformats.org/drawingml/2006/main" xmlns:r="http://schemas.openxmlformats.org/officeDocument/2006/relationships" xmlns:p="http://schemas.openxmlformats.org/presentationml/2006/main">
  <p:tag name="ISRESPTABLE" val="True"/>
</p:tagLst>
</file>

<file path=ppt/tags/tag34.xml><?xml version="1.0" encoding="utf-8"?>
<p:tagLst xmlns:a="http://schemas.openxmlformats.org/drawingml/2006/main" xmlns:r="http://schemas.openxmlformats.org/officeDocument/2006/relationships" xmlns:p="http://schemas.openxmlformats.org/presentationml/2006/main">
  <p:tag name="ANSWERBULLETS" val="3"/>
  <p:tag name="TEXTLENGTH" val="34"/>
  <p:tag name="FONTSIZE" val="32"/>
  <p:tag name="BULLETTYPE" val="ppBulletArabicPeriod"/>
  <p:tag name="ANSWERTEXT" val="Clockwise&#10;Counterclockwise&#10;Neither"/>
  <p:tag name="OLDNUMANSWERS" val="3"/>
</p:tagLst>
</file>

<file path=ppt/tags/tag35.xml><?xml version="1.0" encoding="utf-8"?>
<p:tagLst xmlns:a="http://schemas.openxmlformats.org/drawingml/2006/main" xmlns:r="http://schemas.openxmlformats.org/officeDocument/2006/relationships" xmlns:p="http://schemas.openxmlformats.org/presentationml/2006/main">
  <p:tag name="DELIMITERS" val="3.1"/>
</p:tagLst>
</file>

<file path=ppt/tags/tag36.xml><?xml version="1.0" encoding="utf-8"?>
<p:tagLst xmlns:a="http://schemas.openxmlformats.org/drawingml/2006/main" xmlns:r="http://schemas.openxmlformats.org/officeDocument/2006/relationships" xmlns:p="http://schemas.openxmlformats.org/presentationml/2006/main">
  <p:tag name="DELIMITERS" val="3.1"/>
</p:tagLst>
</file>

<file path=ppt/tags/tag37.xml><?xml version="1.0" encoding="utf-8"?>
<p:tagLst xmlns:a="http://schemas.openxmlformats.org/drawingml/2006/main" xmlns:r="http://schemas.openxmlformats.org/officeDocument/2006/relationships" xmlns:p="http://schemas.openxmlformats.org/presentationml/2006/main">
  <p:tag name="NOPREFERENCE" val="False"/>
</p:tagLst>
</file>

<file path=ppt/tags/tag38.xml><?xml version="1.0" encoding="utf-8"?>
<p:tagLst xmlns:a="http://schemas.openxmlformats.org/drawingml/2006/main" xmlns:r="http://schemas.openxmlformats.org/officeDocument/2006/relationships" xmlns:p="http://schemas.openxmlformats.org/presentationml/2006/main">
  <p:tag name="NOPREFERENCE" val="False"/>
</p:tagLst>
</file>

<file path=ppt/tags/tag39.xml><?xml version="1.0" encoding="utf-8"?>
<p:tagLst xmlns:a="http://schemas.openxmlformats.org/drawingml/2006/main" xmlns:r="http://schemas.openxmlformats.org/officeDocument/2006/relationships" xmlns:p="http://schemas.openxmlformats.org/presentationml/2006/main">
  <p:tag name="RESULTS" val="Enter Question Text&#10;31[;]33[;]31[;]False[;]0[;]&#10;2[;]2[;]1.07763181216065[;]1.16129032258065&#10;14[;]0[;]11[;]1[;]&#10;7[;]0[;]22[;]2[;]&#10;6[;]0[;]33[;]3[;]&#10;4[;]0[;]44[;]4[;]&#10;"/>
  <p:tag name="HASRESULTS" val="True"/>
  <p:tag name="LIVECHARTING" val="False"/>
  <p:tag name="AUTOOPENPOLL" val="True"/>
  <p:tag name="TYPE" val="MultiChoiceSlide"/>
  <p:tag name="TPQUESTIONXML" val="﻿&lt;?xml version=&quot;1.0&quot; encoding=&quot;utf-8&quot;?&gt;&#10;&lt;questionlist&gt;&#10;    &lt;properties&gt;&#10;        &lt;guid&gt;C7716443CBEC4A4493650EADE64B9C69&lt;/guid&gt;&#10;        &lt;description /&gt;&#10;        &lt;date&gt;1/14/2013 8:03:43 AM&lt;/date&gt;&#10;    &lt;/properties&gt;&#10;    &lt;questionlisttemplate&gt;&#10;        &lt;correctvalue&gt;1&lt;/correctvalue&gt;&#10;        &lt;incorrectvalue&gt;0&lt;/incorrectvalue&gt;&#10;        &lt;questiontype&gt;1&lt;/questiontype&gt;&#10;        &lt;numberofchoices&gt;4&lt;/numberofchoices&gt;&#10;        &lt;bulletstyle&gt;2&lt;/bulletstyle&gt;&#10;        &lt;questionfont&gt;Verdana&lt;/questionfont&gt;&#10;        &lt;questionfontsize&gt;12&lt;/questionfontsize&gt;&#10;        &lt;answerfont&gt;Verdana&lt;/answerfont&gt;&#10;        &lt;answerfontsize&gt;12&lt;/answerfontsize&gt;&#10;        &lt;showresults&gt;True&lt;/showresults&gt;&#10;        &lt;countdowntime&gt;30&lt;/countdowntime&gt;&#10;        &lt;responsegrid&gt;0&lt;/responsegrid&gt;&#10;    &lt;/questionlisttemplate&gt;&#10;    &lt;questions&gt;&#10;        &lt;multichoice&gt;&#10;            &lt;guid&gt;C943D99401764FB282D77F8DD881AD69&lt;/guid&gt;&#10;            &lt;repollguid&gt;FB5974E8C740442FAB3C69BE2B25A304&lt;/repollguid&gt;&#10;            &lt;sourceid&gt;F4C0F4CD18A34F8F9718D58E597A6E16&lt;/sourceid&gt;&#10;            &lt;questiontext&gt;Enter Question Text&lt;/questiontext&gt;&#10;            &lt;showresults&gt;True&lt;/showresults&gt;&#10;            &lt;responsegrid&gt;0&lt;/responsegrid&gt;&#10;            &lt;countdowntimer&gt;False&lt;/countdowntimer&gt;&#10;            &lt;countdowntime&gt;30&lt;/countdowntime&gt;&#10;            &lt;correctvalue&gt;1&lt;/correctvalue&gt;&#10;            &lt;incorrectvalue&gt;0&lt;/incorrectvalue&gt;&#10;            &lt;responselimit&gt;1&lt;/responselimit&gt;&#10;            &lt;bulletstyle&gt;2&lt;/bulletstyle&gt;&#10;            &lt;correctanswerindicator&gt;True&lt;/correctanswerindicator&gt;&#10;            &lt;answers&gt;&#10;                &lt;answer&gt;&#10;                    &lt;guid&gt;093A4A3A04B9440EBC47CB1D55B7C602&lt;/guid&gt;&#10;                    &lt;answertext&gt;1&lt;/answertext&gt;&#10;                    &lt;valuetype&gt;0&lt;/valuetype&gt;&#10;                &lt;/answer&gt;&#10;                &lt;answer&gt;&#10;                    &lt;guid&gt;D79B8F717D3B4E6FBD4D43D26802EFB6&lt;/guid&gt;&#10;                    &lt;answertext&gt;2&lt;/answertext&gt;&#10;                    &lt;valuetype&gt;0&lt;/valuetype&gt;&#10;                &lt;/answer&gt;&#10;                &lt;answer&gt;&#10;                    &lt;guid&gt;A747A128B2044BD58C0026D35E96060E&lt;/guid&gt;&#10;                    &lt;answertext&gt;3&lt;/answertext&gt;&#10;                    &lt;valuetype&gt;0&lt;/valuetype&gt;&#10;                &lt;/answer&gt;&#10;                &lt;answer&gt;&#10;                    &lt;guid&gt;6D33596F3AAC4C4B936FF59AC6B99E50&lt;/guid&gt;&#10;                    &lt;answertext&gt;4&lt;/answertext&gt;&#10;                    &lt;valuetype&gt;0&lt;/valuetype&gt;&#10;                &lt;/answer&gt;&#10;            &lt;/answers&gt;&#10;        &lt;/multichoice&gt;&#10;    &lt;/questions&gt;&#10;&lt;/questionlist&gt;"/>
</p:tagLst>
</file>

<file path=ppt/tags/tag4.xml><?xml version="1.0" encoding="utf-8"?>
<p:tagLst xmlns:a="http://schemas.openxmlformats.org/drawingml/2006/main" xmlns:r="http://schemas.openxmlformats.org/officeDocument/2006/relationships" xmlns:p="http://schemas.openxmlformats.org/presentationml/2006/main">
  <p:tag name="NOPREFERENCE" val="False"/>
</p:tagLst>
</file>

<file path=ppt/tags/tag40.xml><?xml version="1.0" encoding="utf-8"?>
<p:tagLst xmlns:a="http://schemas.openxmlformats.org/drawingml/2006/main" xmlns:r="http://schemas.openxmlformats.org/officeDocument/2006/relationships" xmlns:p="http://schemas.openxmlformats.org/presentationml/2006/main">
  <p:tag name="ZEROBASED" val="False"/>
</p:tagLst>
</file>

<file path=ppt/tags/tag41.xml><?xml version="1.0" encoding="utf-8"?>
<p:tagLst xmlns:a="http://schemas.openxmlformats.org/drawingml/2006/main" xmlns:r="http://schemas.openxmlformats.org/officeDocument/2006/relationships" xmlns:p="http://schemas.openxmlformats.org/presentationml/2006/main">
  <p:tag name="TYPE" val="0"/>
  <p:tag name="COLORTYPE" val="SCHEME"/>
  <p:tag name="DEFINEDCOLORS" val="3,6,10,45,32,50,13,4,9,55,1"/>
  <p:tag name="NUMBERFORMAT" val="0"/>
  <p:tag name="LABELFORMAT" val="0"/>
</p:tagLst>
</file>

<file path=ppt/tags/tag42.xml><?xml version="1.0" encoding="utf-8"?>
<p:tagLst xmlns:a="http://schemas.openxmlformats.org/drawingml/2006/main" xmlns:r="http://schemas.openxmlformats.org/officeDocument/2006/relationships" xmlns:p="http://schemas.openxmlformats.org/presentationml/2006/main">
  <p:tag name="NOPREFERENCE" val="False"/>
</p:tagLst>
</file>

<file path=ppt/tags/tag43.xml><?xml version="1.0" encoding="utf-8"?>
<p:tagLst xmlns:a="http://schemas.openxmlformats.org/drawingml/2006/main" xmlns:r="http://schemas.openxmlformats.org/officeDocument/2006/relationships" xmlns:p="http://schemas.openxmlformats.org/presentationml/2006/main">
  <p:tag name="NOPREFERENCE" val="False"/>
</p:tagLst>
</file>

<file path=ppt/tags/tag44.xml><?xml version="1.0" encoding="utf-8"?>
<p:tagLst xmlns:a="http://schemas.openxmlformats.org/drawingml/2006/main" xmlns:r="http://schemas.openxmlformats.org/officeDocument/2006/relationships" xmlns:p="http://schemas.openxmlformats.org/presentationml/2006/main">
  <p:tag name="NOPREFERENCE" val="False"/>
</p:tagLst>
</file>

<file path=ppt/tags/tag45.xml><?xml version="1.0" encoding="utf-8"?>
<p:tagLst xmlns:a="http://schemas.openxmlformats.org/drawingml/2006/main" xmlns:r="http://schemas.openxmlformats.org/officeDocument/2006/relationships" xmlns:p="http://schemas.openxmlformats.org/presentationml/2006/main">
  <p:tag name="NOPREFERENCE" val="False"/>
</p:tagLst>
</file>

<file path=ppt/tags/tag46.xml><?xml version="1.0" encoding="utf-8"?>
<p:tagLst xmlns:a="http://schemas.openxmlformats.org/drawingml/2006/main" xmlns:r="http://schemas.openxmlformats.org/officeDocument/2006/relationships" xmlns:p="http://schemas.openxmlformats.org/presentationml/2006/main">
  <p:tag name="NOPREFERENCE" val="False"/>
</p:tagLst>
</file>

<file path=ppt/tags/tag47.xml><?xml version="1.0" encoding="utf-8"?>
<p:tagLst xmlns:a="http://schemas.openxmlformats.org/drawingml/2006/main" xmlns:r="http://schemas.openxmlformats.org/officeDocument/2006/relationships" xmlns:p="http://schemas.openxmlformats.org/presentationml/2006/main">
  <p:tag name="NOPREFERENCE" val="False"/>
</p:tagLst>
</file>

<file path=ppt/tags/tag48.xml><?xml version="1.0" encoding="utf-8"?>
<p:tagLst xmlns:a="http://schemas.openxmlformats.org/drawingml/2006/main" xmlns:r="http://schemas.openxmlformats.org/officeDocument/2006/relationships" xmlns:p="http://schemas.openxmlformats.org/presentationml/2006/main">
  <p:tag name="NOPREFERENCE" val="False"/>
</p:tagLst>
</file>

<file path=ppt/tags/tag49.xml><?xml version="1.0" encoding="utf-8"?>
<p:tagLst xmlns:a="http://schemas.openxmlformats.org/drawingml/2006/main" xmlns:r="http://schemas.openxmlformats.org/officeDocument/2006/relationships" xmlns:p="http://schemas.openxmlformats.org/presentationml/2006/main">
  <p:tag name="NOPREFERENCE" val="False"/>
</p:tagLst>
</file>

<file path=ppt/tags/tag5.xml><?xml version="1.0" encoding="utf-8"?>
<p:tagLst xmlns:a="http://schemas.openxmlformats.org/drawingml/2006/main" xmlns:r="http://schemas.openxmlformats.org/officeDocument/2006/relationships" xmlns:p="http://schemas.openxmlformats.org/presentationml/2006/main">
  <p:tag name="NOPREFERENCE" val="False"/>
</p:tagLst>
</file>

<file path=ppt/tags/tag6.xml><?xml version="1.0" encoding="utf-8"?>
<p:tagLst xmlns:a="http://schemas.openxmlformats.org/drawingml/2006/main" xmlns:r="http://schemas.openxmlformats.org/officeDocument/2006/relationships" xmlns:p="http://schemas.openxmlformats.org/presentationml/2006/main">
  <p:tag name="NOPREFERENCE" val="False"/>
</p:tagLst>
</file>

<file path=ppt/tags/tag7.xml><?xml version="1.0" encoding="utf-8"?>
<p:tagLst xmlns:a="http://schemas.openxmlformats.org/drawingml/2006/main" xmlns:r="http://schemas.openxmlformats.org/officeDocument/2006/relationships" xmlns:p="http://schemas.openxmlformats.org/presentationml/2006/main">
  <p:tag name="NOPREFERENCE" val="False"/>
</p:tagLst>
</file>

<file path=ppt/tags/tag8.xml><?xml version="1.0" encoding="utf-8"?>
<p:tagLst xmlns:a="http://schemas.openxmlformats.org/drawingml/2006/main" xmlns:r="http://schemas.openxmlformats.org/officeDocument/2006/relationships" xmlns:p="http://schemas.openxmlformats.org/presentationml/2006/main">
  <p:tag name="NOPREFERENCE" val="False"/>
</p:tagLst>
</file>

<file path=ppt/tags/tag9.xml><?xml version="1.0" encoding="utf-8"?>
<p:tagLst xmlns:a="http://schemas.openxmlformats.org/drawingml/2006/main" xmlns:r="http://schemas.openxmlformats.org/officeDocument/2006/relationships" xmlns:p="http://schemas.openxmlformats.org/presentationml/2006/main">
  <p:tag name="NOPREFERENCE" val="False"/>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12753</TotalTime>
  <Words>1971</Words>
  <Application>Microsoft Office PowerPoint</Application>
  <PresentationFormat>On-screen Show (4:3)</PresentationFormat>
  <Paragraphs>235</Paragraphs>
  <Slides>49</Slides>
  <Notes>26</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2</vt:i4>
      </vt:variant>
      <vt:variant>
        <vt:lpstr>Slide Titles</vt:lpstr>
      </vt:variant>
      <vt:variant>
        <vt:i4>49</vt:i4>
      </vt:variant>
    </vt:vector>
  </HeadingPairs>
  <TitlesOfParts>
    <vt:vector size="57" baseType="lpstr">
      <vt:lpstr>Arial</vt:lpstr>
      <vt:lpstr>Symbol</vt:lpstr>
      <vt:lpstr>Times New Roman</vt:lpstr>
      <vt:lpstr>Times</vt:lpstr>
      <vt:lpstr>Wingdings</vt:lpstr>
      <vt:lpstr>Default Design</vt:lpstr>
      <vt:lpstr>Microsoft Equation 3.0</vt:lpstr>
      <vt:lpstr>Microsoft Graph Chart</vt:lpstr>
      <vt:lpstr>PowerPoint Presentation</vt:lpstr>
      <vt:lpstr>Motion and the Particle Model</vt:lpstr>
      <vt:lpstr>Rotational Motion</vt:lpstr>
      <vt:lpstr>PowerPoint Presentation</vt:lpstr>
      <vt:lpstr>PowerPoint Presentation</vt:lpstr>
      <vt:lpstr>PowerPoint Presentation</vt:lpstr>
      <vt:lpstr>Rotational Motion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You are going to sit on a stool that can rotate about a central axis.   I am going to hand you a bicycle tire that is spinning counterclockwise as shown in the photo. Which way will you spin after is flipped over?</vt:lpstr>
      <vt:lpstr>Sample Problem 5:   </vt:lpstr>
      <vt:lpstr>Sample Problem 6:   </vt:lpstr>
      <vt:lpstr>PowerPoint Presentation</vt:lpstr>
      <vt:lpstr>PowerPoint Presentation</vt:lpstr>
      <vt:lpstr>PowerPoint Presentation</vt:lpstr>
      <vt:lpstr>Enter Question Text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LBCC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Greg Mulder</dc:creator>
  <cp:lastModifiedBy>Greg S. Mulder</cp:lastModifiedBy>
  <cp:revision>91</cp:revision>
  <dcterms:created xsi:type="dcterms:W3CDTF">2005-01-10T17:08:23Z</dcterms:created>
  <dcterms:modified xsi:type="dcterms:W3CDTF">2019-01-07T15:53:42Z</dcterms:modified>
</cp:coreProperties>
</file>