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4" r:id="rId3"/>
    <p:sldId id="257" r:id="rId4"/>
    <p:sldId id="272" r:id="rId5"/>
    <p:sldId id="258" r:id="rId6"/>
    <p:sldId id="259" r:id="rId7"/>
    <p:sldId id="266" r:id="rId8"/>
    <p:sldId id="267" r:id="rId9"/>
    <p:sldId id="268" r:id="rId10"/>
    <p:sldId id="269" r:id="rId11"/>
    <p:sldId id="27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B5DEB3-AC93-47DF-B8BF-58B857FE5E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D817E-BC69-46ED-AF7B-F33C32CB78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58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FA1D8-5784-4CAB-9A9E-4D01296EC5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50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CBD7D-D348-4852-B21A-55EF74F6C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53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6F577-AD8D-42B9-A595-83B61CB9FF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297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3ED75-70D6-479F-9BB0-99D12AC8D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10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1993C-7A01-40C0-9114-C06BB1886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80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FCF0E-B26A-4C78-953A-F25639256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12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E1782-5E31-49F4-A981-483D61454E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56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0ED7F-4FF1-41EE-9B23-18CB3AB3B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93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BD1B9-A13D-4F6E-876D-893ED02752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97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5039D-03A4-47BB-A5D8-438CD0173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43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11E53-7E9A-4AF6-AA09-C66EAD9C9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14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B0270-B689-4962-B48B-087D324375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23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8B16DA-720F-47BB-98ED-F42C901AE9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antwrp.gsfc.nasa.gov/apod/image/9909/crab_chandra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antwrp.gsfc.nasa.gov/apod/image/0503/crab_xrayopt_full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antwrp.gsfc.nasa.gov/apod/image/9911/crab_vlt_big.jpg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hyperlink" Target="http://antwrp.gsfc.nasa.gov/apod/image/0401/crab_cfht_big.jpg" TargetMode="Externa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883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/>
              <a:t>Chapter 36—Optical Instruments</a:t>
            </a:r>
          </a:p>
        </p:txBody>
      </p:sp>
      <p:pic>
        <p:nvPicPr>
          <p:cNvPr id="2054" name="Picture 6" descr="hst_deplo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7056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X-Ray Telescopes</a:t>
            </a:r>
          </a:p>
        </p:txBody>
      </p:sp>
      <p:pic>
        <p:nvPicPr>
          <p:cNvPr id="11267" name="Picture 5" descr="img5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725738"/>
            <a:ext cx="1905000" cy="2273300"/>
          </a:xfrm>
          <a:noFill/>
        </p:spPr>
      </p:pic>
      <p:pic>
        <p:nvPicPr>
          <p:cNvPr id="11268" name="Picture 8" descr="300px-Chandra_X-ray_telescope_prepared_for_launch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676400"/>
            <a:ext cx="3017838" cy="4525963"/>
          </a:xfrm>
          <a:noFill/>
        </p:spPr>
      </p:pic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381000" y="5410200"/>
            <a:ext cx="426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The Chandra Space Telescope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Adaptive Optics</a:t>
            </a:r>
          </a:p>
        </p:txBody>
      </p:sp>
      <p:pic>
        <p:nvPicPr>
          <p:cNvPr id="12291" name="Picture 6" descr="http://www.lbl.gov/Science-Articles/Archive/images2/keck-honeyco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" descr="http://www.jamasoftware.com/img/keck_hawa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0"/>
          <a:stretch>
            <a:fillRect/>
          </a:stretch>
        </p:blipFill>
        <p:spPr bwMode="auto">
          <a:xfrm>
            <a:off x="304800" y="1066800"/>
            <a:ext cx="4762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http://www.anthonares.net/lick_laser_guide_st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7052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mg-my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0"/>
            <a:ext cx="384016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066800"/>
            <a:ext cx="9144000" cy="3581400"/>
            <a:chOff x="1872" y="5266"/>
            <a:chExt cx="8496" cy="2304"/>
          </a:xfrm>
        </p:grpSpPr>
        <p:grpSp>
          <p:nvGrpSpPr>
            <p:cNvPr id="4106" name="Group 3"/>
            <p:cNvGrpSpPr>
              <a:grpSpLocks/>
            </p:cNvGrpSpPr>
            <p:nvPr/>
          </p:nvGrpSpPr>
          <p:grpSpPr bwMode="auto">
            <a:xfrm>
              <a:off x="1872" y="5266"/>
              <a:ext cx="8496" cy="2304"/>
              <a:chOff x="1872" y="5266"/>
              <a:chExt cx="8496" cy="2304"/>
            </a:xfrm>
          </p:grpSpPr>
          <p:grpSp>
            <p:nvGrpSpPr>
              <p:cNvPr id="4108" name="Group 4"/>
              <p:cNvGrpSpPr>
                <a:grpSpLocks/>
              </p:cNvGrpSpPr>
              <p:nvPr/>
            </p:nvGrpSpPr>
            <p:grpSpPr bwMode="auto">
              <a:xfrm>
                <a:off x="1872" y="5266"/>
                <a:ext cx="8496" cy="2304"/>
                <a:chOff x="1872" y="5266"/>
                <a:chExt cx="8496" cy="2304"/>
              </a:xfrm>
            </p:grpSpPr>
            <p:sp>
              <p:nvSpPr>
                <p:cNvPr id="4110" name="Rectangle 5"/>
                <p:cNvSpPr>
                  <a:spLocks noChangeArrowheads="1"/>
                </p:cNvSpPr>
                <p:nvPr/>
              </p:nvSpPr>
              <p:spPr bwMode="auto">
                <a:xfrm>
                  <a:off x="1872" y="6994"/>
                  <a:ext cx="8352" cy="5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4111" name="Group 6"/>
                <p:cNvGrpSpPr>
                  <a:grpSpLocks/>
                </p:cNvGrpSpPr>
                <p:nvPr/>
              </p:nvGrpSpPr>
              <p:grpSpPr bwMode="auto">
                <a:xfrm>
                  <a:off x="5472" y="5616"/>
                  <a:ext cx="3024" cy="720"/>
                  <a:chOff x="5472" y="5616"/>
                  <a:chExt cx="3024" cy="720"/>
                </a:xfrm>
              </p:grpSpPr>
              <p:sp>
                <p:nvSpPr>
                  <p:cNvPr id="4124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5760" y="5698"/>
                    <a:ext cx="2736" cy="5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12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5472" y="5616"/>
                    <a:ext cx="576" cy="72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4112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5472" y="6274"/>
                  <a:ext cx="576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3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5616" y="6274"/>
                  <a:ext cx="2880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208" y="5266"/>
                  <a:ext cx="115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400">
                      <a:latin typeface="Times New Roman" panose="02020603050405020304" pitchFamily="18" charset="0"/>
                    </a:rPr>
                    <a:t>~350nm</a:t>
                  </a:r>
                </a:p>
              </p:txBody>
            </p:sp>
            <p:sp>
              <p:nvSpPr>
                <p:cNvPr id="411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760" y="5266"/>
                  <a:ext cx="115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400">
                      <a:latin typeface="Times New Roman" panose="02020603050405020304" pitchFamily="18" charset="0"/>
                    </a:rPr>
                    <a:t>~700nm</a:t>
                  </a:r>
                </a:p>
              </p:txBody>
            </p:sp>
            <p:sp>
              <p:nvSpPr>
                <p:cNvPr id="411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608" y="6994"/>
                  <a:ext cx="864" cy="5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400">
                      <a:latin typeface="Times New Roman" panose="02020603050405020304" pitchFamily="18" charset="0"/>
                    </a:rPr>
                    <a:t>Infra-red</a:t>
                  </a:r>
                </a:p>
              </p:txBody>
            </p:sp>
            <p:sp>
              <p:nvSpPr>
                <p:cNvPr id="4117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616" y="6994"/>
                  <a:ext cx="1296" cy="5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400">
                      <a:latin typeface="Times New Roman" panose="02020603050405020304" pitchFamily="18" charset="0"/>
                    </a:rPr>
                    <a:t>Ultra-</a:t>
                  </a:r>
                </a:p>
                <a:p>
                  <a:r>
                    <a:rPr lang="en-US" altLang="en-US" sz="2400">
                      <a:latin typeface="Times New Roman" panose="02020603050405020304" pitchFamily="18" charset="0"/>
                    </a:rPr>
                    <a:t>violet</a:t>
                  </a:r>
                </a:p>
              </p:txBody>
            </p:sp>
            <p:sp>
              <p:nvSpPr>
                <p:cNvPr id="411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888" y="6994"/>
                  <a:ext cx="720" cy="5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>
                      <a:latin typeface="Times New Roman" panose="02020603050405020304" pitchFamily="18" charset="0"/>
                    </a:rPr>
                    <a:t>Microwaves</a:t>
                  </a:r>
                </a:p>
              </p:txBody>
            </p:sp>
            <p:sp>
              <p:nvSpPr>
                <p:cNvPr id="411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312" y="6994"/>
                  <a:ext cx="432" cy="5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600">
                      <a:latin typeface="Times New Roman" panose="02020603050405020304" pitchFamily="18" charset="0"/>
                    </a:rPr>
                    <a:t>TV</a:t>
                  </a:r>
                </a:p>
              </p:txBody>
            </p:sp>
            <p:sp>
              <p:nvSpPr>
                <p:cNvPr id="412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736" y="6994"/>
                  <a:ext cx="432" cy="5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600">
                      <a:latin typeface="Times New Roman" panose="02020603050405020304" pitchFamily="18" charset="0"/>
                    </a:rPr>
                    <a:t>FM</a:t>
                  </a:r>
                </a:p>
              </p:txBody>
            </p:sp>
            <p:sp>
              <p:nvSpPr>
                <p:cNvPr id="412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60" y="6994"/>
                  <a:ext cx="432" cy="5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600">
                      <a:latin typeface="Times New Roman" panose="02020603050405020304" pitchFamily="18" charset="0"/>
                    </a:rPr>
                    <a:t>AM</a:t>
                  </a:r>
                </a:p>
              </p:txBody>
            </p:sp>
            <p:sp>
              <p:nvSpPr>
                <p:cNvPr id="412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8208" y="6994"/>
                  <a:ext cx="1872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>
                      <a:latin typeface="Times New Roman" panose="02020603050405020304" pitchFamily="18" charset="0"/>
                    </a:rPr>
                    <a:t>Gamma-</a:t>
                  </a:r>
                </a:p>
                <a:p>
                  <a:r>
                    <a:rPr lang="en-US" altLang="en-US" sz="2000">
                      <a:latin typeface="Times New Roman" panose="02020603050405020304" pitchFamily="18" charset="0"/>
                    </a:rPr>
                    <a:t>Rays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23" name="AutoShape 20"/>
                <p:cNvSpPr>
                  <a:spLocks noChangeArrowheads="1"/>
                </p:cNvSpPr>
                <p:nvPr/>
              </p:nvSpPr>
              <p:spPr bwMode="auto">
                <a:xfrm rot="5400000">
                  <a:off x="9720" y="6922"/>
                  <a:ext cx="576" cy="720"/>
                </a:xfrm>
                <a:prstGeom prst="flowChartPunchedTap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4109" name="AutoShape 21"/>
              <p:cNvSpPr>
                <a:spLocks noChangeArrowheads="1"/>
              </p:cNvSpPr>
              <p:nvPr/>
            </p:nvSpPr>
            <p:spPr bwMode="auto">
              <a:xfrm rot="5400000">
                <a:off x="7056" y="6418"/>
                <a:ext cx="576" cy="1728"/>
              </a:xfrm>
              <a:prstGeom prst="flowChartPunchedTap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4107" name="Text Box 22"/>
            <p:cNvSpPr txBox="1">
              <a:spLocks noChangeArrowheads="1"/>
            </p:cNvSpPr>
            <p:nvPr/>
          </p:nvSpPr>
          <p:spPr bwMode="auto">
            <a:xfrm>
              <a:off x="6768" y="6994"/>
              <a:ext cx="100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Times New Roman" panose="02020603050405020304" pitchFamily="18" charset="0"/>
                </a:rPr>
                <a:t>X-Rays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099" name="Text Box 23"/>
          <p:cNvSpPr txBox="1">
            <a:spLocks noChangeArrowheads="1"/>
          </p:cNvSpPr>
          <p:nvPr/>
        </p:nvSpPr>
        <p:spPr bwMode="auto">
          <a:xfrm>
            <a:off x="6553200" y="4848225"/>
            <a:ext cx="2667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High Energy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Small Wavelength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High Frequency</a:t>
            </a:r>
          </a:p>
        </p:txBody>
      </p:sp>
      <p:sp>
        <p:nvSpPr>
          <p:cNvPr id="4100" name="Text Box 24"/>
          <p:cNvSpPr txBox="1">
            <a:spLocks noChangeArrowheads="1"/>
          </p:cNvSpPr>
          <p:nvPr/>
        </p:nvSpPr>
        <p:spPr bwMode="auto">
          <a:xfrm>
            <a:off x="1828800" y="10668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Wavelength  =</a:t>
            </a:r>
          </a:p>
        </p:txBody>
      </p:sp>
      <p:grpSp>
        <p:nvGrpSpPr>
          <p:cNvPr id="4101" name="Group 25"/>
          <p:cNvGrpSpPr>
            <a:grpSpLocks/>
          </p:cNvGrpSpPr>
          <p:nvPr/>
        </p:nvGrpSpPr>
        <p:grpSpPr bwMode="auto">
          <a:xfrm>
            <a:off x="2133600" y="5486400"/>
            <a:ext cx="4114800" cy="381000"/>
            <a:chOff x="1680" y="3456"/>
            <a:chExt cx="2256" cy="240"/>
          </a:xfrm>
        </p:grpSpPr>
        <p:sp>
          <p:nvSpPr>
            <p:cNvPr id="4104" name="AutoShape 26"/>
            <p:cNvSpPr>
              <a:spLocks noChangeArrowheads="1"/>
            </p:cNvSpPr>
            <p:nvPr/>
          </p:nvSpPr>
          <p:spPr bwMode="auto">
            <a:xfrm>
              <a:off x="1776" y="3456"/>
              <a:ext cx="2160" cy="240"/>
            </a:xfrm>
            <a:prstGeom prst="rightArrow">
              <a:avLst>
                <a:gd name="adj1" fmla="val 50000"/>
                <a:gd name="adj2" fmla="val 225000"/>
              </a:avLst>
            </a:pr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05" name="Rectangle 27"/>
            <p:cNvSpPr>
              <a:spLocks noChangeArrowheads="1"/>
            </p:cNvSpPr>
            <p:nvPr/>
          </p:nvSpPr>
          <p:spPr bwMode="auto">
            <a:xfrm>
              <a:off x="1680" y="3504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102" name="Text Box 28"/>
          <p:cNvSpPr txBox="1">
            <a:spLocks noChangeArrowheads="1"/>
          </p:cNvSpPr>
          <p:nvPr/>
        </p:nvSpPr>
        <p:spPr bwMode="auto">
          <a:xfrm>
            <a:off x="0" y="4800600"/>
            <a:ext cx="2667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Low Energy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Long Wavelength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Low Frequency</a:t>
            </a:r>
          </a:p>
        </p:txBody>
      </p:sp>
      <p:sp>
        <p:nvSpPr>
          <p:cNvPr id="4103" name="Text Box 29"/>
          <p:cNvSpPr txBox="1">
            <a:spLocks noChangeArrowheads="1"/>
          </p:cNvSpPr>
          <p:nvPr/>
        </p:nvSpPr>
        <p:spPr bwMode="auto">
          <a:xfrm>
            <a:off x="304800" y="30480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The Electromagnetic Spectrum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69888"/>
            <a:ext cx="8229600" cy="5661025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743200" y="1514475"/>
            <a:ext cx="6096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/>
              <a:t>R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352800" y="1514475"/>
            <a:ext cx="6096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 </a:t>
            </a:r>
            <a:r>
              <a:rPr lang="en-US" altLang="en-US" sz="4400"/>
              <a:t>I</a:t>
            </a: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3962400" y="1514475"/>
            <a:ext cx="6096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/>
              <a:t>V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4572000" y="1514475"/>
            <a:ext cx="6096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/>
              <a:t>U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5181600" y="1514475"/>
            <a:ext cx="6096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/>
              <a:t>X</a:t>
            </a:r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5791200" y="1514475"/>
            <a:ext cx="6096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/>
              <a:t>G</a:t>
            </a:r>
          </a:p>
        </p:txBody>
      </p:sp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0" y="3048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In Astronomy, images can be made of distant object using all different parts of the electromagnetic spectrum.</a:t>
            </a:r>
          </a:p>
        </p:txBody>
      </p:sp>
      <p:pic>
        <p:nvPicPr>
          <p:cNvPr id="6153" name="Picture 14" descr="See Explanation.  Clicking on the picture will download&#10; the highest resolution version available.">
            <a:hlinkClick r:id="rId2"/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2554288" cy="2185988"/>
          </a:xfrm>
        </p:spPr>
      </p:pic>
      <p:pic>
        <p:nvPicPr>
          <p:cNvPr id="6154" name="Picture 17" descr="See Explanation.  Clicking on the picture will download&#10; the highest resolution version available.">
            <a:hlinkClick r:id="rId4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24952">
            <a:off x="7162800" y="1752600"/>
            <a:ext cx="1668463" cy="2185988"/>
          </a:xfrm>
        </p:spPr>
      </p:pic>
      <p:pic>
        <p:nvPicPr>
          <p:cNvPr id="6155" name="Picture 21" descr="See Explanation.  Clicking on the picture will download&#10; the highest resolution version available.">
            <a:hlinkClick r:id="rId6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54095">
            <a:off x="1981200" y="3657600"/>
            <a:ext cx="2187575" cy="2922588"/>
          </a:xfrm>
        </p:spPr>
      </p:pic>
      <p:pic>
        <p:nvPicPr>
          <p:cNvPr id="6156" name="Picture 25" descr="See Explanation.  Clicking on the picture will download &#10; the highest resolution version available.">
            <a:hlinkClick r:id="rId8"/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0338" y="3938588"/>
            <a:ext cx="2852737" cy="2187575"/>
          </a:xfrm>
        </p:spPr>
      </p:pic>
      <p:sp>
        <p:nvSpPr>
          <p:cNvPr id="6157" name="Text Box 28"/>
          <p:cNvSpPr txBox="1">
            <a:spLocks noChangeArrowheads="1"/>
          </p:cNvSpPr>
          <p:nvPr/>
        </p:nvSpPr>
        <p:spPr bwMode="auto">
          <a:xfrm>
            <a:off x="0" y="4419600"/>
            <a:ext cx="22860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Radio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Infrared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Visible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Ultraviolet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XRays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Gamma Rays</a:t>
            </a:r>
          </a:p>
        </p:txBody>
      </p:sp>
      <p:pic>
        <p:nvPicPr>
          <p:cNvPr id="6158" name="Picture 2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6"/>
          <a:stretch>
            <a:fillRect/>
          </a:stretch>
        </p:blipFill>
        <p:spPr bwMode="auto">
          <a:xfrm>
            <a:off x="3429000" y="2438400"/>
            <a:ext cx="2057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Refracting Telescopes</a:t>
            </a:r>
            <a:br>
              <a:rPr lang="en-US" altLang="en-US" sz="4000"/>
            </a:br>
            <a:r>
              <a:rPr lang="en-US" altLang="en-US" sz="4000"/>
              <a:t>also called Galilean Telescopes</a:t>
            </a:r>
          </a:p>
        </p:txBody>
      </p:sp>
      <p:pic>
        <p:nvPicPr>
          <p:cNvPr id="7171" name="Picture 5" descr="telescope-basic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371600"/>
            <a:ext cx="6400800" cy="4800600"/>
          </a:xfrm>
          <a:noFill/>
        </p:spPr>
      </p:pic>
      <p:grpSp>
        <p:nvGrpSpPr>
          <p:cNvPr id="7172" name="Group 14"/>
          <p:cNvGrpSpPr>
            <a:grpSpLocks/>
          </p:cNvGrpSpPr>
          <p:nvPr/>
        </p:nvGrpSpPr>
        <p:grpSpPr bwMode="auto">
          <a:xfrm>
            <a:off x="2362200" y="5791200"/>
            <a:ext cx="3657600" cy="771525"/>
            <a:chOff x="1488" y="3648"/>
            <a:chExt cx="2304" cy="486"/>
          </a:xfrm>
        </p:grpSpPr>
        <p:sp>
          <p:nvSpPr>
            <p:cNvPr id="7173" name="Text Box 8"/>
            <p:cNvSpPr txBox="1">
              <a:spLocks noChangeArrowheads="1"/>
            </p:cNvSpPr>
            <p:nvPr/>
          </p:nvSpPr>
          <p:spPr bwMode="auto">
            <a:xfrm>
              <a:off x="1488" y="3648"/>
              <a:ext cx="384" cy="4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400"/>
                <a:t>R</a:t>
              </a:r>
            </a:p>
          </p:txBody>
        </p:sp>
        <p:sp>
          <p:nvSpPr>
            <p:cNvPr id="7174" name="Text Box 9"/>
            <p:cNvSpPr txBox="1">
              <a:spLocks noChangeArrowheads="1"/>
            </p:cNvSpPr>
            <p:nvPr/>
          </p:nvSpPr>
          <p:spPr bwMode="auto">
            <a:xfrm>
              <a:off x="1872" y="3648"/>
              <a:ext cx="384" cy="4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/>
                <a:t> </a:t>
              </a:r>
              <a:r>
                <a:rPr lang="en-US" altLang="en-US" sz="4400"/>
                <a:t>I</a:t>
              </a:r>
            </a:p>
          </p:txBody>
        </p:sp>
        <p:sp>
          <p:nvSpPr>
            <p:cNvPr id="7175" name="Text Box 10"/>
            <p:cNvSpPr txBox="1">
              <a:spLocks noChangeArrowheads="1"/>
            </p:cNvSpPr>
            <p:nvPr/>
          </p:nvSpPr>
          <p:spPr bwMode="auto">
            <a:xfrm>
              <a:off x="2256" y="3648"/>
              <a:ext cx="384" cy="4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7176" name="Text Box 11"/>
            <p:cNvSpPr txBox="1">
              <a:spLocks noChangeArrowheads="1"/>
            </p:cNvSpPr>
            <p:nvPr/>
          </p:nvSpPr>
          <p:spPr bwMode="auto">
            <a:xfrm>
              <a:off x="2640" y="3648"/>
              <a:ext cx="384" cy="4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400"/>
                <a:t>U</a:t>
              </a:r>
            </a:p>
          </p:txBody>
        </p:sp>
        <p:sp>
          <p:nvSpPr>
            <p:cNvPr id="7177" name="Text Box 12"/>
            <p:cNvSpPr txBox="1">
              <a:spLocks noChangeArrowheads="1"/>
            </p:cNvSpPr>
            <p:nvPr/>
          </p:nvSpPr>
          <p:spPr bwMode="auto">
            <a:xfrm>
              <a:off x="3024" y="3648"/>
              <a:ext cx="384" cy="4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400"/>
                <a:t>X</a:t>
              </a:r>
            </a:p>
          </p:txBody>
        </p:sp>
        <p:sp>
          <p:nvSpPr>
            <p:cNvPr id="7178" name="Text Box 13"/>
            <p:cNvSpPr txBox="1">
              <a:spLocks noChangeArrowheads="1"/>
            </p:cNvSpPr>
            <p:nvPr/>
          </p:nvSpPr>
          <p:spPr bwMode="auto">
            <a:xfrm>
              <a:off x="3408" y="3648"/>
              <a:ext cx="384" cy="4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400"/>
                <a:t>G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reflecting_telescope_6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978025"/>
            <a:ext cx="7391400" cy="2487613"/>
          </a:xfrm>
          <a:noFill/>
        </p:spPr>
      </p:pic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</a:rPr>
              <a:t>Reflecting Telescopes</a:t>
            </a:r>
            <a:br>
              <a:rPr lang="en-US" altLang="en-US" sz="4000">
                <a:solidFill>
                  <a:schemeClr val="tx2"/>
                </a:solidFill>
              </a:rPr>
            </a:br>
            <a:r>
              <a:rPr lang="en-US" altLang="en-US" sz="4000">
                <a:solidFill>
                  <a:schemeClr val="tx2"/>
                </a:solidFill>
              </a:rPr>
              <a:t>also called Newtonian Telescopes</a:t>
            </a: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743200" y="4867275"/>
            <a:ext cx="6096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/>
              <a:t>R</a:t>
            </a: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3352800" y="4867275"/>
            <a:ext cx="6096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 </a:t>
            </a:r>
            <a:r>
              <a:rPr lang="en-US" altLang="en-US" sz="4400"/>
              <a:t>I</a:t>
            </a: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3962400" y="4867275"/>
            <a:ext cx="6096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4572000" y="4867275"/>
            <a:ext cx="6096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/>
              <a:t>U</a:t>
            </a: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5181600" y="4867275"/>
            <a:ext cx="6096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/>
              <a:t>X</a:t>
            </a:r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5791200" y="4867275"/>
            <a:ext cx="6096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/>
              <a:t>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81000" y="6172200"/>
            <a:ext cx="263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http://www.vla.nrao.edu/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457200" y="609600"/>
            <a:ext cx="518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/>
              <a:t>Radio Telescopes</a:t>
            </a:r>
          </a:p>
        </p:txBody>
      </p:sp>
      <p:pic>
        <p:nvPicPr>
          <p:cNvPr id="9220" name="Picture 12" descr="Imag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16188"/>
            <a:ext cx="4038600" cy="2692400"/>
          </a:xfrm>
          <a:noFill/>
        </p:spPr>
      </p:pic>
      <p:pic>
        <p:nvPicPr>
          <p:cNvPr id="9221" name="Picture 15" descr="Image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27300"/>
            <a:ext cx="4038600" cy="2671763"/>
          </a:xfrm>
          <a:noFill/>
        </p:spPr>
      </p:pic>
      <p:sp>
        <p:nvSpPr>
          <p:cNvPr id="9222" name="Rectangle 18"/>
          <p:cNvSpPr>
            <a:spLocks noChangeArrowheads="1"/>
          </p:cNvSpPr>
          <p:nvPr/>
        </p:nvSpPr>
        <p:spPr bwMode="auto">
          <a:xfrm>
            <a:off x="3048000" y="5257800"/>
            <a:ext cx="334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Images courtesy of NRAO/AUI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457200" y="609600"/>
            <a:ext cx="518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/>
              <a:t>Radio Telescopes</a:t>
            </a:r>
          </a:p>
        </p:txBody>
      </p:sp>
      <p:pic>
        <p:nvPicPr>
          <p:cNvPr id="10243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915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4502150" y="1758950"/>
            <a:ext cx="444500" cy="4025900"/>
          </a:xfrm>
          <a:prstGeom prst="rect">
            <a:avLst/>
          </a:prstGeom>
          <a:gradFill rotWithShape="0">
            <a:gsLst>
              <a:gs pos="0">
                <a:srgbClr val="4B000C"/>
              </a:gs>
              <a:gs pos="50000">
                <a:srgbClr val="FC0128"/>
              </a:gs>
              <a:gs pos="100000">
                <a:srgbClr val="4B000C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245" name="Group 11"/>
          <p:cNvGrpSpPr>
            <a:grpSpLocks/>
          </p:cNvGrpSpPr>
          <p:nvPr/>
        </p:nvGrpSpPr>
        <p:grpSpPr bwMode="auto">
          <a:xfrm>
            <a:off x="2362200" y="5791200"/>
            <a:ext cx="3657600" cy="771525"/>
            <a:chOff x="1488" y="3648"/>
            <a:chExt cx="2304" cy="486"/>
          </a:xfrm>
        </p:grpSpPr>
        <p:sp>
          <p:nvSpPr>
            <p:cNvPr id="10247" name="Text Box 12"/>
            <p:cNvSpPr txBox="1">
              <a:spLocks noChangeArrowheads="1"/>
            </p:cNvSpPr>
            <p:nvPr/>
          </p:nvSpPr>
          <p:spPr bwMode="auto">
            <a:xfrm>
              <a:off x="1488" y="3648"/>
              <a:ext cx="384" cy="4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0000"/>
                  </a:solidFill>
                </a:rPr>
                <a:t>R</a:t>
              </a:r>
            </a:p>
          </p:txBody>
        </p:sp>
        <p:sp>
          <p:nvSpPr>
            <p:cNvPr id="10248" name="Text Box 13"/>
            <p:cNvSpPr txBox="1">
              <a:spLocks noChangeArrowheads="1"/>
            </p:cNvSpPr>
            <p:nvPr/>
          </p:nvSpPr>
          <p:spPr bwMode="auto">
            <a:xfrm>
              <a:off x="1872" y="3648"/>
              <a:ext cx="384" cy="4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/>
                <a:t> </a:t>
              </a:r>
              <a:r>
                <a:rPr lang="en-US" altLang="en-US" sz="4400"/>
                <a:t>I</a:t>
              </a:r>
            </a:p>
          </p:txBody>
        </p:sp>
        <p:sp>
          <p:nvSpPr>
            <p:cNvPr id="10249" name="Text Box 14"/>
            <p:cNvSpPr txBox="1">
              <a:spLocks noChangeArrowheads="1"/>
            </p:cNvSpPr>
            <p:nvPr/>
          </p:nvSpPr>
          <p:spPr bwMode="auto">
            <a:xfrm>
              <a:off x="2256" y="3648"/>
              <a:ext cx="384" cy="4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400"/>
                <a:t>V</a:t>
              </a:r>
            </a:p>
          </p:txBody>
        </p:sp>
        <p:sp>
          <p:nvSpPr>
            <p:cNvPr id="10250" name="Text Box 15"/>
            <p:cNvSpPr txBox="1">
              <a:spLocks noChangeArrowheads="1"/>
            </p:cNvSpPr>
            <p:nvPr/>
          </p:nvSpPr>
          <p:spPr bwMode="auto">
            <a:xfrm>
              <a:off x="2640" y="3648"/>
              <a:ext cx="384" cy="4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400"/>
                <a:t>U</a:t>
              </a:r>
            </a:p>
          </p:txBody>
        </p:sp>
        <p:sp>
          <p:nvSpPr>
            <p:cNvPr id="10251" name="Text Box 16"/>
            <p:cNvSpPr txBox="1">
              <a:spLocks noChangeArrowheads="1"/>
            </p:cNvSpPr>
            <p:nvPr/>
          </p:nvSpPr>
          <p:spPr bwMode="auto">
            <a:xfrm>
              <a:off x="3024" y="3648"/>
              <a:ext cx="384" cy="4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400"/>
                <a:t>X</a:t>
              </a:r>
            </a:p>
          </p:txBody>
        </p:sp>
        <p:sp>
          <p:nvSpPr>
            <p:cNvPr id="10252" name="Text Box 17"/>
            <p:cNvSpPr txBox="1">
              <a:spLocks noChangeArrowheads="1"/>
            </p:cNvSpPr>
            <p:nvPr/>
          </p:nvSpPr>
          <p:spPr bwMode="auto">
            <a:xfrm>
              <a:off x="3408" y="3648"/>
              <a:ext cx="384" cy="4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400"/>
                <a:t>G</a:t>
              </a:r>
            </a:p>
          </p:txBody>
        </p:sp>
      </p:grpSp>
      <p:sp>
        <p:nvSpPr>
          <p:cNvPr id="10246" name="Text Box 18"/>
          <p:cNvSpPr txBox="1">
            <a:spLocks noChangeArrowheads="1"/>
          </p:cNvSpPr>
          <p:nvPr/>
        </p:nvSpPr>
        <p:spPr bwMode="auto">
          <a:xfrm>
            <a:off x="6477000" y="60198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Crab Nebula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115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Refracting Telescopes also called Galilean Telescopes</vt:lpstr>
      <vt:lpstr>PowerPoint Presentation</vt:lpstr>
      <vt:lpstr>PowerPoint Presentation</vt:lpstr>
      <vt:lpstr>PowerPoint Presentation</vt:lpstr>
      <vt:lpstr>X-Ray Telescopes</vt:lpstr>
      <vt:lpstr>PowerPoint Presentation</vt:lpstr>
    </vt:vector>
  </TitlesOfParts>
  <Company>LBCC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Mulder</dc:creator>
  <cp:lastModifiedBy>Greg S. Mulder</cp:lastModifiedBy>
  <cp:revision>11</cp:revision>
  <dcterms:created xsi:type="dcterms:W3CDTF">2005-04-06T17:34:34Z</dcterms:created>
  <dcterms:modified xsi:type="dcterms:W3CDTF">2017-03-06T02:45:04Z</dcterms:modified>
</cp:coreProperties>
</file>