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07" r:id="rId2"/>
    <p:sldId id="259" r:id="rId3"/>
    <p:sldId id="257" r:id="rId4"/>
    <p:sldId id="258" r:id="rId5"/>
    <p:sldId id="261" r:id="rId6"/>
    <p:sldId id="303" r:id="rId7"/>
    <p:sldId id="304" r:id="rId8"/>
    <p:sldId id="260" r:id="rId9"/>
    <p:sldId id="264" r:id="rId10"/>
    <p:sldId id="262" r:id="rId11"/>
    <p:sldId id="263" r:id="rId12"/>
    <p:sldId id="265" r:id="rId13"/>
    <p:sldId id="266" r:id="rId14"/>
    <p:sldId id="267" r:id="rId15"/>
    <p:sldId id="268" r:id="rId16"/>
    <p:sldId id="269" r:id="rId17"/>
    <p:sldId id="271" r:id="rId18"/>
    <p:sldId id="272" r:id="rId19"/>
    <p:sldId id="270" r:id="rId20"/>
    <p:sldId id="286" r:id="rId21"/>
    <p:sldId id="273" r:id="rId22"/>
    <p:sldId id="274" r:id="rId23"/>
    <p:sldId id="275" r:id="rId24"/>
    <p:sldId id="276" r:id="rId25"/>
    <p:sldId id="280" r:id="rId26"/>
    <p:sldId id="277" r:id="rId27"/>
    <p:sldId id="287" r:id="rId28"/>
    <p:sldId id="306" r:id="rId29"/>
    <p:sldId id="285" r:id="rId30"/>
    <p:sldId id="281" r:id="rId31"/>
    <p:sldId id="293" r:id="rId32"/>
    <p:sldId id="290" r:id="rId33"/>
    <p:sldId id="297" r:id="rId34"/>
    <p:sldId id="298" r:id="rId35"/>
    <p:sldId id="305" r:id="rId36"/>
    <p:sldId id="302" r:id="rId37"/>
    <p:sldId id="279" r:id="rId38"/>
    <p:sldId id="295" r:id="rId39"/>
    <p:sldId id="284" r:id="rId40"/>
  </p:sldIdLst>
  <p:sldSz cx="9144000" cy="6858000" type="screen4x3"/>
  <p:notesSz cx="6858000" cy="9144000"/>
  <p:custDataLst>
    <p:tags r:id="rId42"/>
  </p:custDataLst>
  <p:defaultTextStyle>
    <a:defPPr>
      <a:defRPr lang="en-US"/>
    </a:defPPr>
    <a:lvl1pPr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1.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defRPr>
            </a:lvl1pPr>
          </a:lstStyle>
          <a:p>
            <a:pPr>
              <a:defRPr/>
            </a:pPr>
            <a:endParaRPr lang="en-US"/>
          </a:p>
        </p:txBody>
      </p:sp>
      <p:sp>
        <p:nvSpPr>
          <p:cNvPr id="409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defRPr>
            </a:lvl1pPr>
          </a:lstStyle>
          <a:p>
            <a:pPr>
              <a:defRPr/>
            </a:pPr>
            <a:fld id="{5F0515E4-6FB2-4CB0-A385-D428CD117AD0}" type="datetimeFigureOut">
              <a:rPr lang="en-US"/>
              <a:pPr>
                <a:defRPr/>
              </a:pPr>
              <a:t>1/7/2019</a:t>
            </a:fld>
            <a:endParaRPr 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09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defRPr>
            </a:lvl1pPr>
          </a:lstStyle>
          <a:p>
            <a:pPr>
              <a:defRPr/>
            </a:pPr>
            <a:endParaRPr lang="en-US"/>
          </a:p>
        </p:txBody>
      </p:sp>
      <p:sp>
        <p:nvSpPr>
          <p:cNvPr id="409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vl1pPr>
          </a:lstStyle>
          <a:p>
            <a:pPr>
              <a:defRPr/>
            </a:pPr>
            <a:fld id="{73A94350-3E8F-408E-B5EE-6CB0D9A92E8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8BC53FF-6BAE-4B9F-8199-9ED68D8A9803}" type="slidenum">
              <a:rPr lang="en-US" altLang="en-US"/>
              <a:pPr>
                <a:defRPr/>
              </a:pPr>
              <a:t>‹#›</a:t>
            </a:fld>
            <a:endParaRPr lang="en-US" altLang="en-US"/>
          </a:p>
        </p:txBody>
      </p:sp>
    </p:spTree>
    <p:extLst>
      <p:ext uri="{BB962C8B-B14F-4D97-AF65-F5344CB8AC3E}">
        <p14:creationId xmlns:p14="http://schemas.microsoft.com/office/powerpoint/2010/main" val="998301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E9BB7B-5A3D-466D-A911-30EF91625191}" type="slidenum">
              <a:rPr lang="en-US" altLang="en-US"/>
              <a:pPr>
                <a:defRPr/>
              </a:pPr>
              <a:t>‹#›</a:t>
            </a:fld>
            <a:endParaRPr lang="en-US" altLang="en-US"/>
          </a:p>
        </p:txBody>
      </p:sp>
    </p:spTree>
    <p:extLst>
      <p:ext uri="{BB962C8B-B14F-4D97-AF65-F5344CB8AC3E}">
        <p14:creationId xmlns:p14="http://schemas.microsoft.com/office/powerpoint/2010/main" val="1586767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A731390-4674-4139-8598-F5114D3DF1F2}" type="slidenum">
              <a:rPr lang="en-US" altLang="en-US"/>
              <a:pPr>
                <a:defRPr/>
              </a:pPr>
              <a:t>‹#›</a:t>
            </a:fld>
            <a:endParaRPr lang="en-US" altLang="en-US"/>
          </a:p>
        </p:txBody>
      </p:sp>
    </p:spTree>
    <p:extLst>
      <p:ext uri="{BB962C8B-B14F-4D97-AF65-F5344CB8AC3E}">
        <p14:creationId xmlns:p14="http://schemas.microsoft.com/office/powerpoint/2010/main" val="17495121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FBBB452-3F19-4483-8494-436BCA157CEA}" type="slidenum">
              <a:rPr lang="en-US" altLang="en-US"/>
              <a:pPr>
                <a:defRPr/>
              </a:pPr>
              <a:t>‹#›</a:t>
            </a:fld>
            <a:endParaRPr lang="en-US" altLang="en-US"/>
          </a:p>
        </p:txBody>
      </p:sp>
    </p:spTree>
    <p:extLst>
      <p:ext uri="{BB962C8B-B14F-4D97-AF65-F5344CB8AC3E}">
        <p14:creationId xmlns:p14="http://schemas.microsoft.com/office/powerpoint/2010/main" val="2542452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AB8BE5-D911-4964-AAEB-D50E9503CF08}" type="slidenum">
              <a:rPr lang="en-US" altLang="en-US"/>
              <a:pPr>
                <a:defRPr/>
              </a:pPr>
              <a:t>‹#›</a:t>
            </a:fld>
            <a:endParaRPr lang="en-US" altLang="en-US"/>
          </a:p>
        </p:txBody>
      </p:sp>
    </p:spTree>
    <p:extLst>
      <p:ext uri="{BB962C8B-B14F-4D97-AF65-F5344CB8AC3E}">
        <p14:creationId xmlns:p14="http://schemas.microsoft.com/office/powerpoint/2010/main" val="63825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5F6DA2-C1CF-4AFA-BE3B-FC453A5CBFDA}" type="slidenum">
              <a:rPr lang="en-US" altLang="en-US"/>
              <a:pPr>
                <a:defRPr/>
              </a:pPr>
              <a:t>‹#›</a:t>
            </a:fld>
            <a:endParaRPr lang="en-US" altLang="en-US"/>
          </a:p>
        </p:txBody>
      </p:sp>
    </p:spTree>
    <p:extLst>
      <p:ext uri="{BB962C8B-B14F-4D97-AF65-F5344CB8AC3E}">
        <p14:creationId xmlns:p14="http://schemas.microsoft.com/office/powerpoint/2010/main" val="3166408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E3ABA52-1BFF-417C-82EE-28CAEB6CEECC}" type="slidenum">
              <a:rPr lang="en-US" altLang="en-US"/>
              <a:pPr>
                <a:defRPr/>
              </a:pPr>
              <a:t>‹#›</a:t>
            </a:fld>
            <a:endParaRPr lang="en-US" altLang="en-US"/>
          </a:p>
        </p:txBody>
      </p:sp>
    </p:spTree>
    <p:extLst>
      <p:ext uri="{BB962C8B-B14F-4D97-AF65-F5344CB8AC3E}">
        <p14:creationId xmlns:p14="http://schemas.microsoft.com/office/powerpoint/2010/main" val="666897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A701BCE-E1C5-4D20-9EC7-65048A96B470}" type="slidenum">
              <a:rPr lang="en-US" altLang="en-US"/>
              <a:pPr>
                <a:defRPr/>
              </a:pPr>
              <a:t>‹#›</a:t>
            </a:fld>
            <a:endParaRPr lang="en-US" altLang="en-US"/>
          </a:p>
        </p:txBody>
      </p:sp>
    </p:spTree>
    <p:extLst>
      <p:ext uri="{BB962C8B-B14F-4D97-AF65-F5344CB8AC3E}">
        <p14:creationId xmlns:p14="http://schemas.microsoft.com/office/powerpoint/2010/main" val="3365608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02540C5-B048-4218-8AF0-45BDF473E8AF}" type="slidenum">
              <a:rPr lang="en-US" altLang="en-US"/>
              <a:pPr>
                <a:defRPr/>
              </a:pPr>
              <a:t>‹#›</a:t>
            </a:fld>
            <a:endParaRPr lang="en-US" altLang="en-US"/>
          </a:p>
        </p:txBody>
      </p:sp>
    </p:spTree>
    <p:extLst>
      <p:ext uri="{BB962C8B-B14F-4D97-AF65-F5344CB8AC3E}">
        <p14:creationId xmlns:p14="http://schemas.microsoft.com/office/powerpoint/2010/main" val="2670114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45E6430-4902-435B-823E-97B3C39EACAC}" type="slidenum">
              <a:rPr lang="en-US" altLang="en-US"/>
              <a:pPr>
                <a:defRPr/>
              </a:pPr>
              <a:t>‹#›</a:t>
            </a:fld>
            <a:endParaRPr lang="en-US" altLang="en-US"/>
          </a:p>
        </p:txBody>
      </p:sp>
    </p:spTree>
    <p:extLst>
      <p:ext uri="{BB962C8B-B14F-4D97-AF65-F5344CB8AC3E}">
        <p14:creationId xmlns:p14="http://schemas.microsoft.com/office/powerpoint/2010/main" val="421394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F9F1793-2BAF-4EC0-99AD-5731EA6031AC}" type="slidenum">
              <a:rPr lang="en-US" altLang="en-US"/>
              <a:pPr>
                <a:defRPr/>
              </a:pPr>
              <a:t>‹#›</a:t>
            </a:fld>
            <a:endParaRPr lang="en-US" altLang="en-US"/>
          </a:p>
        </p:txBody>
      </p:sp>
    </p:spTree>
    <p:extLst>
      <p:ext uri="{BB962C8B-B14F-4D97-AF65-F5344CB8AC3E}">
        <p14:creationId xmlns:p14="http://schemas.microsoft.com/office/powerpoint/2010/main" val="397901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7393990-7424-4970-8316-76671B5A06C7}" type="slidenum">
              <a:rPr lang="en-US" altLang="en-US"/>
              <a:pPr>
                <a:defRPr/>
              </a:pPr>
              <a:t>‹#›</a:t>
            </a:fld>
            <a:endParaRPr lang="en-US" altLang="en-US"/>
          </a:p>
        </p:txBody>
      </p:sp>
    </p:spTree>
    <p:extLst>
      <p:ext uri="{BB962C8B-B14F-4D97-AF65-F5344CB8AC3E}">
        <p14:creationId xmlns:p14="http://schemas.microsoft.com/office/powerpoint/2010/main" val="3962921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A362CD70-75DB-4F5A-AA64-E316825614D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6.wmf"/><Relationship Id="rId2" Type="http://schemas.openxmlformats.org/officeDocument/2006/relationships/tags" Target="../tags/tag1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5.wmf"/><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3" Type="http://schemas.openxmlformats.org/officeDocument/2006/relationships/hyperlink" Target="http://antwrp.gsfc.nasa.gov/apod/image/0405/venusphase_rummel.jpg" TargetMode="External"/><Relationship Id="rId2" Type="http://schemas.openxmlformats.org/officeDocument/2006/relationships/slideLayout" Target="../slideLayouts/slideLayout7.xml"/><Relationship Id="rId1" Type="http://schemas.openxmlformats.org/officeDocument/2006/relationships/tags" Target="../tags/tag13.xml"/><Relationship Id="rId5" Type="http://schemas.openxmlformats.org/officeDocument/2006/relationships/image" Target="../media/image18.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hyperlink" Target="http://www-groups.dcs.st-and.ac.uk/~history/PictDisplay/Newton.html" TargetMode="External"/><Relationship Id="rId2" Type="http://schemas.openxmlformats.org/officeDocument/2006/relationships/slideLayout" Target="../slideLayouts/slideLayout7.xml"/><Relationship Id="rId1" Type="http://schemas.openxmlformats.org/officeDocument/2006/relationships/tags" Target="../tags/tag14.xml"/><Relationship Id="rId5" Type="http://schemas.openxmlformats.org/officeDocument/2006/relationships/image" Target="../media/image20.pn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5.xml"/><Relationship Id="rId1" Type="http://schemas.openxmlformats.org/officeDocument/2006/relationships/vmlDrawing" Target="../drawings/vmlDrawing3.vml"/><Relationship Id="rId5" Type="http://schemas.openxmlformats.org/officeDocument/2006/relationships/image" Target="../media/image21.wmf"/><Relationship Id="rId4" Type="http://schemas.openxmlformats.org/officeDocument/2006/relationships/oleObject" Target="../embeddings/oleObject4.bin"/></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7.xml"/><Relationship Id="rId1" Type="http://schemas.openxmlformats.org/officeDocument/2006/relationships/vmlDrawing" Target="../drawings/vmlDrawing4.vml"/><Relationship Id="rId5" Type="http://schemas.openxmlformats.org/officeDocument/2006/relationships/image" Target="../media/image21.wmf"/><Relationship Id="rId4" Type="http://schemas.openxmlformats.org/officeDocument/2006/relationships/oleObject" Target="../embeddings/oleObject5.bin"/></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8.xml"/><Relationship Id="rId1" Type="http://schemas.openxmlformats.org/officeDocument/2006/relationships/vmlDrawing" Target="../drawings/vmlDrawing5.vml"/><Relationship Id="rId5" Type="http://schemas.openxmlformats.org/officeDocument/2006/relationships/image" Target="../media/image21.wmf"/><Relationship Id="rId4" Type="http://schemas.openxmlformats.org/officeDocument/2006/relationships/oleObject" Target="../embeddings/oleObject6.bin"/></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tags" Target="../tags/tag20.xml"/><Relationship Id="rId7" Type="http://schemas.openxmlformats.org/officeDocument/2006/relationships/oleObject" Target="../embeddings/oleObject7.bin"/><Relationship Id="rId2" Type="http://schemas.openxmlformats.org/officeDocument/2006/relationships/tags" Target="../tags/tag19.xml"/><Relationship Id="rId1" Type="http://schemas.openxmlformats.org/officeDocument/2006/relationships/vmlDrawing" Target="../drawings/vmlDrawing6.vml"/><Relationship Id="rId6" Type="http://schemas.openxmlformats.org/officeDocument/2006/relationships/slideLayout" Target="../slideLayouts/slideLayout12.xml"/><Relationship Id="rId5" Type="http://schemas.openxmlformats.org/officeDocument/2006/relationships/tags" Target="../tags/tag22.xml"/><Relationship Id="rId4" Type="http://schemas.openxmlformats.org/officeDocument/2006/relationships/tags" Target="../tags/tag21.xml"/><Relationship Id="rId9"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3.xml"/><Relationship Id="rId1" Type="http://schemas.openxmlformats.org/officeDocument/2006/relationships/vmlDrawing" Target="../drawings/vmlDrawing7.vml"/><Relationship Id="rId5" Type="http://schemas.openxmlformats.org/officeDocument/2006/relationships/image" Target="../media/image21.wmf"/><Relationship Id="rId4" Type="http://schemas.openxmlformats.org/officeDocument/2006/relationships/oleObject" Target="../embeddings/oleObject8.bin"/></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4.xml"/><Relationship Id="rId1" Type="http://schemas.openxmlformats.org/officeDocument/2006/relationships/vmlDrawing" Target="../drawings/vmlDrawing8.vml"/><Relationship Id="rId5" Type="http://schemas.openxmlformats.org/officeDocument/2006/relationships/image" Target="../media/image25.wmf"/><Relationship Id="rId4" Type="http://schemas.openxmlformats.org/officeDocument/2006/relationships/oleObject" Target="../embeddings/oleObject9.bin"/></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slideLayout" Target="../slideLayouts/slideLayout7.xml"/><Relationship Id="rId7" Type="http://schemas.openxmlformats.org/officeDocument/2006/relationships/image" Target="../media/image27.wmf"/><Relationship Id="rId2" Type="http://schemas.openxmlformats.org/officeDocument/2006/relationships/tags" Target="../tags/tag25.xml"/><Relationship Id="rId1" Type="http://schemas.openxmlformats.org/officeDocument/2006/relationships/vmlDrawing" Target="../drawings/vmlDrawing9.vml"/><Relationship Id="rId6" Type="http://schemas.openxmlformats.org/officeDocument/2006/relationships/oleObject" Target="../embeddings/oleObject11.bin"/><Relationship Id="rId5" Type="http://schemas.openxmlformats.org/officeDocument/2006/relationships/image" Target="../media/image26.wmf"/><Relationship Id="rId4" Type="http://schemas.openxmlformats.org/officeDocument/2006/relationships/oleObject" Target="../embeddings/oleObject10.bin"/><Relationship Id="rId9" Type="http://schemas.openxmlformats.org/officeDocument/2006/relationships/image" Target="../media/image28.wmf"/></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6.xml"/><Relationship Id="rId1" Type="http://schemas.openxmlformats.org/officeDocument/2006/relationships/vmlDrawing" Target="../drawings/vmlDrawing10.vml"/><Relationship Id="rId5" Type="http://schemas.openxmlformats.org/officeDocument/2006/relationships/image" Target="../media/image28.wmf"/><Relationship Id="rId4" Type="http://schemas.openxmlformats.org/officeDocument/2006/relationships/oleObject" Target="../embeddings/oleObject13.bin"/></Relationships>
</file>

<file path=ppt/slides/_rels/slide25.xml.rels><?xml version="1.0" encoding="UTF-8" standalone="yes"?>
<Relationships xmlns="http://schemas.openxmlformats.org/package/2006/relationships"><Relationship Id="rId3" Type="http://schemas.openxmlformats.org/officeDocument/2006/relationships/hyperlink" Target="http://antwrp.gsfc.nasa.gov/apod/image/0408/messengerstreak_cooper.jpg" TargetMode="External"/><Relationship Id="rId2" Type="http://schemas.openxmlformats.org/officeDocument/2006/relationships/slideLayout" Target="../slideLayouts/slideLayout7.xml"/><Relationship Id="rId1" Type="http://schemas.openxmlformats.org/officeDocument/2006/relationships/tags" Target="../tags/tag27.xml"/><Relationship Id="rId4" Type="http://schemas.openxmlformats.org/officeDocument/2006/relationships/image" Target="../media/image29.jpeg"/></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2.jpeg"/><Relationship Id="rId2" Type="http://schemas.openxmlformats.org/officeDocument/2006/relationships/slideLayout" Target="../slideLayouts/slideLayout7.xml"/><Relationship Id="rId1" Type="http://schemas.openxmlformats.org/officeDocument/2006/relationships/tags" Target="../tags/tag28.xml"/><Relationship Id="rId6" Type="http://schemas.openxmlformats.org/officeDocument/2006/relationships/image" Target="../media/image20.png"/><Relationship Id="rId5" Type="http://schemas.openxmlformats.org/officeDocument/2006/relationships/image" Target="../media/image31.jpeg"/><Relationship Id="rId4" Type="http://schemas.openxmlformats.org/officeDocument/2006/relationships/hyperlink" Target="http://antwrp.gsfc.nasa.gov/apod/image/0210/Andromeda_gendler_sm.jpg" TargetMode="Externa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28.wmf"/><Relationship Id="rId5" Type="http://schemas.openxmlformats.org/officeDocument/2006/relationships/oleObject" Target="../embeddings/oleObject15.bin"/><Relationship Id="rId4" Type="http://schemas.openxmlformats.org/officeDocument/2006/relationships/image" Target="../media/image21.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7.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7.xml"/><Relationship Id="rId1" Type="http://schemas.openxmlformats.org/officeDocument/2006/relationships/tags" Target="../tags/tag30.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36.wmf"/><Relationship Id="rId5" Type="http://schemas.openxmlformats.org/officeDocument/2006/relationships/oleObject" Target="../embeddings/oleObject17.bin"/><Relationship Id="rId4" Type="http://schemas.openxmlformats.org/officeDocument/2006/relationships/image" Target="../media/image35.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media/image28.wmf"/><Relationship Id="rId5" Type="http://schemas.openxmlformats.org/officeDocument/2006/relationships/oleObject" Target="../embeddings/oleObject19.bin"/><Relationship Id="rId4" Type="http://schemas.openxmlformats.org/officeDocument/2006/relationships/image" Target="../media/image21.wmf"/></Relationships>
</file>

<file path=ppt/slides/_rels/slide34.xml.rels><?xml version="1.0" encoding="UTF-8" standalone="yes"?>
<Relationships xmlns="http://schemas.openxmlformats.org/package/2006/relationships"><Relationship Id="rId2" Type="http://schemas.openxmlformats.org/officeDocument/2006/relationships/hyperlink" Target="http://astro.unl.edu/classaction/"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3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1.bin"/><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8" Type="http://schemas.openxmlformats.org/officeDocument/2006/relationships/hyperlink" Target="http://www.mhhe.com/physsci/astronomy/applets/Retro/frame.html" TargetMode="External"/><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STA0050"/>
          <p:cNvPicPr>
            <a:picLocks noChangeAspect="1" noChangeArrowheads="1"/>
          </p:cNvPicPr>
          <p:nvPr/>
        </p:nvPicPr>
        <p:blipFill>
          <a:blip r:embed="rId3">
            <a:extLst>
              <a:ext uri="{28A0092B-C50C-407E-A947-70E740481C1C}">
                <a14:useLocalDpi xmlns:a14="http://schemas.microsoft.com/office/drawing/2010/main" val="0"/>
              </a:ext>
            </a:extLst>
          </a:blip>
          <a:srcRect b="4588"/>
          <a:stretch>
            <a:fillRect/>
          </a:stretch>
        </p:blipFill>
        <p:spPr bwMode="auto">
          <a:xfrm>
            <a:off x="0" y="0"/>
            <a:ext cx="9144000" cy="612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ChangeArrowheads="1"/>
          </p:cNvSpPr>
          <p:nvPr/>
        </p:nvSpPr>
        <p:spPr bwMode="auto">
          <a:xfrm>
            <a:off x="0" y="5791200"/>
            <a:ext cx="9144000" cy="10668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p>
        </p:txBody>
      </p:sp>
      <p:sp>
        <p:nvSpPr>
          <p:cNvPr id="2" name="TextBox 1"/>
          <p:cNvSpPr txBox="1"/>
          <p:nvPr/>
        </p:nvSpPr>
        <p:spPr>
          <a:xfrm>
            <a:off x="1524000" y="2138164"/>
            <a:ext cx="8229600" cy="923330"/>
          </a:xfrm>
          <a:prstGeom prst="rect">
            <a:avLst/>
          </a:prstGeom>
          <a:noFill/>
        </p:spPr>
        <p:txBody>
          <a:bodyPr wrap="square" rtlCol="0">
            <a:spAutoFit/>
          </a:bodyPr>
          <a:lstStyle/>
          <a:p>
            <a:r>
              <a:rPr lang="en-US" sz="5400" dirty="0" smtClean="0">
                <a:solidFill>
                  <a:schemeClr val="bg1"/>
                </a:solidFill>
              </a:rPr>
              <a:t>Welcome to </a:t>
            </a:r>
            <a:r>
              <a:rPr lang="en-US" sz="5400" dirty="0" err="1" smtClean="0">
                <a:solidFill>
                  <a:schemeClr val="bg1"/>
                </a:solidFill>
              </a:rPr>
              <a:t>Ph</a:t>
            </a:r>
            <a:r>
              <a:rPr lang="en-US" sz="5400" dirty="0" smtClean="0">
                <a:solidFill>
                  <a:schemeClr val="bg1"/>
                </a:solidFill>
              </a:rPr>
              <a:t> 212</a:t>
            </a:r>
            <a:endParaRPr lang="en-US" sz="5400" dirty="0">
              <a:solidFill>
                <a:schemeClr val="bg1"/>
              </a:solidFill>
            </a:endParaRPr>
          </a:p>
        </p:txBody>
      </p:sp>
    </p:spTree>
    <p:custDataLst>
      <p:tags r:id="rId1"/>
    </p:custDataLst>
    <p:extLst>
      <p:ext uri="{BB962C8B-B14F-4D97-AF65-F5344CB8AC3E}">
        <p14:creationId xmlns:p14="http://schemas.microsoft.com/office/powerpoint/2010/main" val="21367570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5"/>
          <p:cNvSpPr txBox="1">
            <a:spLocks noChangeArrowheads="1"/>
          </p:cNvSpPr>
          <p:nvPr/>
        </p:nvSpPr>
        <p:spPr bwMode="auto">
          <a:xfrm>
            <a:off x="0" y="0"/>
            <a:ext cx="8610600" cy="500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t>Aristotle’s Geocentric Model of the Universe did a fairly good job of predicting the motions of the stars, sun and moon for a good century into the future.  With some modifications, it even predicted the motion of the planets.</a:t>
            </a:r>
          </a:p>
          <a:p>
            <a:pPr eaLnBrk="1" hangingPunct="1">
              <a:spcBef>
                <a:spcPct val="50000"/>
              </a:spcBef>
              <a:buFontTx/>
              <a:buNone/>
            </a:pPr>
            <a:r>
              <a:rPr lang="en-US" altLang="en-US" sz="2800"/>
              <a:t>However, those people who had access to centuries of astronomical data discovered that Aristotle’s model couldn’t be correct.  However, in Europe, any suggestion that the Earth wasn’t the center of everything would result in a quick death-sentence by the church-state of the time.</a:t>
            </a:r>
          </a:p>
        </p:txBody>
      </p:sp>
      <p:sp>
        <p:nvSpPr>
          <p:cNvPr id="11267" name="Text Box 6"/>
          <p:cNvSpPr txBox="1">
            <a:spLocks noChangeArrowheads="1"/>
          </p:cNvSpPr>
          <p:nvPr/>
        </p:nvSpPr>
        <p:spPr bwMode="auto">
          <a:xfrm>
            <a:off x="0" y="5105400"/>
            <a:ext cx="76200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One of the dissenters was a person name Nicholas Copernicus.  Copernicus developed some fairly sophisticated mathematics that showed that the Earth can’t be the center of the Solar System. He waited until he died until he published his result.  Thanks to the newly invented printing press</a:t>
            </a: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381000" y="609600"/>
            <a:ext cx="8077200" cy="374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a:latin typeface="Times New Roman" panose="02020603050405020304" pitchFamily="18" charset="0"/>
              </a:rPr>
              <a:t>Kepler’s Laws:</a:t>
            </a:r>
          </a:p>
          <a:p>
            <a:pPr eaLnBrk="1" hangingPunct="1">
              <a:spcBef>
                <a:spcPct val="50000"/>
              </a:spcBef>
              <a:buFontTx/>
              <a:buNone/>
            </a:pPr>
            <a:r>
              <a:rPr lang="en-US" altLang="en-US" sz="2400">
                <a:latin typeface="Times New Roman" panose="02020603050405020304" pitchFamily="18" charset="0"/>
              </a:rPr>
              <a:t>#1)  The planets move in elliptical orbits with the sun at one focus of the ellipse.</a:t>
            </a:r>
          </a:p>
          <a:p>
            <a:pPr eaLnBrk="1" hangingPunct="1">
              <a:spcBef>
                <a:spcPct val="50000"/>
              </a:spcBef>
              <a:buFontTx/>
              <a:buNone/>
            </a:pPr>
            <a:endParaRPr lang="en-US" altLang="en-US" sz="2400">
              <a:latin typeface="Times New Roman" panose="02020603050405020304" pitchFamily="18" charset="0"/>
            </a:endParaRPr>
          </a:p>
          <a:p>
            <a:pPr eaLnBrk="1" hangingPunct="1">
              <a:spcBef>
                <a:spcPct val="50000"/>
              </a:spcBef>
              <a:buFontTx/>
              <a:buNone/>
            </a:pPr>
            <a:endParaRPr lang="en-US" altLang="en-US" sz="2400">
              <a:latin typeface="Times New Roman" panose="02020603050405020304" pitchFamily="18" charset="0"/>
            </a:endParaRPr>
          </a:p>
          <a:p>
            <a:pPr eaLnBrk="1" hangingPunct="1">
              <a:spcBef>
                <a:spcPct val="50000"/>
              </a:spcBef>
              <a:buFontTx/>
              <a:buNone/>
            </a:pPr>
            <a:endParaRPr lang="en-US" altLang="en-US" sz="2400">
              <a:latin typeface="Times New Roman" panose="02020603050405020304" pitchFamily="18" charset="0"/>
            </a:endParaRPr>
          </a:p>
          <a:p>
            <a:pPr eaLnBrk="1" hangingPunct="1">
              <a:spcBef>
                <a:spcPct val="50000"/>
              </a:spcBef>
              <a:buFontTx/>
              <a:buNone/>
            </a:pPr>
            <a:endParaRPr lang="en-US" altLang="en-US" sz="2400">
              <a:latin typeface="Times New Roman" panose="02020603050405020304" pitchFamily="18" charset="0"/>
            </a:endParaRPr>
          </a:p>
        </p:txBody>
      </p:sp>
      <p:sp>
        <p:nvSpPr>
          <p:cNvPr id="12291" name="Oval 5"/>
          <p:cNvSpPr>
            <a:spLocks noChangeArrowheads="1"/>
          </p:cNvSpPr>
          <p:nvPr/>
        </p:nvSpPr>
        <p:spPr bwMode="auto">
          <a:xfrm>
            <a:off x="3505200" y="2895600"/>
            <a:ext cx="3810000" cy="11430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p>
        </p:txBody>
      </p:sp>
      <p:sp>
        <p:nvSpPr>
          <p:cNvPr id="12292" name="AutoShape 6"/>
          <p:cNvSpPr>
            <a:spLocks noChangeArrowheads="1"/>
          </p:cNvSpPr>
          <p:nvPr/>
        </p:nvSpPr>
        <p:spPr bwMode="auto">
          <a:xfrm>
            <a:off x="4267200" y="3200400"/>
            <a:ext cx="457200" cy="533400"/>
          </a:xfrm>
          <a:prstGeom prst="sun">
            <a:avLst>
              <a:gd name="adj" fmla="val 25000"/>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p>
        </p:txBody>
      </p:sp>
      <p:sp>
        <p:nvSpPr>
          <p:cNvPr id="9223" name="Oval 7"/>
          <p:cNvSpPr>
            <a:spLocks noChangeArrowheads="1"/>
          </p:cNvSpPr>
          <p:nvPr/>
        </p:nvSpPr>
        <p:spPr bwMode="auto">
          <a:xfrm>
            <a:off x="6400800" y="3810000"/>
            <a:ext cx="228600" cy="228600"/>
          </a:xfrm>
          <a:prstGeom prst="ellipse">
            <a:avLst/>
          </a:prstGeom>
          <a:gradFill rotWithShape="1">
            <a:gsLst>
              <a:gs pos="0">
                <a:schemeClr val="accent2">
                  <a:gamma/>
                  <a:tint val="0"/>
                  <a:invGamma/>
                </a:schemeClr>
              </a:gs>
              <a:gs pos="100000">
                <a:schemeClr val="accent2"/>
              </a:gs>
            </a:gsLst>
            <a:lin ang="2700000" scaled="1"/>
          </a:gradFill>
          <a:ln w="9525">
            <a:solidFill>
              <a:schemeClr val="tx1"/>
            </a:solidFill>
            <a:round/>
            <a:headEnd/>
            <a:tailEnd/>
          </a:ln>
          <a:effectLst/>
        </p:spPr>
        <p:txBody>
          <a:bodyPr wrap="none" anchor="ctr"/>
          <a:lstStyle/>
          <a:p>
            <a:pPr eaLnBrk="1" hangingPunct="1">
              <a:defRPr/>
            </a:pPr>
            <a:endParaRPr lang="en-US">
              <a:latin typeface="Arial" charset="0"/>
            </a:endParaRP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ChangeArrowheads="1"/>
          </p:cNvSpPr>
          <p:nvPr/>
        </p:nvSpPr>
        <p:spPr bwMode="auto">
          <a:xfrm>
            <a:off x="838200" y="1004888"/>
            <a:ext cx="7239000" cy="247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a:t>#2) A line drawn between the sun and a planet sweeps out equal areas during equal intervals of time.</a:t>
            </a:r>
          </a:p>
          <a:p>
            <a:pPr eaLnBrk="1" hangingPunct="1">
              <a:spcBef>
                <a:spcPct val="0"/>
              </a:spcBef>
              <a:buFontTx/>
              <a:buNone/>
            </a:pPr>
            <a:endParaRPr lang="en-US" altLang="en-US" sz="2400"/>
          </a:p>
          <a:p>
            <a:pPr eaLnBrk="1" hangingPunct="1">
              <a:spcBef>
                <a:spcPct val="0"/>
              </a:spcBef>
              <a:buFontTx/>
              <a:buNone/>
            </a:pPr>
            <a:endParaRPr lang="en-US" altLang="en-US" sz="1600"/>
          </a:p>
          <a:p>
            <a:pPr eaLnBrk="1" hangingPunct="1">
              <a:spcBef>
                <a:spcPct val="0"/>
              </a:spcBef>
              <a:buFontTx/>
              <a:buNone/>
            </a:pPr>
            <a:endParaRPr lang="en-US" altLang="en-US" sz="1600"/>
          </a:p>
          <a:p>
            <a:pPr eaLnBrk="1" hangingPunct="1">
              <a:spcBef>
                <a:spcPct val="0"/>
              </a:spcBef>
              <a:buFontTx/>
              <a:buNone/>
            </a:pPr>
            <a:r>
              <a:rPr lang="en-US" altLang="en-US" sz="1600"/>
              <a:t>.</a:t>
            </a:r>
          </a:p>
        </p:txBody>
      </p:sp>
      <p:sp>
        <p:nvSpPr>
          <p:cNvPr id="13315" name="Oval 5"/>
          <p:cNvSpPr>
            <a:spLocks noChangeArrowheads="1"/>
          </p:cNvSpPr>
          <p:nvPr/>
        </p:nvSpPr>
        <p:spPr bwMode="auto">
          <a:xfrm>
            <a:off x="3505200" y="2895600"/>
            <a:ext cx="3810000" cy="11430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p>
        </p:txBody>
      </p:sp>
      <p:sp>
        <p:nvSpPr>
          <p:cNvPr id="13316" name="Arc 10"/>
          <p:cNvSpPr>
            <a:spLocks/>
          </p:cNvSpPr>
          <p:nvPr/>
        </p:nvSpPr>
        <p:spPr bwMode="auto">
          <a:xfrm flipH="1">
            <a:off x="4495800" y="3505200"/>
            <a:ext cx="2549525" cy="420688"/>
          </a:xfrm>
          <a:custGeom>
            <a:avLst/>
            <a:gdLst>
              <a:gd name="T0" fmla="*/ 2147483646 w 18541"/>
              <a:gd name="T1" fmla="*/ 2147483646 h 17336"/>
              <a:gd name="T2" fmla="*/ 0 w 18541"/>
              <a:gd name="T3" fmla="*/ 2147483646 h 17336"/>
              <a:gd name="T4" fmla="*/ 2147483646 w 18541"/>
              <a:gd name="T5" fmla="*/ 0 h 17336"/>
              <a:gd name="T6" fmla="*/ 0 60000 65536"/>
              <a:gd name="T7" fmla="*/ 0 60000 65536"/>
              <a:gd name="T8" fmla="*/ 0 60000 65536"/>
              <a:gd name="T9" fmla="*/ 0 w 18541"/>
              <a:gd name="T10" fmla="*/ 0 h 17336"/>
              <a:gd name="T11" fmla="*/ 18541 w 18541"/>
              <a:gd name="T12" fmla="*/ 17336 h 17336"/>
            </a:gdLst>
            <a:ahLst/>
            <a:cxnLst>
              <a:cxn ang="T6">
                <a:pos x="T0" y="T1"/>
              </a:cxn>
              <a:cxn ang="T7">
                <a:pos x="T2" y="T3"/>
              </a:cxn>
              <a:cxn ang="T8">
                <a:pos x="T4" y="T5"/>
              </a:cxn>
            </a:cxnLst>
            <a:rect l="T9" t="T10" r="T11" b="T12"/>
            <a:pathLst>
              <a:path w="18541" h="17336" fill="none" extrusionOk="0">
                <a:moveTo>
                  <a:pt x="5656" y="17335"/>
                </a:moveTo>
                <a:cubicBezTo>
                  <a:pt x="3378" y="15642"/>
                  <a:pt x="1456" y="13517"/>
                  <a:pt x="-1" y="11081"/>
                </a:cubicBezTo>
              </a:path>
              <a:path w="18541" h="17336" stroke="0" extrusionOk="0">
                <a:moveTo>
                  <a:pt x="5656" y="17335"/>
                </a:moveTo>
                <a:cubicBezTo>
                  <a:pt x="3378" y="15642"/>
                  <a:pt x="1456" y="13517"/>
                  <a:pt x="-1" y="11081"/>
                </a:cubicBezTo>
                <a:lnTo>
                  <a:pt x="18541" y="0"/>
                </a:lnTo>
                <a:lnTo>
                  <a:pt x="5656" y="17335"/>
                </a:lnTo>
                <a:close/>
              </a:path>
            </a:pathLst>
          </a:custGeom>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1"/>
          </a:gradFill>
          <a:ln w="9525">
            <a:solidFill>
              <a:schemeClr val="tx1"/>
            </a:solidFill>
            <a:round/>
            <a:headEnd/>
            <a:tailEnd/>
          </a:ln>
        </p:spPr>
        <p:txBody>
          <a:bodyPr wrap="none" anchor="ctr"/>
          <a:lstStyle/>
          <a:p>
            <a:endParaRPr lang="en-US"/>
          </a:p>
        </p:txBody>
      </p:sp>
      <p:sp>
        <p:nvSpPr>
          <p:cNvPr id="13317" name="Arc 11"/>
          <p:cNvSpPr>
            <a:spLocks/>
          </p:cNvSpPr>
          <p:nvPr/>
        </p:nvSpPr>
        <p:spPr bwMode="auto">
          <a:xfrm flipH="1">
            <a:off x="3505200" y="3200400"/>
            <a:ext cx="990600" cy="609600"/>
          </a:xfrm>
          <a:custGeom>
            <a:avLst/>
            <a:gdLst>
              <a:gd name="T0" fmla="*/ 2147483646 w 21600"/>
              <a:gd name="T1" fmla="*/ 0 h 30020"/>
              <a:gd name="T2" fmla="*/ 2147483646 w 21600"/>
              <a:gd name="T3" fmla="*/ 2147483646 h 30020"/>
              <a:gd name="T4" fmla="*/ 0 w 21600"/>
              <a:gd name="T5" fmla="*/ 2147483646 h 30020"/>
              <a:gd name="T6" fmla="*/ 0 60000 65536"/>
              <a:gd name="T7" fmla="*/ 0 60000 65536"/>
              <a:gd name="T8" fmla="*/ 0 60000 65536"/>
              <a:gd name="T9" fmla="*/ 0 w 21600"/>
              <a:gd name="T10" fmla="*/ 0 h 30020"/>
              <a:gd name="T11" fmla="*/ 21600 w 21600"/>
              <a:gd name="T12" fmla="*/ 30020 h 30020"/>
            </a:gdLst>
            <a:ahLst/>
            <a:cxnLst>
              <a:cxn ang="T6">
                <a:pos x="T0" y="T1"/>
              </a:cxn>
              <a:cxn ang="T7">
                <a:pos x="T2" y="T3"/>
              </a:cxn>
              <a:cxn ang="T8">
                <a:pos x="T4" y="T5"/>
              </a:cxn>
            </a:cxnLst>
            <a:rect l="T9" t="T10" r="T11" b="T12"/>
            <a:pathLst>
              <a:path w="21600" h="30020" fill="none" extrusionOk="0">
                <a:moveTo>
                  <a:pt x="16278" y="-1"/>
                </a:moveTo>
                <a:cubicBezTo>
                  <a:pt x="19709" y="3934"/>
                  <a:pt x="21600" y="8977"/>
                  <a:pt x="21600" y="14198"/>
                </a:cubicBezTo>
                <a:cubicBezTo>
                  <a:pt x="21600" y="20201"/>
                  <a:pt x="19101" y="25933"/>
                  <a:pt x="14704" y="30020"/>
                </a:cubicBezTo>
              </a:path>
              <a:path w="21600" h="30020" stroke="0" extrusionOk="0">
                <a:moveTo>
                  <a:pt x="16278" y="-1"/>
                </a:moveTo>
                <a:cubicBezTo>
                  <a:pt x="19709" y="3934"/>
                  <a:pt x="21600" y="8977"/>
                  <a:pt x="21600" y="14198"/>
                </a:cubicBezTo>
                <a:cubicBezTo>
                  <a:pt x="21600" y="20201"/>
                  <a:pt x="19101" y="25933"/>
                  <a:pt x="14704" y="30020"/>
                </a:cubicBezTo>
                <a:lnTo>
                  <a:pt x="0" y="14198"/>
                </a:lnTo>
                <a:lnTo>
                  <a:pt x="16278" y="-1"/>
                </a:lnTo>
                <a:close/>
              </a:path>
            </a:pathLst>
          </a:custGeom>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1"/>
          </a:gradFill>
          <a:ln w="9525">
            <a:solidFill>
              <a:schemeClr val="tx1"/>
            </a:solidFill>
            <a:round/>
            <a:headEnd/>
            <a:tailEnd/>
          </a:ln>
        </p:spPr>
        <p:txBody>
          <a:bodyPr wrap="none" anchor="ctr"/>
          <a:lstStyle/>
          <a:p>
            <a:endParaRPr lang="en-US"/>
          </a:p>
        </p:txBody>
      </p:sp>
      <p:sp>
        <p:nvSpPr>
          <p:cNvPr id="13318" name="AutoShape 6"/>
          <p:cNvSpPr>
            <a:spLocks noChangeArrowheads="1"/>
          </p:cNvSpPr>
          <p:nvPr/>
        </p:nvSpPr>
        <p:spPr bwMode="auto">
          <a:xfrm>
            <a:off x="4267200" y="3200400"/>
            <a:ext cx="457200" cy="533400"/>
          </a:xfrm>
          <a:prstGeom prst="sun">
            <a:avLst>
              <a:gd name="adj" fmla="val 25000"/>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p>
        </p:txBody>
      </p:sp>
      <p:sp>
        <p:nvSpPr>
          <p:cNvPr id="11271" name="Oval 7"/>
          <p:cNvSpPr>
            <a:spLocks noChangeArrowheads="1"/>
          </p:cNvSpPr>
          <p:nvPr/>
        </p:nvSpPr>
        <p:spPr bwMode="auto">
          <a:xfrm>
            <a:off x="6400800" y="3810000"/>
            <a:ext cx="228600" cy="228600"/>
          </a:xfrm>
          <a:prstGeom prst="ellipse">
            <a:avLst/>
          </a:prstGeom>
          <a:gradFill rotWithShape="1">
            <a:gsLst>
              <a:gs pos="0">
                <a:schemeClr val="accent2">
                  <a:gamma/>
                  <a:tint val="0"/>
                  <a:invGamma/>
                </a:schemeClr>
              </a:gs>
              <a:gs pos="100000">
                <a:schemeClr val="accent2"/>
              </a:gs>
            </a:gsLst>
            <a:lin ang="2700000" scaled="1"/>
          </a:gradFill>
          <a:ln w="9525">
            <a:solidFill>
              <a:schemeClr val="tx1"/>
            </a:solidFill>
            <a:round/>
            <a:headEnd/>
            <a:tailEnd/>
          </a:ln>
          <a:effectLst/>
        </p:spPr>
        <p:txBody>
          <a:bodyPr wrap="none" anchor="ctr"/>
          <a:lstStyle/>
          <a:p>
            <a:pPr eaLnBrk="1" hangingPunct="1">
              <a:defRPr/>
            </a:pPr>
            <a:endParaRPr lang="en-US">
              <a:latin typeface="Arial" charset="0"/>
            </a:endParaRPr>
          </a:p>
        </p:txBody>
      </p:sp>
      <p:sp>
        <p:nvSpPr>
          <p:cNvPr id="13320" name="Rectangle 12"/>
          <p:cNvSpPr>
            <a:spLocks noChangeArrowheads="1"/>
          </p:cNvSpPr>
          <p:nvPr/>
        </p:nvSpPr>
        <p:spPr bwMode="auto">
          <a:xfrm>
            <a:off x="762000" y="407988"/>
            <a:ext cx="282416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a:t>Kepler’s Laws:</a:t>
            </a: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838200" y="1268413"/>
            <a:ext cx="7162800"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a:t>#3) The square of a planet’s orbital period is proportional to the cube of the semimajor-axis length.</a:t>
            </a:r>
          </a:p>
        </p:txBody>
      </p:sp>
      <p:graphicFrame>
        <p:nvGraphicFramePr>
          <p:cNvPr id="14339" name="Object 6"/>
          <p:cNvGraphicFramePr>
            <a:graphicFrameLocks noGrp="1" noChangeAspect="1"/>
          </p:cNvGraphicFramePr>
          <p:nvPr>
            <p:ph idx="1"/>
          </p:nvPr>
        </p:nvGraphicFramePr>
        <p:xfrm>
          <a:off x="2667000" y="2743200"/>
          <a:ext cx="2895600" cy="1085850"/>
        </p:xfrm>
        <a:graphic>
          <a:graphicData uri="http://schemas.openxmlformats.org/presentationml/2006/ole">
            <mc:AlternateContent xmlns:mc="http://schemas.openxmlformats.org/markup-compatibility/2006">
              <mc:Choice xmlns:v="urn:schemas-microsoft-com:vml" Requires="v">
                <p:oleObj spid="_x0000_s14350" name="Equation" r:id="rId4" imgW="508000" imgH="190500" progId="Equation.3">
                  <p:embed/>
                </p:oleObj>
              </mc:Choice>
              <mc:Fallback>
                <p:oleObj name="Equation" r:id="rId4" imgW="508000" imgH="19050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2743200"/>
                        <a:ext cx="2895600" cy="1085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40" name="Rectangle 7"/>
          <p:cNvSpPr>
            <a:spLocks noChangeArrowheads="1"/>
          </p:cNvSpPr>
          <p:nvPr/>
        </p:nvSpPr>
        <p:spPr bwMode="auto">
          <a:xfrm>
            <a:off x="381000" y="609600"/>
            <a:ext cx="28241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a:t>Kepler’s Laws:</a:t>
            </a:r>
          </a:p>
        </p:txBody>
      </p:sp>
      <p:grpSp>
        <p:nvGrpSpPr>
          <p:cNvPr id="2" name="Group 9"/>
          <p:cNvGrpSpPr>
            <a:grpSpLocks/>
          </p:cNvGrpSpPr>
          <p:nvPr/>
        </p:nvGrpSpPr>
        <p:grpSpPr bwMode="auto">
          <a:xfrm>
            <a:off x="4876800" y="4038600"/>
            <a:ext cx="3365500" cy="1878013"/>
            <a:chOff x="2928" y="2592"/>
            <a:chExt cx="2120" cy="1183"/>
          </a:xfrm>
        </p:grpSpPr>
        <p:graphicFrame>
          <p:nvGraphicFramePr>
            <p:cNvPr id="14342" name="Object 5"/>
            <p:cNvGraphicFramePr>
              <a:graphicFrameLocks noChangeAspect="1"/>
            </p:cNvGraphicFramePr>
            <p:nvPr/>
          </p:nvGraphicFramePr>
          <p:xfrm>
            <a:off x="3456" y="2928"/>
            <a:ext cx="1592" cy="847"/>
          </p:xfrm>
          <a:graphic>
            <a:graphicData uri="http://schemas.openxmlformats.org/presentationml/2006/ole">
              <mc:AlternateContent xmlns:mc="http://schemas.openxmlformats.org/markup-compatibility/2006">
                <mc:Choice xmlns:v="urn:schemas-microsoft-com:vml" Requires="v">
                  <p:oleObj spid="_x0000_s14351" name="Equation" r:id="rId6" imgW="787400" imgH="419100" progId="Equation.3">
                    <p:embed/>
                  </p:oleObj>
                </mc:Choice>
                <mc:Fallback>
                  <p:oleObj name="Equation" r:id="rId6" imgW="787400" imgH="41910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56" y="2928"/>
                          <a:ext cx="1592" cy="8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43" name="Text Box 8"/>
            <p:cNvSpPr txBox="1">
              <a:spLocks noChangeArrowheads="1"/>
            </p:cNvSpPr>
            <p:nvPr/>
          </p:nvSpPr>
          <p:spPr bwMode="auto">
            <a:xfrm>
              <a:off x="2928" y="2592"/>
              <a:ext cx="168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t>It runs out that:</a:t>
              </a:r>
            </a:p>
          </p:txBody>
        </p:sp>
      </p:gr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0" name="Rectangle 8"/>
          <p:cNvSpPr>
            <a:spLocks noChangeArrowheads="1"/>
          </p:cNvSpPr>
          <p:nvPr/>
        </p:nvSpPr>
        <p:spPr bwMode="auto">
          <a:xfrm>
            <a:off x="0" y="0"/>
            <a:ext cx="9144000" cy="6858000"/>
          </a:xfrm>
          <a:prstGeom prst="rect">
            <a:avLst/>
          </a:prstGeom>
          <a:gradFill rotWithShape="1">
            <a:gsLst>
              <a:gs pos="0">
                <a:schemeClr val="accent2"/>
              </a:gs>
              <a:gs pos="50000">
                <a:schemeClr val="accent2">
                  <a:gamma/>
                  <a:shade val="46275"/>
                  <a:invGamma/>
                </a:schemeClr>
              </a:gs>
              <a:gs pos="100000">
                <a:schemeClr val="accent2"/>
              </a:gs>
            </a:gsLst>
            <a:lin ang="5400000" scaled="1"/>
          </a:gradFill>
          <a:ln w="9525">
            <a:solidFill>
              <a:schemeClr val="tx1"/>
            </a:solidFill>
            <a:miter lim="800000"/>
            <a:headEnd/>
            <a:tailEnd/>
          </a:ln>
          <a:effectLst/>
        </p:spPr>
        <p:txBody>
          <a:bodyPr wrap="none" anchor="ctr"/>
          <a:lstStyle/>
          <a:p>
            <a:pPr eaLnBrk="1" hangingPunct="1">
              <a:defRPr/>
            </a:pPr>
            <a:endParaRPr lang="en-US">
              <a:latin typeface="Arial" charset="0"/>
            </a:endParaRPr>
          </a:p>
        </p:txBody>
      </p:sp>
      <p:sp>
        <p:nvSpPr>
          <p:cNvPr id="15363" name="Text Box 4"/>
          <p:cNvSpPr txBox="1">
            <a:spLocks noChangeArrowheads="1"/>
          </p:cNvSpPr>
          <p:nvPr/>
        </p:nvSpPr>
        <p:spPr bwMode="auto">
          <a:xfrm>
            <a:off x="533400" y="533400"/>
            <a:ext cx="6172200"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000">
                <a:solidFill>
                  <a:schemeClr val="bg1"/>
                </a:solidFill>
              </a:rPr>
              <a:t>Galileo’s use of the telescope helped even more when he came up with images like this</a:t>
            </a:r>
            <a:r>
              <a:rPr lang="en-US" altLang="en-US" sz="4000">
                <a:solidFill>
                  <a:srgbClr val="FFFF00"/>
                </a:solidFill>
              </a:rPr>
              <a:t>:</a:t>
            </a:r>
          </a:p>
        </p:txBody>
      </p:sp>
      <p:pic>
        <p:nvPicPr>
          <p:cNvPr id="15364" name="Picture 6" descr="See Explanation.  Clicking on the picture will download&#10; the highest resolution version availabl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200400"/>
            <a:ext cx="44831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12" descr="http://astronomyonline.org/solarsystem/Images/Jupiter/FromTelescop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200400"/>
            <a:ext cx="4352925" cy="334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152400" y="133350"/>
            <a:ext cx="74676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a:t>It took Newton to unite the mathematics and the observations --  in the process he created what we today call physics and calculus.</a:t>
            </a:r>
          </a:p>
        </p:txBody>
      </p:sp>
      <p:pic>
        <p:nvPicPr>
          <p:cNvPr id="16387" name="Picture 7" descr="Newto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2819400"/>
            <a:ext cx="2579688"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 Box 8"/>
          <p:cNvSpPr txBox="1">
            <a:spLocks noChangeArrowheads="1"/>
          </p:cNvSpPr>
          <p:nvPr/>
        </p:nvSpPr>
        <p:spPr bwMode="auto">
          <a:xfrm>
            <a:off x="7620000" y="6477000"/>
            <a:ext cx="121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chemeClr val="accent2"/>
                </a:solidFill>
              </a:rPr>
              <a:t>Sec. 13.2</a:t>
            </a:r>
          </a:p>
        </p:txBody>
      </p:sp>
      <p:grpSp>
        <p:nvGrpSpPr>
          <p:cNvPr id="2" name="Group 34"/>
          <p:cNvGrpSpPr>
            <a:grpSpLocks/>
          </p:cNvGrpSpPr>
          <p:nvPr/>
        </p:nvGrpSpPr>
        <p:grpSpPr bwMode="auto">
          <a:xfrm>
            <a:off x="762000" y="4876800"/>
            <a:ext cx="1752600" cy="1676400"/>
            <a:chOff x="672" y="3072"/>
            <a:chExt cx="1104" cy="1056"/>
          </a:xfrm>
        </p:grpSpPr>
        <p:pic>
          <p:nvPicPr>
            <p:cNvPr id="16411" name="Picture 31" descr="app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 y="3072"/>
              <a:ext cx="828" cy="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12" name="Rectangle 32"/>
            <p:cNvSpPr>
              <a:spLocks noChangeArrowheads="1"/>
            </p:cNvSpPr>
            <p:nvPr/>
          </p:nvSpPr>
          <p:spPr bwMode="auto">
            <a:xfrm rot="1326263">
              <a:off x="1392" y="3648"/>
              <a:ext cx="384" cy="480"/>
            </a:xfrm>
            <a:prstGeom prst="rect">
              <a:avLst/>
            </a:prstGeom>
            <a:solidFill>
              <a:schemeClr val="bg1"/>
            </a:solidFill>
            <a:ln w="952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p>
          </p:txBody>
        </p:sp>
      </p:grpSp>
      <p:grpSp>
        <p:nvGrpSpPr>
          <p:cNvPr id="3" name="Group 10"/>
          <p:cNvGrpSpPr>
            <a:grpSpLocks/>
          </p:cNvGrpSpPr>
          <p:nvPr/>
        </p:nvGrpSpPr>
        <p:grpSpPr bwMode="auto">
          <a:xfrm>
            <a:off x="-304800" y="4191000"/>
            <a:ext cx="7924800" cy="2111375"/>
            <a:chOff x="2736" y="4473"/>
            <a:chExt cx="9504" cy="2365"/>
          </a:xfrm>
        </p:grpSpPr>
        <p:sp>
          <p:nvSpPr>
            <p:cNvPr id="16391" name="Freeform 11"/>
            <p:cNvSpPr>
              <a:spLocks/>
            </p:cNvSpPr>
            <p:nvPr/>
          </p:nvSpPr>
          <p:spPr bwMode="auto">
            <a:xfrm rot="-1007071">
              <a:off x="2736" y="4608"/>
              <a:ext cx="9504" cy="1440"/>
            </a:xfrm>
            <a:custGeom>
              <a:avLst/>
              <a:gdLst>
                <a:gd name="T0" fmla="*/ 161295 w 5717"/>
                <a:gd name="T1" fmla="*/ 538 h 1145"/>
                <a:gd name="T2" fmla="*/ 93713 w 5717"/>
                <a:gd name="T3" fmla="*/ 2138 h 1145"/>
                <a:gd name="T4" fmla="*/ 14411 w 5717"/>
                <a:gd name="T5" fmla="*/ 5822 h 1145"/>
                <a:gd name="T6" fmla="*/ 180169 w 5717"/>
                <a:gd name="T7" fmla="*/ 6493 h 1145"/>
                <a:gd name="T8" fmla="*/ 316668 w 5717"/>
                <a:gd name="T9" fmla="*/ 1756 h 1145"/>
                <a:gd name="T10" fmla="*/ 281170 w 5717"/>
                <a:gd name="T11" fmla="*/ 197 h 1145"/>
                <a:gd name="T12" fmla="*/ 172317 w 5717"/>
                <a:gd name="T13" fmla="*/ 541 h 1145"/>
                <a:gd name="T14" fmla="*/ 0 60000 65536"/>
                <a:gd name="T15" fmla="*/ 0 60000 65536"/>
                <a:gd name="T16" fmla="*/ 0 60000 65536"/>
                <a:gd name="T17" fmla="*/ 0 60000 65536"/>
                <a:gd name="T18" fmla="*/ 0 60000 65536"/>
                <a:gd name="T19" fmla="*/ 0 60000 65536"/>
                <a:gd name="T20" fmla="*/ 0 60000 65536"/>
                <a:gd name="T21" fmla="*/ 0 w 5717"/>
                <a:gd name="T22" fmla="*/ 0 h 1145"/>
                <a:gd name="T23" fmla="*/ 5717 w 5717"/>
                <a:gd name="T24" fmla="*/ 1145 h 11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17" h="1145">
                  <a:moveTo>
                    <a:pt x="2765" y="86"/>
                  </a:moveTo>
                  <a:cubicBezTo>
                    <a:pt x="2571" y="129"/>
                    <a:pt x="2026" y="201"/>
                    <a:pt x="1607" y="342"/>
                  </a:cubicBezTo>
                  <a:cubicBezTo>
                    <a:pt x="1188" y="483"/>
                    <a:pt x="0" y="814"/>
                    <a:pt x="247" y="930"/>
                  </a:cubicBezTo>
                  <a:cubicBezTo>
                    <a:pt x="494" y="1046"/>
                    <a:pt x="2225" y="1145"/>
                    <a:pt x="3089" y="1037"/>
                  </a:cubicBezTo>
                  <a:cubicBezTo>
                    <a:pt x="3953" y="929"/>
                    <a:pt x="5141" y="449"/>
                    <a:pt x="5429" y="281"/>
                  </a:cubicBezTo>
                  <a:cubicBezTo>
                    <a:pt x="5717" y="113"/>
                    <a:pt x="5232" y="64"/>
                    <a:pt x="4820" y="32"/>
                  </a:cubicBezTo>
                  <a:cubicBezTo>
                    <a:pt x="4408" y="0"/>
                    <a:pt x="3343" y="76"/>
                    <a:pt x="2954" y="87"/>
                  </a:cubicBez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392" name="Oval 12"/>
            <p:cNvSpPr>
              <a:spLocks noChangeArrowheads="1"/>
            </p:cNvSpPr>
            <p:nvPr/>
          </p:nvSpPr>
          <p:spPr bwMode="auto">
            <a:xfrm rot="-1007071">
              <a:off x="4640" y="6717"/>
              <a:ext cx="122" cy="121"/>
            </a:xfrm>
            <a:prstGeom prst="ellipse">
              <a:avLst/>
            </a:prstGeom>
            <a:solidFill>
              <a:srgbClr val="B2B2B2"/>
            </a:solidFill>
            <a:ln w="3175">
              <a:solidFill>
                <a:srgbClr val="00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p>
          </p:txBody>
        </p:sp>
        <p:sp>
          <p:nvSpPr>
            <p:cNvPr id="16393" name="Freeform 13"/>
            <p:cNvSpPr>
              <a:spLocks/>
            </p:cNvSpPr>
            <p:nvPr/>
          </p:nvSpPr>
          <p:spPr bwMode="auto">
            <a:xfrm rot="-1007071">
              <a:off x="4413" y="4754"/>
              <a:ext cx="6142" cy="604"/>
            </a:xfrm>
            <a:custGeom>
              <a:avLst/>
              <a:gdLst>
                <a:gd name="T0" fmla="*/ 83979 w 3798"/>
                <a:gd name="T1" fmla="*/ 563 h 372"/>
                <a:gd name="T2" fmla="*/ 1452 w 3798"/>
                <a:gd name="T3" fmla="*/ 8450 h 372"/>
                <a:gd name="T4" fmla="*/ 92622 w 3798"/>
                <a:gd name="T5" fmla="*/ 17974 h 372"/>
                <a:gd name="T6" fmla="*/ 177148 w 3798"/>
                <a:gd name="T7" fmla="*/ 8450 h 372"/>
                <a:gd name="T8" fmla="*/ 89576 w 3798"/>
                <a:gd name="T9" fmla="*/ 0 h 372"/>
                <a:gd name="T10" fmla="*/ 0 60000 65536"/>
                <a:gd name="T11" fmla="*/ 0 60000 65536"/>
                <a:gd name="T12" fmla="*/ 0 60000 65536"/>
                <a:gd name="T13" fmla="*/ 0 60000 65536"/>
                <a:gd name="T14" fmla="*/ 0 60000 65536"/>
                <a:gd name="T15" fmla="*/ 0 w 3798"/>
                <a:gd name="T16" fmla="*/ 0 h 372"/>
                <a:gd name="T17" fmla="*/ 3798 w 3798"/>
                <a:gd name="T18" fmla="*/ 372 h 372"/>
              </a:gdLst>
              <a:ahLst/>
              <a:cxnLst>
                <a:cxn ang="T10">
                  <a:pos x="T0" y="T1"/>
                </a:cxn>
                <a:cxn ang="T11">
                  <a:pos x="T2" y="T3"/>
                </a:cxn>
                <a:cxn ang="T12">
                  <a:pos x="T4" y="T5"/>
                </a:cxn>
                <a:cxn ang="T13">
                  <a:pos x="T6" y="T7"/>
                </a:cxn>
                <a:cxn ang="T14">
                  <a:pos x="T8" y="T9"/>
                </a:cxn>
              </a:cxnLst>
              <a:rect l="T15" t="T16" r="T17" b="T18"/>
              <a:pathLst>
                <a:path w="3798" h="372">
                  <a:moveTo>
                    <a:pt x="1795" y="12"/>
                  </a:moveTo>
                  <a:cubicBezTo>
                    <a:pt x="1501" y="41"/>
                    <a:pt x="0" y="115"/>
                    <a:pt x="31" y="175"/>
                  </a:cubicBezTo>
                  <a:cubicBezTo>
                    <a:pt x="62" y="235"/>
                    <a:pt x="1354" y="372"/>
                    <a:pt x="1980" y="372"/>
                  </a:cubicBezTo>
                  <a:cubicBezTo>
                    <a:pt x="2606" y="372"/>
                    <a:pt x="3798" y="237"/>
                    <a:pt x="3787" y="175"/>
                  </a:cubicBezTo>
                  <a:cubicBezTo>
                    <a:pt x="3776" y="113"/>
                    <a:pt x="2305" y="36"/>
                    <a:pt x="1915" y="0"/>
                  </a:cubicBez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394" name="Oval 14"/>
            <p:cNvSpPr>
              <a:spLocks noChangeArrowheads="1"/>
            </p:cNvSpPr>
            <p:nvPr/>
          </p:nvSpPr>
          <p:spPr bwMode="auto">
            <a:xfrm rot="-3446678">
              <a:off x="5933" y="5740"/>
              <a:ext cx="778" cy="108"/>
            </a:xfrm>
            <a:prstGeom prst="ellipse">
              <a:avLst/>
            </a:prstGeom>
            <a:solidFill>
              <a:srgbClr val="FF3300"/>
            </a:solidFill>
            <a:ln>
              <a:noFill/>
            </a:ln>
            <a:extLst>
              <a:ext uri="{91240B29-F687-4F45-9708-019B960494DF}">
                <a14:hiddenLine xmlns:a14="http://schemas.microsoft.com/office/drawing/2010/main" w="317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p>
          </p:txBody>
        </p:sp>
        <p:sp>
          <p:nvSpPr>
            <p:cNvPr id="16395" name="Freeform 15"/>
            <p:cNvSpPr>
              <a:spLocks/>
            </p:cNvSpPr>
            <p:nvPr/>
          </p:nvSpPr>
          <p:spPr bwMode="auto">
            <a:xfrm rot="-1007071">
              <a:off x="5024" y="4790"/>
              <a:ext cx="4764" cy="469"/>
            </a:xfrm>
            <a:custGeom>
              <a:avLst/>
              <a:gdLst>
                <a:gd name="T0" fmla="*/ 11004 w 3798"/>
                <a:gd name="T1" fmla="*/ 77 h 372"/>
                <a:gd name="T2" fmla="*/ 192 w 3798"/>
                <a:gd name="T3" fmla="*/ 1122 h 372"/>
                <a:gd name="T4" fmla="*/ 12137 w 3798"/>
                <a:gd name="T5" fmla="*/ 2373 h 372"/>
                <a:gd name="T6" fmla="*/ 23205 w 3798"/>
                <a:gd name="T7" fmla="*/ 1122 h 372"/>
                <a:gd name="T8" fmla="*/ 11734 w 3798"/>
                <a:gd name="T9" fmla="*/ 0 h 372"/>
                <a:gd name="T10" fmla="*/ 0 60000 65536"/>
                <a:gd name="T11" fmla="*/ 0 60000 65536"/>
                <a:gd name="T12" fmla="*/ 0 60000 65536"/>
                <a:gd name="T13" fmla="*/ 0 60000 65536"/>
                <a:gd name="T14" fmla="*/ 0 60000 65536"/>
                <a:gd name="T15" fmla="*/ 0 w 3798"/>
                <a:gd name="T16" fmla="*/ 0 h 372"/>
                <a:gd name="T17" fmla="*/ 3798 w 3798"/>
                <a:gd name="T18" fmla="*/ 372 h 372"/>
              </a:gdLst>
              <a:ahLst/>
              <a:cxnLst>
                <a:cxn ang="T10">
                  <a:pos x="T0" y="T1"/>
                </a:cxn>
                <a:cxn ang="T11">
                  <a:pos x="T2" y="T3"/>
                </a:cxn>
                <a:cxn ang="T12">
                  <a:pos x="T4" y="T5"/>
                </a:cxn>
                <a:cxn ang="T13">
                  <a:pos x="T6" y="T7"/>
                </a:cxn>
                <a:cxn ang="T14">
                  <a:pos x="T8" y="T9"/>
                </a:cxn>
              </a:cxnLst>
              <a:rect l="T15" t="T16" r="T17" b="T18"/>
              <a:pathLst>
                <a:path w="3798" h="372">
                  <a:moveTo>
                    <a:pt x="1795" y="12"/>
                  </a:moveTo>
                  <a:cubicBezTo>
                    <a:pt x="1501" y="41"/>
                    <a:pt x="0" y="115"/>
                    <a:pt x="31" y="175"/>
                  </a:cubicBezTo>
                  <a:cubicBezTo>
                    <a:pt x="62" y="235"/>
                    <a:pt x="1354" y="372"/>
                    <a:pt x="1980" y="372"/>
                  </a:cubicBezTo>
                  <a:cubicBezTo>
                    <a:pt x="2606" y="372"/>
                    <a:pt x="3798" y="237"/>
                    <a:pt x="3787" y="175"/>
                  </a:cubicBezTo>
                  <a:cubicBezTo>
                    <a:pt x="3776" y="113"/>
                    <a:pt x="2305" y="36"/>
                    <a:pt x="1915" y="0"/>
                  </a:cubicBez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396" name="Oval 16"/>
            <p:cNvSpPr>
              <a:spLocks noChangeArrowheads="1"/>
            </p:cNvSpPr>
            <p:nvPr/>
          </p:nvSpPr>
          <p:spPr bwMode="auto">
            <a:xfrm rot="-1007071">
              <a:off x="8135" y="4843"/>
              <a:ext cx="605" cy="501"/>
            </a:xfrm>
            <a:prstGeom prst="ellipse">
              <a:avLst/>
            </a:prstGeom>
            <a:gradFill rotWithShape="0">
              <a:gsLst>
                <a:gs pos="0">
                  <a:srgbClr val="66FF33"/>
                </a:gs>
                <a:gs pos="50000">
                  <a:srgbClr val="FF3300"/>
                </a:gs>
                <a:gs pos="100000">
                  <a:srgbClr val="66FF33"/>
                </a:gs>
              </a:gsLst>
              <a:lin ang="5400000" scaled="1"/>
            </a:gradFill>
            <a:ln>
              <a:noFill/>
            </a:ln>
            <a:extLst>
              <a:ext uri="{91240B29-F687-4F45-9708-019B960494DF}">
                <a14:hiddenLine xmlns:a14="http://schemas.microsoft.com/office/drawing/2010/main" w="317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p>
          </p:txBody>
        </p:sp>
        <p:sp>
          <p:nvSpPr>
            <p:cNvPr id="16397" name="Freeform 17"/>
            <p:cNvSpPr>
              <a:spLocks/>
            </p:cNvSpPr>
            <p:nvPr/>
          </p:nvSpPr>
          <p:spPr bwMode="auto">
            <a:xfrm rot="-1007071">
              <a:off x="3731" y="4750"/>
              <a:ext cx="7361" cy="875"/>
            </a:xfrm>
            <a:custGeom>
              <a:avLst/>
              <a:gdLst>
                <a:gd name="T0" fmla="*/ 17654 w 5867"/>
                <a:gd name="T1" fmla="*/ 0 h 649"/>
                <a:gd name="T2" fmla="*/ 10284 w 5867"/>
                <a:gd name="T3" fmla="*/ 789 h 649"/>
                <a:gd name="T4" fmla="*/ 1424 w 5867"/>
                <a:gd name="T5" fmla="*/ 3470 h 649"/>
                <a:gd name="T6" fmla="*/ 18816 w 5867"/>
                <a:gd name="T7" fmla="*/ 7074 h 649"/>
                <a:gd name="T8" fmla="*/ 34086 w 5867"/>
                <a:gd name="T9" fmla="*/ 3535 h 649"/>
                <a:gd name="T10" fmla="*/ 30475 w 5867"/>
                <a:gd name="T11" fmla="*/ 1048 h 649"/>
                <a:gd name="T12" fmla="*/ 18830 w 5867"/>
                <a:gd name="T13" fmla="*/ 132 h 649"/>
                <a:gd name="T14" fmla="*/ 0 60000 65536"/>
                <a:gd name="T15" fmla="*/ 0 60000 65536"/>
                <a:gd name="T16" fmla="*/ 0 60000 65536"/>
                <a:gd name="T17" fmla="*/ 0 60000 65536"/>
                <a:gd name="T18" fmla="*/ 0 60000 65536"/>
                <a:gd name="T19" fmla="*/ 0 60000 65536"/>
                <a:gd name="T20" fmla="*/ 0 60000 65536"/>
                <a:gd name="T21" fmla="*/ 0 w 5867"/>
                <a:gd name="T22" fmla="*/ 0 h 649"/>
                <a:gd name="T23" fmla="*/ 5867 w 5867"/>
                <a:gd name="T24" fmla="*/ 649 h 6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67" h="649">
                  <a:moveTo>
                    <a:pt x="2875" y="0"/>
                  </a:moveTo>
                  <a:cubicBezTo>
                    <a:pt x="2675" y="12"/>
                    <a:pt x="2115" y="19"/>
                    <a:pt x="1675" y="72"/>
                  </a:cubicBezTo>
                  <a:cubicBezTo>
                    <a:pt x="1235" y="125"/>
                    <a:pt x="0" y="222"/>
                    <a:pt x="232" y="318"/>
                  </a:cubicBezTo>
                  <a:cubicBezTo>
                    <a:pt x="464" y="414"/>
                    <a:pt x="2179" y="647"/>
                    <a:pt x="3065" y="648"/>
                  </a:cubicBezTo>
                  <a:cubicBezTo>
                    <a:pt x="3951" y="649"/>
                    <a:pt x="5235" y="416"/>
                    <a:pt x="5551" y="324"/>
                  </a:cubicBezTo>
                  <a:cubicBezTo>
                    <a:pt x="5867" y="232"/>
                    <a:pt x="5377" y="148"/>
                    <a:pt x="4963" y="96"/>
                  </a:cubicBezTo>
                  <a:cubicBezTo>
                    <a:pt x="4549" y="44"/>
                    <a:pt x="3462" y="30"/>
                    <a:pt x="3067" y="12"/>
                  </a:cubicBez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398" name="Oval 18"/>
            <p:cNvSpPr>
              <a:spLocks noChangeArrowheads="1"/>
            </p:cNvSpPr>
            <p:nvPr/>
          </p:nvSpPr>
          <p:spPr bwMode="auto">
            <a:xfrm rot="-1007071">
              <a:off x="7041" y="4734"/>
              <a:ext cx="602" cy="543"/>
            </a:xfrm>
            <a:prstGeom prst="ellipse">
              <a:avLst/>
            </a:prstGeom>
            <a:gradFill rotWithShape="0">
              <a:gsLst>
                <a:gs pos="0">
                  <a:srgbClr val="FF9900"/>
                </a:gs>
                <a:gs pos="100000">
                  <a:srgbClr val="FFFF00"/>
                </a:gs>
              </a:gsLst>
              <a:path path="shape">
                <a:fillToRect l="50000" t="50000" r="50000" b="50000"/>
              </a:path>
            </a:gradFill>
            <a:ln>
              <a:noFill/>
            </a:ln>
            <a:extLst>
              <a:ext uri="{91240B29-F687-4F45-9708-019B960494DF}">
                <a14:hiddenLine xmlns:a14="http://schemas.microsoft.com/office/drawing/2010/main" w="317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p>
          </p:txBody>
        </p:sp>
        <p:sp>
          <p:nvSpPr>
            <p:cNvPr id="16399" name="Freeform 19"/>
            <p:cNvSpPr>
              <a:spLocks/>
            </p:cNvSpPr>
            <p:nvPr/>
          </p:nvSpPr>
          <p:spPr bwMode="auto">
            <a:xfrm rot="-1007071">
              <a:off x="6553" y="4932"/>
              <a:ext cx="1445" cy="121"/>
            </a:xfrm>
            <a:custGeom>
              <a:avLst/>
              <a:gdLst>
                <a:gd name="T0" fmla="*/ 2588 w 1130"/>
                <a:gd name="T1" fmla="*/ 216 h 84"/>
                <a:gd name="T2" fmla="*/ 262 w 1130"/>
                <a:gd name="T3" fmla="*/ 759 h 84"/>
                <a:gd name="T4" fmla="*/ 4184 w 1130"/>
                <a:gd name="T5" fmla="*/ 1556 h 84"/>
                <a:gd name="T6" fmla="*/ 7816 w 1130"/>
                <a:gd name="T7" fmla="*/ 759 h 84"/>
                <a:gd name="T8" fmla="*/ 5754 w 1130"/>
                <a:gd name="T9" fmla="*/ 0 h 84"/>
                <a:gd name="T10" fmla="*/ 0 60000 65536"/>
                <a:gd name="T11" fmla="*/ 0 60000 65536"/>
                <a:gd name="T12" fmla="*/ 0 60000 65536"/>
                <a:gd name="T13" fmla="*/ 0 60000 65536"/>
                <a:gd name="T14" fmla="*/ 0 60000 65536"/>
                <a:gd name="T15" fmla="*/ 0 w 1130"/>
                <a:gd name="T16" fmla="*/ 0 h 84"/>
                <a:gd name="T17" fmla="*/ 1130 w 1130"/>
                <a:gd name="T18" fmla="*/ 84 h 84"/>
              </a:gdLst>
              <a:ahLst/>
              <a:cxnLst>
                <a:cxn ang="T10">
                  <a:pos x="T0" y="T1"/>
                </a:cxn>
                <a:cxn ang="T11">
                  <a:pos x="T2" y="T3"/>
                </a:cxn>
                <a:cxn ang="T12">
                  <a:pos x="T4" y="T5"/>
                </a:cxn>
                <a:cxn ang="T13">
                  <a:pos x="T6" y="T7"/>
                </a:cxn>
                <a:cxn ang="T14">
                  <a:pos x="T8" y="T9"/>
                </a:cxn>
              </a:cxnLst>
              <a:rect l="T15" t="T16" r="T17" b="T18"/>
              <a:pathLst>
                <a:path w="1130" h="84">
                  <a:moveTo>
                    <a:pt x="362" y="12"/>
                  </a:moveTo>
                  <a:cubicBezTo>
                    <a:pt x="306" y="17"/>
                    <a:pt x="0" y="29"/>
                    <a:pt x="37" y="41"/>
                  </a:cubicBezTo>
                  <a:cubicBezTo>
                    <a:pt x="74" y="53"/>
                    <a:pt x="409" y="84"/>
                    <a:pt x="585" y="84"/>
                  </a:cubicBezTo>
                  <a:cubicBezTo>
                    <a:pt x="761" y="84"/>
                    <a:pt x="1056" y="55"/>
                    <a:pt x="1093" y="41"/>
                  </a:cubicBezTo>
                  <a:cubicBezTo>
                    <a:pt x="1130" y="27"/>
                    <a:pt x="1013" y="17"/>
                    <a:pt x="805" y="0"/>
                  </a:cubicBez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400" name="Freeform 20"/>
            <p:cNvSpPr>
              <a:spLocks/>
            </p:cNvSpPr>
            <p:nvPr/>
          </p:nvSpPr>
          <p:spPr bwMode="auto">
            <a:xfrm rot="-1007071">
              <a:off x="5899" y="4931"/>
              <a:ext cx="2771" cy="181"/>
            </a:xfrm>
            <a:custGeom>
              <a:avLst/>
              <a:gdLst>
                <a:gd name="T0" fmla="*/ 577063 w 1120"/>
                <a:gd name="T1" fmla="*/ 0 h 84"/>
                <a:gd name="T2" fmla="*/ 38104 w 1120"/>
                <a:gd name="T3" fmla="*/ 18990 h 84"/>
                <a:gd name="T4" fmla="*/ 807534 w 1120"/>
                <a:gd name="T5" fmla="*/ 39021 h 84"/>
                <a:gd name="T6" fmla="*/ 1520129 w 1120"/>
                <a:gd name="T7" fmla="*/ 18990 h 84"/>
                <a:gd name="T8" fmla="*/ 1116245 w 1120"/>
                <a:gd name="T9" fmla="*/ 0 h 84"/>
                <a:gd name="T10" fmla="*/ 0 60000 65536"/>
                <a:gd name="T11" fmla="*/ 0 60000 65536"/>
                <a:gd name="T12" fmla="*/ 0 60000 65536"/>
                <a:gd name="T13" fmla="*/ 0 60000 65536"/>
                <a:gd name="T14" fmla="*/ 0 60000 65536"/>
                <a:gd name="T15" fmla="*/ 0 w 1120"/>
                <a:gd name="T16" fmla="*/ 0 h 84"/>
                <a:gd name="T17" fmla="*/ 1120 w 1120"/>
                <a:gd name="T18" fmla="*/ 84 h 84"/>
              </a:gdLst>
              <a:ahLst/>
              <a:cxnLst>
                <a:cxn ang="T10">
                  <a:pos x="T0" y="T1"/>
                </a:cxn>
                <a:cxn ang="T11">
                  <a:pos x="T2" y="T3"/>
                </a:cxn>
                <a:cxn ang="T12">
                  <a:pos x="T4" y="T5"/>
                </a:cxn>
                <a:cxn ang="T13">
                  <a:pos x="T6" y="T7"/>
                </a:cxn>
                <a:cxn ang="T14">
                  <a:pos x="T8" y="T9"/>
                </a:cxn>
              </a:cxnLst>
              <a:rect l="T15" t="T16" r="T17" b="T18"/>
              <a:pathLst>
                <a:path w="1120" h="84">
                  <a:moveTo>
                    <a:pt x="411" y="0"/>
                  </a:moveTo>
                  <a:cubicBezTo>
                    <a:pt x="163" y="17"/>
                    <a:pt x="0" y="27"/>
                    <a:pt x="27" y="41"/>
                  </a:cubicBezTo>
                  <a:cubicBezTo>
                    <a:pt x="54" y="55"/>
                    <a:pt x="399" y="84"/>
                    <a:pt x="575" y="84"/>
                  </a:cubicBezTo>
                  <a:cubicBezTo>
                    <a:pt x="751" y="84"/>
                    <a:pt x="1046" y="55"/>
                    <a:pt x="1083" y="41"/>
                  </a:cubicBezTo>
                  <a:cubicBezTo>
                    <a:pt x="1120" y="27"/>
                    <a:pt x="1003" y="17"/>
                    <a:pt x="795" y="0"/>
                  </a:cubicBez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401" name="Oval 21"/>
            <p:cNvSpPr>
              <a:spLocks noChangeArrowheads="1"/>
            </p:cNvSpPr>
            <p:nvPr/>
          </p:nvSpPr>
          <p:spPr bwMode="auto">
            <a:xfrm rot="-1007071">
              <a:off x="8031" y="4633"/>
              <a:ext cx="317" cy="268"/>
            </a:xfrm>
            <a:prstGeom prst="ellipse">
              <a:avLst/>
            </a:prstGeom>
            <a:gradFill rotWithShape="0">
              <a:gsLst>
                <a:gs pos="0">
                  <a:srgbClr val="FFFF00"/>
                </a:gs>
                <a:gs pos="100000">
                  <a:srgbClr val="B2B2B2"/>
                </a:gs>
              </a:gsLst>
              <a:path path="rect">
                <a:fillToRect r="100000" b="100000"/>
              </a:path>
            </a:gradFill>
            <a:ln>
              <a:noFill/>
            </a:ln>
            <a:extLst>
              <a:ext uri="{91240B29-F687-4F45-9708-019B960494DF}">
                <a14:hiddenLine xmlns:a14="http://schemas.microsoft.com/office/drawing/2010/main" w="317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p>
          </p:txBody>
        </p:sp>
        <p:sp>
          <p:nvSpPr>
            <p:cNvPr id="16402" name="Freeform 22"/>
            <p:cNvSpPr>
              <a:spLocks/>
            </p:cNvSpPr>
            <p:nvPr/>
          </p:nvSpPr>
          <p:spPr bwMode="auto">
            <a:xfrm rot="-1007071">
              <a:off x="5418" y="4879"/>
              <a:ext cx="3674" cy="303"/>
            </a:xfrm>
            <a:custGeom>
              <a:avLst/>
              <a:gdLst>
                <a:gd name="T0" fmla="*/ 5510049 w 1120"/>
                <a:gd name="T1" fmla="*/ 0 h 84"/>
                <a:gd name="T2" fmla="*/ 363929 w 1120"/>
                <a:gd name="T3" fmla="*/ 1176120 h 84"/>
                <a:gd name="T4" fmla="*/ 7709318 w 1120"/>
                <a:gd name="T5" fmla="*/ 2407916 h 84"/>
                <a:gd name="T6" fmla="*/ 14522600 w 1120"/>
                <a:gd name="T7" fmla="*/ 1176120 h 84"/>
                <a:gd name="T8" fmla="*/ 10659612 w 1120"/>
                <a:gd name="T9" fmla="*/ 0 h 84"/>
                <a:gd name="T10" fmla="*/ 0 60000 65536"/>
                <a:gd name="T11" fmla="*/ 0 60000 65536"/>
                <a:gd name="T12" fmla="*/ 0 60000 65536"/>
                <a:gd name="T13" fmla="*/ 0 60000 65536"/>
                <a:gd name="T14" fmla="*/ 0 60000 65536"/>
                <a:gd name="T15" fmla="*/ 0 w 1120"/>
                <a:gd name="T16" fmla="*/ 0 h 84"/>
                <a:gd name="T17" fmla="*/ 1120 w 1120"/>
                <a:gd name="T18" fmla="*/ 84 h 84"/>
              </a:gdLst>
              <a:ahLst/>
              <a:cxnLst>
                <a:cxn ang="T10">
                  <a:pos x="T0" y="T1"/>
                </a:cxn>
                <a:cxn ang="T11">
                  <a:pos x="T2" y="T3"/>
                </a:cxn>
                <a:cxn ang="T12">
                  <a:pos x="T4" y="T5"/>
                </a:cxn>
                <a:cxn ang="T13">
                  <a:pos x="T6" y="T7"/>
                </a:cxn>
                <a:cxn ang="T14">
                  <a:pos x="T8" y="T9"/>
                </a:cxn>
              </a:cxnLst>
              <a:rect l="T15" t="T16" r="T17" b="T18"/>
              <a:pathLst>
                <a:path w="1120" h="84">
                  <a:moveTo>
                    <a:pt x="411" y="0"/>
                  </a:moveTo>
                  <a:cubicBezTo>
                    <a:pt x="163" y="17"/>
                    <a:pt x="0" y="27"/>
                    <a:pt x="27" y="41"/>
                  </a:cubicBezTo>
                  <a:cubicBezTo>
                    <a:pt x="54" y="55"/>
                    <a:pt x="399" y="84"/>
                    <a:pt x="575" y="84"/>
                  </a:cubicBezTo>
                  <a:cubicBezTo>
                    <a:pt x="751" y="84"/>
                    <a:pt x="1046" y="55"/>
                    <a:pt x="1083" y="41"/>
                  </a:cubicBezTo>
                  <a:cubicBezTo>
                    <a:pt x="1120" y="27"/>
                    <a:pt x="1003" y="17"/>
                    <a:pt x="795" y="0"/>
                  </a:cubicBez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403" name="Oval 23"/>
            <p:cNvSpPr>
              <a:spLocks noChangeArrowheads="1"/>
            </p:cNvSpPr>
            <p:nvPr/>
          </p:nvSpPr>
          <p:spPr bwMode="auto">
            <a:xfrm rot="-1007071">
              <a:off x="8563" y="4473"/>
              <a:ext cx="312" cy="253"/>
            </a:xfrm>
            <a:prstGeom prst="ellipse">
              <a:avLst/>
            </a:prstGeom>
            <a:gradFill rotWithShape="0">
              <a:gsLst>
                <a:gs pos="0">
                  <a:srgbClr val="00CC99"/>
                </a:gs>
                <a:gs pos="50000">
                  <a:srgbClr val="3333CC"/>
                </a:gs>
                <a:gs pos="100000">
                  <a:srgbClr val="00CC99"/>
                </a:gs>
              </a:gsLst>
              <a:lin ang="2700000" scaled="1"/>
            </a:gradFill>
            <a:ln>
              <a:noFill/>
            </a:ln>
            <a:extLst>
              <a:ext uri="{91240B29-F687-4F45-9708-019B960494DF}">
                <a14:hiddenLine xmlns:a14="http://schemas.microsoft.com/office/drawing/2010/main" w="317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p>
          </p:txBody>
        </p:sp>
        <p:sp>
          <p:nvSpPr>
            <p:cNvPr id="16404" name="Oval 24"/>
            <p:cNvSpPr>
              <a:spLocks noChangeArrowheads="1"/>
            </p:cNvSpPr>
            <p:nvPr/>
          </p:nvSpPr>
          <p:spPr bwMode="auto">
            <a:xfrm rot="-1007071">
              <a:off x="5457" y="5505"/>
              <a:ext cx="319" cy="257"/>
            </a:xfrm>
            <a:prstGeom prst="ellipse">
              <a:avLst/>
            </a:prstGeom>
            <a:gradFill rotWithShape="0">
              <a:gsLst>
                <a:gs pos="0">
                  <a:srgbClr val="FF3300"/>
                </a:gs>
                <a:gs pos="100000">
                  <a:srgbClr val="FF9900"/>
                </a:gs>
              </a:gsLst>
              <a:lin ang="5400000" scaled="1"/>
            </a:gradFill>
            <a:ln>
              <a:noFill/>
            </a:ln>
            <a:extLst>
              <a:ext uri="{91240B29-F687-4F45-9708-019B960494DF}">
                <a14:hiddenLine xmlns:a14="http://schemas.microsoft.com/office/drawing/2010/main" w="317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p>
          </p:txBody>
        </p:sp>
        <p:sp>
          <p:nvSpPr>
            <p:cNvPr id="16405" name="Oval 25"/>
            <p:cNvSpPr>
              <a:spLocks noChangeArrowheads="1"/>
            </p:cNvSpPr>
            <p:nvPr/>
          </p:nvSpPr>
          <p:spPr bwMode="auto">
            <a:xfrm rot="-1007071">
              <a:off x="6879" y="5104"/>
              <a:ext cx="60" cy="61"/>
            </a:xfrm>
            <a:prstGeom prst="ellipse">
              <a:avLst/>
            </a:prstGeom>
            <a:solidFill>
              <a:srgbClr val="B2B2B2"/>
            </a:solidFill>
            <a:ln w="3175">
              <a:solidFill>
                <a:srgbClr val="00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p>
          </p:txBody>
        </p:sp>
        <p:sp>
          <p:nvSpPr>
            <p:cNvPr id="16406" name="Oval 26"/>
            <p:cNvSpPr>
              <a:spLocks noChangeArrowheads="1"/>
            </p:cNvSpPr>
            <p:nvPr/>
          </p:nvSpPr>
          <p:spPr bwMode="auto">
            <a:xfrm rot="-1007071">
              <a:off x="6082" y="5634"/>
              <a:ext cx="490" cy="331"/>
            </a:xfrm>
            <a:prstGeom prst="ellipse">
              <a:avLst/>
            </a:prstGeom>
            <a:gradFill rotWithShape="0">
              <a:gsLst>
                <a:gs pos="0">
                  <a:srgbClr val="FFFF00"/>
                </a:gs>
                <a:gs pos="50000">
                  <a:srgbClr val="FF3300"/>
                </a:gs>
                <a:gs pos="100000">
                  <a:srgbClr val="FFFF00"/>
                </a:gs>
              </a:gsLst>
              <a:lin ang="2700000" scaled="1"/>
            </a:gradFill>
            <a:ln>
              <a:noFill/>
            </a:ln>
            <a:extLst>
              <a:ext uri="{91240B29-F687-4F45-9708-019B960494DF}">
                <a14:hiddenLine xmlns:a14="http://schemas.microsoft.com/office/drawing/2010/main" w="317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p>
          </p:txBody>
        </p:sp>
        <p:sp>
          <p:nvSpPr>
            <p:cNvPr id="16407" name="Freeform 27"/>
            <p:cNvSpPr>
              <a:spLocks/>
            </p:cNvSpPr>
            <p:nvPr/>
          </p:nvSpPr>
          <p:spPr bwMode="auto">
            <a:xfrm rot="-1007071">
              <a:off x="3446" y="4722"/>
              <a:ext cx="7950" cy="1086"/>
            </a:xfrm>
            <a:custGeom>
              <a:avLst/>
              <a:gdLst>
                <a:gd name="T0" fmla="*/ 32678 w 5867"/>
                <a:gd name="T1" fmla="*/ 0 h 649"/>
                <a:gd name="T2" fmla="*/ 19041 w 5867"/>
                <a:gd name="T3" fmla="*/ 4404 h 649"/>
                <a:gd name="T4" fmla="*/ 2633 w 5867"/>
                <a:gd name="T5" fmla="*/ 19540 h 649"/>
                <a:gd name="T6" fmla="*/ 34833 w 5867"/>
                <a:gd name="T7" fmla="*/ 39822 h 649"/>
                <a:gd name="T8" fmla="*/ 63099 w 5867"/>
                <a:gd name="T9" fmla="*/ 19914 h 649"/>
                <a:gd name="T10" fmla="*/ 56407 w 5867"/>
                <a:gd name="T11" fmla="*/ 5902 h 649"/>
                <a:gd name="T12" fmla="*/ 34866 w 5867"/>
                <a:gd name="T13" fmla="*/ 723 h 649"/>
                <a:gd name="T14" fmla="*/ 0 60000 65536"/>
                <a:gd name="T15" fmla="*/ 0 60000 65536"/>
                <a:gd name="T16" fmla="*/ 0 60000 65536"/>
                <a:gd name="T17" fmla="*/ 0 60000 65536"/>
                <a:gd name="T18" fmla="*/ 0 60000 65536"/>
                <a:gd name="T19" fmla="*/ 0 60000 65536"/>
                <a:gd name="T20" fmla="*/ 0 60000 65536"/>
                <a:gd name="T21" fmla="*/ 0 w 5867"/>
                <a:gd name="T22" fmla="*/ 0 h 649"/>
                <a:gd name="T23" fmla="*/ 5867 w 5867"/>
                <a:gd name="T24" fmla="*/ 649 h 6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67" h="649">
                  <a:moveTo>
                    <a:pt x="2875" y="0"/>
                  </a:moveTo>
                  <a:cubicBezTo>
                    <a:pt x="2675" y="12"/>
                    <a:pt x="2115" y="19"/>
                    <a:pt x="1675" y="72"/>
                  </a:cubicBezTo>
                  <a:cubicBezTo>
                    <a:pt x="1235" y="125"/>
                    <a:pt x="0" y="222"/>
                    <a:pt x="232" y="318"/>
                  </a:cubicBezTo>
                  <a:cubicBezTo>
                    <a:pt x="464" y="414"/>
                    <a:pt x="2179" y="647"/>
                    <a:pt x="3065" y="648"/>
                  </a:cubicBezTo>
                  <a:cubicBezTo>
                    <a:pt x="3951" y="649"/>
                    <a:pt x="5235" y="416"/>
                    <a:pt x="5551" y="324"/>
                  </a:cubicBezTo>
                  <a:cubicBezTo>
                    <a:pt x="5867" y="232"/>
                    <a:pt x="5377" y="148"/>
                    <a:pt x="4963" y="96"/>
                  </a:cubicBezTo>
                  <a:cubicBezTo>
                    <a:pt x="4549" y="44"/>
                    <a:pt x="3462" y="30"/>
                    <a:pt x="3067" y="12"/>
                  </a:cubicBez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408" name="Oval 28"/>
            <p:cNvSpPr>
              <a:spLocks noChangeArrowheads="1"/>
            </p:cNvSpPr>
            <p:nvPr/>
          </p:nvSpPr>
          <p:spPr bwMode="auto">
            <a:xfrm rot="-1007071">
              <a:off x="9283" y="4718"/>
              <a:ext cx="687" cy="619"/>
            </a:xfrm>
            <a:prstGeom prst="ellipse">
              <a:avLst/>
            </a:prstGeom>
            <a:gradFill rotWithShape="0">
              <a:gsLst>
                <a:gs pos="0">
                  <a:srgbClr val="3333CC"/>
                </a:gs>
                <a:gs pos="100000">
                  <a:srgbClr val="FFFFFF"/>
                </a:gs>
              </a:gsLst>
              <a:lin ang="5400000" scaled="1"/>
            </a:gradFill>
            <a:ln>
              <a:noFill/>
            </a:ln>
            <a:extLst>
              <a:ext uri="{91240B29-F687-4F45-9708-019B960494DF}">
                <a14:hiddenLine xmlns:a14="http://schemas.microsoft.com/office/drawing/2010/main" w="317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p>
          </p:txBody>
        </p:sp>
        <p:sp>
          <p:nvSpPr>
            <p:cNvPr id="16409" name="Freeform 29"/>
            <p:cNvSpPr>
              <a:spLocks/>
            </p:cNvSpPr>
            <p:nvPr/>
          </p:nvSpPr>
          <p:spPr bwMode="auto">
            <a:xfrm rot="-1007071">
              <a:off x="3076" y="4753"/>
              <a:ext cx="8613" cy="1328"/>
            </a:xfrm>
            <a:custGeom>
              <a:avLst/>
              <a:gdLst>
                <a:gd name="T0" fmla="*/ 62029 w 5867"/>
                <a:gd name="T1" fmla="*/ 0 h 649"/>
                <a:gd name="T2" fmla="*/ 36140 w 5867"/>
                <a:gd name="T3" fmla="*/ 22087 h 649"/>
                <a:gd name="T4" fmla="*/ 5010 w 5867"/>
                <a:gd name="T5" fmla="*/ 97793 h 649"/>
                <a:gd name="T6" fmla="*/ 66128 w 5867"/>
                <a:gd name="T7" fmla="*/ 199135 h 649"/>
                <a:gd name="T8" fmla="*/ 119748 w 5867"/>
                <a:gd name="T9" fmla="*/ 99614 h 649"/>
                <a:gd name="T10" fmla="*/ 107066 w 5867"/>
                <a:gd name="T11" fmla="*/ 29455 h 649"/>
                <a:gd name="T12" fmla="*/ 66153 w 5867"/>
                <a:gd name="T13" fmla="*/ 3734 h 649"/>
                <a:gd name="T14" fmla="*/ 0 60000 65536"/>
                <a:gd name="T15" fmla="*/ 0 60000 65536"/>
                <a:gd name="T16" fmla="*/ 0 60000 65536"/>
                <a:gd name="T17" fmla="*/ 0 60000 65536"/>
                <a:gd name="T18" fmla="*/ 0 60000 65536"/>
                <a:gd name="T19" fmla="*/ 0 60000 65536"/>
                <a:gd name="T20" fmla="*/ 0 60000 65536"/>
                <a:gd name="T21" fmla="*/ 0 w 5867"/>
                <a:gd name="T22" fmla="*/ 0 h 649"/>
                <a:gd name="T23" fmla="*/ 5867 w 5867"/>
                <a:gd name="T24" fmla="*/ 649 h 6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67" h="649">
                  <a:moveTo>
                    <a:pt x="2875" y="0"/>
                  </a:moveTo>
                  <a:cubicBezTo>
                    <a:pt x="2675" y="12"/>
                    <a:pt x="2115" y="19"/>
                    <a:pt x="1675" y="72"/>
                  </a:cubicBezTo>
                  <a:cubicBezTo>
                    <a:pt x="1235" y="125"/>
                    <a:pt x="0" y="222"/>
                    <a:pt x="232" y="318"/>
                  </a:cubicBezTo>
                  <a:cubicBezTo>
                    <a:pt x="464" y="414"/>
                    <a:pt x="2179" y="647"/>
                    <a:pt x="3065" y="648"/>
                  </a:cubicBezTo>
                  <a:cubicBezTo>
                    <a:pt x="3951" y="649"/>
                    <a:pt x="5235" y="416"/>
                    <a:pt x="5551" y="324"/>
                  </a:cubicBezTo>
                  <a:cubicBezTo>
                    <a:pt x="5867" y="232"/>
                    <a:pt x="5377" y="148"/>
                    <a:pt x="4963" y="96"/>
                  </a:cubicBezTo>
                  <a:cubicBezTo>
                    <a:pt x="4549" y="44"/>
                    <a:pt x="3462" y="30"/>
                    <a:pt x="3067" y="12"/>
                  </a:cubicBez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410" name="Oval 30"/>
            <p:cNvSpPr>
              <a:spLocks noChangeArrowheads="1"/>
            </p:cNvSpPr>
            <p:nvPr/>
          </p:nvSpPr>
          <p:spPr bwMode="auto">
            <a:xfrm rot="-1007071">
              <a:off x="3633" y="6291"/>
              <a:ext cx="550" cy="370"/>
            </a:xfrm>
            <a:prstGeom prst="ellipse">
              <a:avLst/>
            </a:prstGeom>
            <a:gradFill rotWithShape="0">
              <a:gsLst>
                <a:gs pos="0">
                  <a:srgbClr val="3333CC"/>
                </a:gs>
                <a:gs pos="100000">
                  <a:srgbClr val="FFFFFF"/>
                </a:gs>
              </a:gsLst>
              <a:path path="rect">
                <a:fillToRect r="100000" b="100000"/>
              </a:path>
            </a:gradFill>
            <a:ln>
              <a:noFill/>
            </a:ln>
            <a:extLst>
              <a:ext uri="{91240B29-F687-4F45-9708-019B960494DF}">
                <a14:hiddenLine xmlns:a14="http://schemas.microsoft.com/office/drawing/2010/main" w="317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linds(horizont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457200" y="838200"/>
            <a:ext cx="4495800" cy="436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t>Newton’s Laws:</a:t>
            </a:r>
          </a:p>
          <a:p>
            <a:pPr eaLnBrk="1" hangingPunct="1">
              <a:spcBef>
                <a:spcPct val="50000"/>
              </a:spcBef>
              <a:buFontTx/>
              <a:buAutoNum type="arabicParenR"/>
            </a:pPr>
            <a:r>
              <a:rPr lang="en-US" altLang="en-US" sz="2800"/>
              <a:t>The force is inversely proportional to the square of the distance between the objects.</a:t>
            </a:r>
          </a:p>
          <a:p>
            <a:pPr eaLnBrk="1" hangingPunct="1">
              <a:spcBef>
                <a:spcPct val="50000"/>
              </a:spcBef>
              <a:buFontTx/>
              <a:buAutoNum type="arabicParenR"/>
            </a:pPr>
            <a:r>
              <a:rPr lang="en-US" altLang="en-US" sz="2800"/>
              <a:t>The force is directly proportional to the product of the masses of the two objects.</a:t>
            </a:r>
          </a:p>
        </p:txBody>
      </p:sp>
      <p:grpSp>
        <p:nvGrpSpPr>
          <p:cNvPr id="2" name="Group 5"/>
          <p:cNvGrpSpPr>
            <a:grpSpLocks/>
          </p:cNvGrpSpPr>
          <p:nvPr/>
        </p:nvGrpSpPr>
        <p:grpSpPr bwMode="auto">
          <a:xfrm>
            <a:off x="4648200" y="1981200"/>
            <a:ext cx="3344863" cy="1878013"/>
            <a:chOff x="2928" y="2592"/>
            <a:chExt cx="2107" cy="1183"/>
          </a:xfrm>
        </p:grpSpPr>
        <p:graphicFrame>
          <p:nvGraphicFramePr>
            <p:cNvPr id="17413" name="Object 6"/>
            <p:cNvGraphicFramePr>
              <a:graphicFrameLocks noChangeAspect="1"/>
            </p:cNvGraphicFramePr>
            <p:nvPr/>
          </p:nvGraphicFramePr>
          <p:xfrm>
            <a:off x="3469" y="2928"/>
            <a:ext cx="1566" cy="847"/>
          </p:xfrm>
          <a:graphic>
            <a:graphicData uri="http://schemas.openxmlformats.org/presentationml/2006/ole">
              <mc:AlternateContent xmlns:mc="http://schemas.openxmlformats.org/markup-compatibility/2006">
                <mc:Choice xmlns:v="urn:schemas-microsoft-com:vml" Requires="v">
                  <p:oleObj spid="_x0000_s17418" name="Equation" r:id="rId4" imgW="774364" imgH="418918" progId="Equation.3">
                    <p:embed/>
                  </p:oleObj>
                </mc:Choice>
                <mc:Fallback>
                  <p:oleObj name="Equation" r:id="rId4" imgW="774364" imgH="418918"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9" y="2928"/>
                          <a:ext cx="1566" cy="8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414" name="Text Box 7"/>
            <p:cNvSpPr txBox="1">
              <a:spLocks noChangeArrowheads="1"/>
            </p:cNvSpPr>
            <p:nvPr/>
          </p:nvSpPr>
          <p:spPr bwMode="auto">
            <a:xfrm>
              <a:off x="2928" y="2592"/>
              <a:ext cx="168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2800"/>
            </a:p>
          </p:txBody>
        </p:sp>
      </p:grpSp>
      <p:sp>
        <p:nvSpPr>
          <p:cNvPr id="17412" name="Text Box 8"/>
          <p:cNvSpPr txBox="1">
            <a:spLocks noChangeArrowheads="1"/>
          </p:cNvSpPr>
          <p:nvPr/>
        </p:nvSpPr>
        <p:spPr bwMode="auto">
          <a:xfrm>
            <a:off x="7620000" y="6477000"/>
            <a:ext cx="121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chemeClr val="accent2"/>
                </a:solidFill>
              </a:rPr>
              <a:t>Sec. 13.3</a:t>
            </a: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p:cNvSpPr txBox="1">
            <a:spLocks noChangeArrowheads="1"/>
          </p:cNvSpPr>
          <p:nvPr/>
        </p:nvSpPr>
        <p:spPr bwMode="auto">
          <a:xfrm>
            <a:off x="685800" y="533400"/>
            <a:ext cx="41148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t>Big G is measured by the Cavendish Experiment</a:t>
            </a:r>
          </a:p>
        </p:txBody>
      </p:sp>
      <p:pic>
        <p:nvPicPr>
          <p:cNvPr id="18435" name="Picture 6" descr="Cavendish1 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914400"/>
            <a:ext cx="4949825"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 Box 7"/>
          <p:cNvSpPr txBox="1">
            <a:spLocks noChangeArrowheads="1"/>
          </p:cNvSpPr>
          <p:nvPr/>
        </p:nvSpPr>
        <p:spPr bwMode="auto">
          <a:xfrm>
            <a:off x="762000" y="5715000"/>
            <a:ext cx="4724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2800"/>
          </a:p>
        </p:txBody>
      </p:sp>
      <p:sp>
        <p:nvSpPr>
          <p:cNvPr id="18437" name="Text Box 9"/>
          <p:cNvSpPr txBox="1">
            <a:spLocks noChangeArrowheads="1"/>
          </p:cNvSpPr>
          <p:nvPr/>
        </p:nvSpPr>
        <p:spPr bwMode="auto">
          <a:xfrm>
            <a:off x="152400" y="6262688"/>
            <a:ext cx="7696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http://www.leydenscience.org/physics/gravitation/cavend.htm</a:t>
            </a:r>
          </a:p>
        </p:txBody>
      </p:sp>
      <p:sp>
        <p:nvSpPr>
          <p:cNvPr id="18438" name="TextBox 5"/>
          <p:cNvSpPr txBox="1">
            <a:spLocks noChangeArrowheads="1"/>
          </p:cNvSpPr>
          <p:nvPr/>
        </p:nvSpPr>
        <p:spPr bwMode="auto">
          <a:xfrm>
            <a:off x="228600" y="2828925"/>
            <a:ext cx="4648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a:t>G = 6.67*10</a:t>
            </a:r>
            <a:r>
              <a:rPr lang="en-US" altLang="en-US" sz="2800" baseline="30000"/>
              <a:t>-11</a:t>
            </a:r>
            <a:r>
              <a:rPr lang="en-US" altLang="en-US" sz="2800"/>
              <a:t> Nm</a:t>
            </a:r>
            <a:r>
              <a:rPr lang="en-US" altLang="en-US" sz="2800" baseline="30000"/>
              <a:t>2</a:t>
            </a:r>
            <a:r>
              <a:rPr lang="en-US" altLang="en-US" sz="2800"/>
              <a:t>/kg</a:t>
            </a:r>
            <a:r>
              <a:rPr lang="en-US" altLang="en-US" sz="2800" baseline="30000"/>
              <a:t>2</a:t>
            </a: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p:cNvSpPr txBox="1">
            <a:spLocks noChangeArrowheads="1"/>
          </p:cNvSpPr>
          <p:nvPr/>
        </p:nvSpPr>
        <p:spPr bwMode="auto">
          <a:xfrm>
            <a:off x="381000" y="914400"/>
            <a:ext cx="6324600"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a:t>We, even today, make some assumptions about Newton’s Theory of Gravity:</a:t>
            </a:r>
          </a:p>
          <a:p>
            <a:pPr eaLnBrk="1" hangingPunct="1">
              <a:spcBef>
                <a:spcPct val="50000"/>
              </a:spcBef>
              <a:buFontTx/>
              <a:buAutoNum type="arabicParenR"/>
            </a:pPr>
            <a:r>
              <a:rPr lang="en-US" altLang="en-US"/>
              <a:t>That the equation is correct.</a:t>
            </a:r>
          </a:p>
          <a:p>
            <a:pPr eaLnBrk="1" hangingPunct="1">
              <a:spcBef>
                <a:spcPct val="50000"/>
              </a:spcBef>
              <a:buFontTx/>
              <a:buAutoNum type="arabicParenR"/>
            </a:pPr>
            <a:r>
              <a:rPr lang="en-US" altLang="en-US"/>
              <a:t>That m</a:t>
            </a:r>
            <a:r>
              <a:rPr lang="en-US" altLang="en-US" baseline="-25000"/>
              <a:t>inertial</a:t>
            </a:r>
            <a:r>
              <a:rPr lang="en-US" altLang="en-US"/>
              <a:t>=m</a:t>
            </a:r>
            <a:r>
              <a:rPr lang="en-US" altLang="en-US" baseline="-25000"/>
              <a:t>gravitational</a:t>
            </a:r>
          </a:p>
          <a:p>
            <a:pPr eaLnBrk="1" hangingPunct="1">
              <a:spcBef>
                <a:spcPct val="50000"/>
              </a:spcBef>
              <a:buFontTx/>
              <a:buAutoNum type="arabicParenR"/>
            </a:pPr>
            <a:r>
              <a:rPr lang="en-US" altLang="en-US"/>
              <a:t> It works everywhere.</a:t>
            </a:r>
          </a:p>
        </p:txBody>
      </p:sp>
      <p:grpSp>
        <p:nvGrpSpPr>
          <p:cNvPr id="2" name="Group 5"/>
          <p:cNvGrpSpPr>
            <a:grpSpLocks/>
          </p:cNvGrpSpPr>
          <p:nvPr/>
        </p:nvGrpSpPr>
        <p:grpSpPr bwMode="auto">
          <a:xfrm>
            <a:off x="5181600" y="1676400"/>
            <a:ext cx="3344863" cy="1878013"/>
            <a:chOff x="2928" y="2592"/>
            <a:chExt cx="2107" cy="1183"/>
          </a:xfrm>
        </p:grpSpPr>
        <p:graphicFrame>
          <p:nvGraphicFramePr>
            <p:cNvPr id="19460" name="Object 6"/>
            <p:cNvGraphicFramePr>
              <a:graphicFrameLocks noChangeAspect="1"/>
            </p:cNvGraphicFramePr>
            <p:nvPr/>
          </p:nvGraphicFramePr>
          <p:xfrm>
            <a:off x="3469" y="2928"/>
            <a:ext cx="1566" cy="847"/>
          </p:xfrm>
          <a:graphic>
            <a:graphicData uri="http://schemas.openxmlformats.org/presentationml/2006/ole">
              <mc:AlternateContent xmlns:mc="http://schemas.openxmlformats.org/markup-compatibility/2006">
                <mc:Choice xmlns:v="urn:schemas-microsoft-com:vml" Requires="v">
                  <p:oleObj spid="_x0000_s19465" name="Equation" r:id="rId4" imgW="774364" imgH="418918" progId="Equation.3">
                    <p:embed/>
                  </p:oleObj>
                </mc:Choice>
                <mc:Fallback>
                  <p:oleObj name="Equation" r:id="rId4" imgW="774364" imgH="418918"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9" y="2928"/>
                          <a:ext cx="1566" cy="8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461" name="Text Box 7"/>
            <p:cNvSpPr txBox="1">
              <a:spLocks noChangeArrowheads="1"/>
            </p:cNvSpPr>
            <p:nvPr/>
          </p:nvSpPr>
          <p:spPr bwMode="auto">
            <a:xfrm>
              <a:off x="2928" y="2592"/>
              <a:ext cx="168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2800"/>
            </a:p>
          </p:txBody>
        </p:sp>
      </p:gr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p:cNvSpPr txBox="1">
            <a:spLocks noChangeArrowheads="1"/>
          </p:cNvSpPr>
          <p:nvPr/>
        </p:nvSpPr>
        <p:spPr bwMode="auto">
          <a:xfrm>
            <a:off x="152400" y="2209800"/>
            <a:ext cx="8686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t>Let’s use this equation to determine the mass of the Earth.</a:t>
            </a:r>
          </a:p>
        </p:txBody>
      </p:sp>
      <p:sp>
        <p:nvSpPr>
          <p:cNvPr id="20483" name="Text Box 5"/>
          <p:cNvSpPr txBox="1">
            <a:spLocks noChangeArrowheads="1"/>
          </p:cNvSpPr>
          <p:nvPr/>
        </p:nvSpPr>
        <p:spPr bwMode="auto">
          <a:xfrm>
            <a:off x="381000" y="304800"/>
            <a:ext cx="64008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t>Newton’s Theory of Gravity Assumption 1:</a:t>
            </a:r>
          </a:p>
          <a:p>
            <a:pPr eaLnBrk="1" hangingPunct="1">
              <a:spcBef>
                <a:spcPct val="50000"/>
              </a:spcBef>
              <a:buFontTx/>
              <a:buNone/>
            </a:pPr>
            <a:r>
              <a:rPr lang="en-US" altLang="en-US" sz="2800" b="1"/>
              <a:t>     The equation is correct:</a:t>
            </a:r>
          </a:p>
        </p:txBody>
      </p:sp>
      <p:grpSp>
        <p:nvGrpSpPr>
          <p:cNvPr id="20484" name="Group 6"/>
          <p:cNvGrpSpPr>
            <a:grpSpLocks/>
          </p:cNvGrpSpPr>
          <p:nvPr/>
        </p:nvGrpSpPr>
        <p:grpSpPr bwMode="auto">
          <a:xfrm>
            <a:off x="4572000" y="457200"/>
            <a:ext cx="3344863" cy="1878013"/>
            <a:chOff x="2928" y="2592"/>
            <a:chExt cx="2107" cy="1183"/>
          </a:xfrm>
        </p:grpSpPr>
        <p:graphicFrame>
          <p:nvGraphicFramePr>
            <p:cNvPr id="20489" name="Object 7"/>
            <p:cNvGraphicFramePr>
              <a:graphicFrameLocks noChangeAspect="1"/>
            </p:cNvGraphicFramePr>
            <p:nvPr/>
          </p:nvGraphicFramePr>
          <p:xfrm>
            <a:off x="3469" y="2928"/>
            <a:ext cx="1566" cy="847"/>
          </p:xfrm>
          <a:graphic>
            <a:graphicData uri="http://schemas.openxmlformats.org/presentationml/2006/ole">
              <mc:AlternateContent xmlns:mc="http://schemas.openxmlformats.org/markup-compatibility/2006">
                <mc:Choice xmlns:v="urn:schemas-microsoft-com:vml" Requires="v">
                  <p:oleObj spid="_x0000_s20494" name="Equation" r:id="rId4" imgW="774364" imgH="418918" progId="Equation.3">
                    <p:embed/>
                  </p:oleObj>
                </mc:Choice>
                <mc:Fallback>
                  <p:oleObj name="Equation" r:id="rId4" imgW="774364" imgH="418918"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9" y="2928"/>
                          <a:ext cx="1566" cy="8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490" name="Text Box 8"/>
            <p:cNvSpPr txBox="1">
              <a:spLocks noChangeArrowheads="1"/>
            </p:cNvSpPr>
            <p:nvPr/>
          </p:nvSpPr>
          <p:spPr bwMode="auto">
            <a:xfrm>
              <a:off x="2928" y="2592"/>
              <a:ext cx="168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2800"/>
            </a:p>
          </p:txBody>
        </p:sp>
      </p:grpSp>
      <p:sp>
        <p:nvSpPr>
          <p:cNvPr id="20485" name="Text Box 9"/>
          <p:cNvSpPr txBox="1">
            <a:spLocks noChangeArrowheads="1"/>
          </p:cNvSpPr>
          <p:nvPr/>
        </p:nvSpPr>
        <p:spPr bwMode="auto">
          <a:xfrm>
            <a:off x="7620000" y="6338888"/>
            <a:ext cx="1219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chemeClr val="accent2"/>
                </a:solidFill>
              </a:rPr>
              <a:t>Sec. 13.4</a:t>
            </a:r>
          </a:p>
        </p:txBody>
      </p:sp>
      <p:sp>
        <p:nvSpPr>
          <p:cNvPr id="20486" name="Text Box 16"/>
          <p:cNvSpPr txBox="1">
            <a:spLocks noChangeArrowheads="1"/>
          </p:cNvSpPr>
          <p:nvPr/>
        </p:nvSpPr>
        <p:spPr bwMode="auto">
          <a:xfrm>
            <a:off x="5105400" y="3124200"/>
            <a:ext cx="2667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2800"/>
          </a:p>
        </p:txBody>
      </p:sp>
      <p:sp>
        <p:nvSpPr>
          <p:cNvPr id="20487" name="Text Box 17"/>
          <p:cNvSpPr txBox="1">
            <a:spLocks noChangeArrowheads="1"/>
          </p:cNvSpPr>
          <p:nvPr/>
        </p:nvSpPr>
        <p:spPr bwMode="auto">
          <a:xfrm>
            <a:off x="76200" y="3124200"/>
            <a:ext cx="54102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t>Example Problem 1:  From the retroreflectors the astronauts left on the moon we know that it takes</a:t>
            </a:r>
            <a:r>
              <a:rPr lang="en-US" altLang="en-US" sz="2400">
                <a:cs typeface="Arial" panose="020B0604020202020204" pitchFamily="34" charset="0"/>
              </a:rPr>
              <a:t> roughly 2.56 seconds for light from here to get to the moon and back.  </a:t>
            </a:r>
          </a:p>
          <a:p>
            <a:pPr eaLnBrk="1" hangingPunct="1">
              <a:spcBef>
                <a:spcPct val="50000"/>
              </a:spcBef>
              <a:buFontTx/>
              <a:buNone/>
            </a:pPr>
            <a:r>
              <a:rPr lang="en-US" altLang="en-US" sz="2400">
                <a:cs typeface="Arial" panose="020B0604020202020204" pitchFamily="34" charset="0"/>
              </a:rPr>
              <a:t>From the torsion balance experiment, we know that G=6.67·10</a:t>
            </a:r>
            <a:r>
              <a:rPr lang="en-US" altLang="en-US" sz="2400" baseline="30000">
                <a:cs typeface="Arial" panose="020B0604020202020204" pitchFamily="34" charset="0"/>
              </a:rPr>
              <a:t>-11</a:t>
            </a:r>
            <a:r>
              <a:rPr lang="en-US" altLang="en-US" sz="2400">
                <a:cs typeface="Arial" panose="020B0604020202020204" pitchFamily="34" charset="0"/>
              </a:rPr>
              <a:t>Nm</a:t>
            </a:r>
            <a:r>
              <a:rPr lang="en-US" altLang="en-US" sz="2400" baseline="30000">
                <a:cs typeface="Arial" panose="020B0604020202020204" pitchFamily="34" charset="0"/>
              </a:rPr>
              <a:t>2</a:t>
            </a:r>
            <a:r>
              <a:rPr lang="en-US" altLang="en-US" sz="2400">
                <a:cs typeface="Arial" panose="020B0604020202020204" pitchFamily="34" charset="0"/>
              </a:rPr>
              <a:t>/kg</a:t>
            </a:r>
            <a:r>
              <a:rPr lang="en-US" altLang="en-US" sz="2400" baseline="30000">
                <a:cs typeface="Arial" panose="020B0604020202020204" pitchFamily="34" charset="0"/>
              </a:rPr>
              <a:t>2</a:t>
            </a:r>
            <a:r>
              <a:rPr lang="en-US" altLang="en-US" sz="2400"/>
              <a:t> .</a:t>
            </a:r>
          </a:p>
          <a:p>
            <a:pPr eaLnBrk="1" hangingPunct="1">
              <a:spcBef>
                <a:spcPct val="50000"/>
              </a:spcBef>
              <a:buFontTx/>
              <a:buNone/>
            </a:pPr>
            <a:r>
              <a:rPr lang="en-US" altLang="en-US" sz="2400"/>
              <a:t>We also know c= 3.0∙10</a:t>
            </a:r>
            <a:r>
              <a:rPr lang="en-US" altLang="en-US" sz="2400" baseline="30000"/>
              <a:t>8</a:t>
            </a:r>
            <a:r>
              <a:rPr lang="en-US" altLang="en-US" sz="2400"/>
              <a:t>m/s</a:t>
            </a:r>
          </a:p>
        </p:txBody>
      </p:sp>
      <p:sp>
        <p:nvSpPr>
          <p:cNvPr id="5129" name="Text Box 13"/>
          <p:cNvSpPr txBox="1">
            <a:spLocks noChangeArrowheads="1"/>
          </p:cNvSpPr>
          <p:nvPr/>
        </p:nvSpPr>
        <p:spPr bwMode="auto">
          <a:xfrm>
            <a:off x="5181600" y="2927350"/>
            <a:ext cx="41148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t>We also can observe that it takes the moon about 27 days to orbit the Earth.</a:t>
            </a: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129"/>
                                        </p:tgtEl>
                                        <p:attrNameLst>
                                          <p:attrName>style.visibility</p:attrName>
                                        </p:attrNameLst>
                                      </p:cBhvr>
                                      <p:to>
                                        <p:strVal val="visible"/>
                                      </p:to>
                                    </p:set>
                                    <p:animEffect transition="in" filter="checkerboard(across)">
                                      <p:cBhvr>
                                        <p:cTn id="7" dur="500"/>
                                        <p:tgtEl>
                                          <p:spTgt spid="5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685800" y="609600"/>
            <a:ext cx="7391400" cy="430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400" dirty="0"/>
              <a:t>Chapter 13 </a:t>
            </a:r>
          </a:p>
          <a:p>
            <a:pPr eaLnBrk="1" hangingPunct="1">
              <a:spcBef>
                <a:spcPct val="50000"/>
              </a:spcBef>
              <a:buFontTx/>
              <a:buNone/>
            </a:pPr>
            <a:r>
              <a:rPr lang="en-US" altLang="en-US" sz="4400" dirty="0"/>
              <a:t>Newton’s Law of Universal Gravitation</a:t>
            </a:r>
          </a:p>
          <a:p>
            <a:pPr eaLnBrk="1" hangingPunct="1">
              <a:spcBef>
                <a:spcPct val="50000"/>
              </a:spcBef>
              <a:buNone/>
            </a:pPr>
            <a:r>
              <a:rPr lang="en-US" altLang="en-US" sz="4000" i="1" dirty="0"/>
              <a:t>Or,</a:t>
            </a:r>
          </a:p>
          <a:p>
            <a:pPr eaLnBrk="1" hangingPunct="1">
              <a:spcBef>
                <a:spcPct val="50000"/>
              </a:spcBef>
              <a:buNone/>
            </a:pPr>
            <a:r>
              <a:rPr lang="en-US" altLang="en-US" sz="4000" i="1" dirty="0"/>
              <a:t>All of Ph 211 with Gravity</a:t>
            </a:r>
          </a:p>
        </p:txBody>
      </p:sp>
      <p:sp>
        <p:nvSpPr>
          <p:cNvPr id="3075" name="Line 5"/>
          <p:cNvSpPr>
            <a:spLocks noChangeShapeType="1"/>
          </p:cNvSpPr>
          <p:nvPr/>
        </p:nvSpPr>
        <p:spPr bwMode="auto">
          <a:xfrm>
            <a:off x="685800" y="1371600"/>
            <a:ext cx="7162800"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PQuestion"/>
          <p:cNvSpPr>
            <a:spLocks noGrp="1"/>
          </p:cNvSpPr>
          <p:nvPr>
            <p:ph type="title"/>
          </p:nvPr>
        </p:nvSpPr>
        <p:spPr/>
        <p:txBody>
          <a:bodyPr/>
          <a:lstStyle/>
          <a:p>
            <a:r>
              <a:rPr lang="en-US" altLang="en-US"/>
              <a:t>Which Force is Larger?</a:t>
            </a:r>
          </a:p>
        </p:txBody>
      </p:sp>
      <p:graphicFrame>
        <p:nvGraphicFramePr>
          <p:cNvPr id="4" name="TPChart"/>
          <p:cNvGraphicFramePr>
            <a:graphicFrameLocks noChangeAspect="1"/>
          </p:cNvGraphicFramePr>
          <p:nvPr>
            <p:custDataLst>
              <p:tags r:id="rId3"/>
            </p:custDataLst>
          </p:nvPr>
        </p:nvGraphicFramePr>
        <p:xfrm>
          <a:off x="4508500" y="1651000"/>
          <a:ext cx="4572000" cy="5143500"/>
        </p:xfrm>
        <a:graphic>
          <a:graphicData uri="http://schemas.openxmlformats.org/presentationml/2006/ole">
            <mc:AlternateContent xmlns:mc="http://schemas.openxmlformats.org/markup-compatibility/2006">
              <mc:Choice xmlns:v="urn:schemas-microsoft-com:vml" Requires="v">
                <p:oleObj spid="_x0000_s21513" name="Chart" r:id="rId7" imgW="4572000" imgH="5143500" progId="MSGraph.Chart.8">
                  <p:embed followColorScheme="full"/>
                </p:oleObj>
              </mc:Choice>
              <mc:Fallback>
                <p:oleObj name="Chart" r:id="rId7" imgW="4572000" imgH="5143500" progId="MSGraph.Chart.8">
                  <p:embed followColorScheme="full"/>
                  <p:pic>
                    <p:nvPicPr>
                      <p:cNvPr id="0" name="TPChar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08500" y="1651000"/>
                        <a:ext cx="4572000" cy="5143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508" name="TPAnswers"/>
          <p:cNvSpPr>
            <a:spLocks noGrp="1"/>
          </p:cNvSpPr>
          <p:nvPr>
            <p:ph type="body" idx="1"/>
            <p:custDataLst>
              <p:tags r:id="rId4"/>
            </p:custDataLst>
          </p:nvPr>
        </p:nvSpPr>
        <p:spPr>
          <a:xfrm>
            <a:off x="457200" y="1600200"/>
            <a:ext cx="4114800" cy="4525963"/>
          </a:xfrm>
        </p:spPr>
        <p:txBody>
          <a:bodyPr/>
          <a:lstStyle/>
          <a:p>
            <a:pPr marL="514350" indent="-514350">
              <a:buFontTx/>
              <a:buAutoNum type="arabicPeriod"/>
            </a:pPr>
            <a:r>
              <a:rPr lang="en-US" altLang="en-US"/>
              <a:t>F</a:t>
            </a:r>
            <a:r>
              <a:rPr lang="en-US" altLang="en-US" baseline="-25000"/>
              <a:t>eonm</a:t>
            </a:r>
            <a:r>
              <a:rPr lang="en-US" altLang="en-US"/>
              <a:t> is larger</a:t>
            </a:r>
          </a:p>
          <a:p>
            <a:pPr marL="514350" indent="-514350">
              <a:buFontTx/>
              <a:buAutoNum type="arabicPeriod"/>
            </a:pPr>
            <a:r>
              <a:rPr lang="en-US" altLang="en-US"/>
              <a:t>F</a:t>
            </a:r>
            <a:r>
              <a:rPr lang="en-US" altLang="en-US" baseline="-25000"/>
              <a:t>mone</a:t>
            </a:r>
            <a:r>
              <a:rPr lang="en-US" altLang="en-US"/>
              <a:t> is larger</a:t>
            </a:r>
          </a:p>
          <a:p>
            <a:pPr marL="514350" indent="-514350">
              <a:buFontTx/>
              <a:buAutoNum type="arabicPeriod"/>
            </a:pPr>
            <a:r>
              <a:rPr lang="en-US" altLang="en-US"/>
              <a:t>Both are equal</a:t>
            </a:r>
          </a:p>
        </p:txBody>
      </p:sp>
      <p:pic>
        <p:nvPicPr>
          <p:cNvPr id="21509" name="ResponseGrid" descr="responsegrid.png" hidden="1"/>
          <p:cNvPicPr>
            <a:picLocks/>
          </p:cNvPicPr>
          <p:nvPr>
            <p:custDataLst>
              <p:tags r:id="rId5"/>
            </p:custDataLst>
          </p:nvPr>
        </p:nvPicPr>
        <p:blipFill>
          <a:blip r:embed="rId9">
            <a:extLst>
              <a:ext uri="{28A0092B-C50C-407E-A947-70E740481C1C}">
                <a14:useLocalDpi xmlns:a14="http://schemas.microsoft.com/office/drawing/2010/main" val="0"/>
              </a:ext>
            </a:extLst>
          </a:blip>
          <a:srcRect/>
          <a:stretch>
            <a:fillRect/>
          </a:stretch>
        </p:blipFill>
        <p:spPr bwMode="auto">
          <a:xfrm>
            <a:off x="8255000" y="4445000"/>
            <a:ext cx="889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repeatDur="0" restart="never"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ChangeArrowheads="1"/>
          </p:cNvSpPr>
          <p:nvPr/>
        </p:nvSpPr>
        <p:spPr bwMode="auto">
          <a:xfrm>
            <a:off x="381000" y="228600"/>
            <a:ext cx="6934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t>Newton’s Theory of Gravity</a:t>
            </a:r>
          </a:p>
          <a:p>
            <a:pPr eaLnBrk="1" hangingPunct="1">
              <a:spcBef>
                <a:spcPct val="0"/>
              </a:spcBef>
              <a:buFontTx/>
              <a:buNone/>
            </a:pPr>
            <a:r>
              <a:rPr lang="en-US" altLang="en-US" sz="2800" b="1"/>
              <a:t>Assumption 2:</a:t>
            </a:r>
          </a:p>
        </p:txBody>
      </p:sp>
      <p:sp>
        <p:nvSpPr>
          <p:cNvPr id="22531" name="Rectangle 5"/>
          <p:cNvSpPr>
            <a:spLocks noChangeArrowheads="1"/>
          </p:cNvSpPr>
          <p:nvPr/>
        </p:nvSpPr>
        <p:spPr bwMode="auto">
          <a:xfrm>
            <a:off x="1066800" y="1219200"/>
            <a:ext cx="41052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t>That m</a:t>
            </a:r>
            <a:r>
              <a:rPr lang="en-US" altLang="en-US" sz="2800" b="1" baseline="-25000"/>
              <a:t>inertial</a:t>
            </a:r>
            <a:r>
              <a:rPr lang="en-US" altLang="en-US" sz="2800" b="1"/>
              <a:t>=m</a:t>
            </a:r>
            <a:r>
              <a:rPr lang="en-US" altLang="en-US" sz="2800" b="1" baseline="-25000"/>
              <a:t>gravitational</a:t>
            </a:r>
          </a:p>
        </p:txBody>
      </p:sp>
      <p:sp>
        <p:nvSpPr>
          <p:cNvPr id="22532" name="Text Box 6"/>
          <p:cNvSpPr txBox="1">
            <a:spLocks noChangeArrowheads="1"/>
          </p:cNvSpPr>
          <p:nvPr/>
        </p:nvSpPr>
        <p:spPr bwMode="auto">
          <a:xfrm>
            <a:off x="609600" y="2286000"/>
            <a:ext cx="7162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t>Let’s figure out what this means.</a:t>
            </a:r>
          </a:p>
        </p:txBody>
      </p:sp>
      <p:sp>
        <p:nvSpPr>
          <p:cNvPr id="22533" name="Text Box 7"/>
          <p:cNvSpPr txBox="1">
            <a:spLocks noChangeArrowheads="1"/>
          </p:cNvSpPr>
          <p:nvPr/>
        </p:nvSpPr>
        <p:spPr bwMode="auto">
          <a:xfrm>
            <a:off x="685800" y="2971800"/>
            <a:ext cx="3886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t>Newton was the one who gave us F = ma</a:t>
            </a:r>
          </a:p>
        </p:txBody>
      </p:sp>
      <p:sp>
        <p:nvSpPr>
          <p:cNvPr id="22534" name="Text Box 8"/>
          <p:cNvSpPr txBox="1">
            <a:spLocks noChangeArrowheads="1"/>
          </p:cNvSpPr>
          <p:nvPr/>
        </p:nvSpPr>
        <p:spPr bwMode="auto">
          <a:xfrm>
            <a:off x="762000" y="4267200"/>
            <a:ext cx="2362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t>He also gave us</a:t>
            </a:r>
          </a:p>
        </p:txBody>
      </p:sp>
      <p:graphicFrame>
        <p:nvGraphicFramePr>
          <p:cNvPr id="22535" name="Object 10"/>
          <p:cNvGraphicFramePr>
            <a:graphicFrameLocks noChangeAspect="1"/>
          </p:cNvGraphicFramePr>
          <p:nvPr/>
        </p:nvGraphicFramePr>
        <p:xfrm>
          <a:off x="3429000" y="4229100"/>
          <a:ext cx="2133600" cy="1154113"/>
        </p:xfrm>
        <a:graphic>
          <a:graphicData uri="http://schemas.openxmlformats.org/presentationml/2006/ole">
            <mc:AlternateContent xmlns:mc="http://schemas.openxmlformats.org/markup-compatibility/2006">
              <mc:Choice xmlns:v="urn:schemas-microsoft-com:vml" Requires="v">
                <p:oleObj spid="_x0000_s22545" name="Equation" r:id="rId4" imgW="774364" imgH="418918" progId="Equation.3">
                  <p:embed/>
                </p:oleObj>
              </mc:Choice>
              <mc:Fallback>
                <p:oleObj name="Equation" r:id="rId4" imgW="774364" imgH="418918" progId="Equation.3">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4229100"/>
                        <a:ext cx="2133600" cy="1154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536" name="Text Box 11"/>
          <p:cNvSpPr txBox="1">
            <a:spLocks noChangeArrowheads="1"/>
          </p:cNvSpPr>
          <p:nvPr/>
        </p:nvSpPr>
        <p:spPr bwMode="auto">
          <a:xfrm>
            <a:off x="2667000" y="3505200"/>
            <a:ext cx="2667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2800"/>
          </a:p>
        </p:txBody>
      </p:sp>
      <p:sp>
        <p:nvSpPr>
          <p:cNvPr id="22537" name="Line 12"/>
          <p:cNvSpPr>
            <a:spLocks noChangeShapeType="1"/>
          </p:cNvSpPr>
          <p:nvPr/>
        </p:nvSpPr>
        <p:spPr bwMode="auto">
          <a:xfrm flipH="1">
            <a:off x="4191000" y="3657600"/>
            <a:ext cx="1600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38" name="Text Box 13"/>
          <p:cNvSpPr txBox="1">
            <a:spLocks noChangeArrowheads="1"/>
          </p:cNvSpPr>
          <p:nvPr/>
        </p:nvSpPr>
        <p:spPr bwMode="auto">
          <a:xfrm>
            <a:off x="5791200" y="3352800"/>
            <a:ext cx="1981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t>m</a:t>
            </a:r>
            <a:r>
              <a:rPr lang="en-US" altLang="en-US" sz="2800" baseline="-25000"/>
              <a:t>inertial</a:t>
            </a:r>
          </a:p>
        </p:txBody>
      </p:sp>
      <p:sp>
        <p:nvSpPr>
          <p:cNvPr id="22539" name="Text Box 14"/>
          <p:cNvSpPr txBox="1">
            <a:spLocks noChangeArrowheads="1"/>
          </p:cNvSpPr>
          <p:nvPr/>
        </p:nvSpPr>
        <p:spPr bwMode="auto">
          <a:xfrm>
            <a:off x="6400800" y="4572000"/>
            <a:ext cx="1981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t>m</a:t>
            </a:r>
            <a:r>
              <a:rPr lang="en-US" altLang="en-US" sz="2800" baseline="-25000"/>
              <a:t>gravitational</a:t>
            </a:r>
          </a:p>
        </p:txBody>
      </p:sp>
      <p:sp>
        <p:nvSpPr>
          <p:cNvPr id="22540" name="Line 15"/>
          <p:cNvSpPr>
            <a:spLocks noChangeShapeType="1"/>
          </p:cNvSpPr>
          <p:nvPr/>
        </p:nvSpPr>
        <p:spPr bwMode="auto">
          <a:xfrm flipH="1">
            <a:off x="5562600" y="4876800"/>
            <a:ext cx="838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41" name="Text Box 16"/>
          <p:cNvSpPr txBox="1">
            <a:spLocks noChangeArrowheads="1"/>
          </p:cNvSpPr>
          <p:nvPr/>
        </p:nvSpPr>
        <p:spPr bwMode="auto">
          <a:xfrm>
            <a:off x="4191000" y="5791200"/>
            <a:ext cx="4953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t>Cavendish’s Experiment, is still the best to test this.</a:t>
            </a:r>
          </a:p>
        </p:txBody>
      </p:sp>
    </p:spTree>
    <p:custDataLst>
      <p:tags r:id="rId2"/>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4"/>
          <p:cNvSpPr txBox="1">
            <a:spLocks noChangeArrowheads="1"/>
          </p:cNvSpPr>
          <p:nvPr/>
        </p:nvSpPr>
        <p:spPr bwMode="auto">
          <a:xfrm>
            <a:off x="533400" y="609600"/>
            <a:ext cx="71628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t>But, if m</a:t>
            </a:r>
            <a:r>
              <a:rPr lang="en-US" altLang="en-US" sz="2800" baseline="-25000"/>
              <a:t>inertial</a:t>
            </a:r>
            <a:r>
              <a:rPr lang="en-US" altLang="en-US" sz="2800"/>
              <a:t>=m</a:t>
            </a:r>
            <a:r>
              <a:rPr lang="en-US" altLang="en-US" sz="2800" baseline="-25000"/>
              <a:t>gravitational </a:t>
            </a:r>
            <a:r>
              <a:rPr lang="en-US" altLang="en-US" sz="2800"/>
              <a:t>then, we can use the two interchangeably and do all sorts of neat things with stuff we already know.</a:t>
            </a:r>
          </a:p>
        </p:txBody>
      </p:sp>
      <p:sp>
        <p:nvSpPr>
          <p:cNvPr id="23555" name="Text Box 5"/>
          <p:cNvSpPr txBox="1">
            <a:spLocks noChangeArrowheads="1"/>
          </p:cNvSpPr>
          <p:nvPr/>
        </p:nvSpPr>
        <p:spPr bwMode="auto">
          <a:xfrm>
            <a:off x="1981200" y="2209800"/>
            <a:ext cx="4495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t>For example, let’s try to get off the earth.</a:t>
            </a:r>
          </a:p>
        </p:txBody>
      </p:sp>
      <p:sp>
        <p:nvSpPr>
          <p:cNvPr id="23556" name="Text Box 6"/>
          <p:cNvSpPr txBox="1">
            <a:spLocks noChangeArrowheads="1"/>
          </p:cNvSpPr>
          <p:nvPr/>
        </p:nvSpPr>
        <p:spPr bwMode="auto">
          <a:xfrm>
            <a:off x="7848600" y="6415088"/>
            <a:ext cx="1219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chemeClr val="accent2"/>
                </a:solidFill>
              </a:rPr>
              <a:t>Sec. 13.5</a:t>
            </a:r>
          </a:p>
        </p:txBody>
      </p:sp>
      <p:sp>
        <p:nvSpPr>
          <p:cNvPr id="23557" name="Text Box 7"/>
          <p:cNvSpPr txBox="1">
            <a:spLocks noChangeArrowheads="1"/>
          </p:cNvSpPr>
          <p:nvPr/>
        </p:nvSpPr>
        <p:spPr bwMode="auto">
          <a:xfrm>
            <a:off x="685800" y="3276600"/>
            <a:ext cx="7315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t>We are going to have to have to do some work to get off the planet.</a:t>
            </a:r>
          </a:p>
        </p:txBody>
      </p:sp>
      <p:sp>
        <p:nvSpPr>
          <p:cNvPr id="23558" name="Text Box 8"/>
          <p:cNvSpPr txBox="1">
            <a:spLocks noChangeArrowheads="1"/>
          </p:cNvSpPr>
          <p:nvPr/>
        </p:nvSpPr>
        <p:spPr bwMode="auto">
          <a:xfrm>
            <a:off x="838200" y="4495800"/>
            <a:ext cx="6553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t>From Ph211 we know that W = </a:t>
            </a:r>
            <a:r>
              <a:rPr lang="en-US" altLang="en-US" sz="2800" b="1"/>
              <a:t>F</a:t>
            </a:r>
            <a:r>
              <a:rPr lang="en-US" altLang="en-US" sz="2800" b="1">
                <a:cs typeface="Arial" panose="020B0604020202020204" pitchFamily="34" charset="0"/>
              </a:rPr>
              <a:t>·s</a:t>
            </a:r>
          </a:p>
        </p:txBody>
      </p:sp>
      <p:sp>
        <p:nvSpPr>
          <p:cNvPr id="23559" name="Text Box 9"/>
          <p:cNvSpPr txBox="1">
            <a:spLocks noChangeArrowheads="1"/>
          </p:cNvSpPr>
          <p:nvPr/>
        </p:nvSpPr>
        <p:spPr bwMode="auto">
          <a:xfrm>
            <a:off x="914400" y="5195888"/>
            <a:ext cx="3657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t>Or, more accurately: </a:t>
            </a:r>
          </a:p>
        </p:txBody>
      </p:sp>
      <p:graphicFrame>
        <p:nvGraphicFramePr>
          <p:cNvPr id="23560" name="Object 10"/>
          <p:cNvGraphicFramePr>
            <a:graphicFrameLocks noChangeAspect="1"/>
          </p:cNvGraphicFramePr>
          <p:nvPr/>
        </p:nvGraphicFramePr>
        <p:xfrm>
          <a:off x="4343400" y="5105400"/>
          <a:ext cx="2667000" cy="844550"/>
        </p:xfrm>
        <a:graphic>
          <a:graphicData uri="http://schemas.openxmlformats.org/presentationml/2006/ole">
            <mc:AlternateContent xmlns:mc="http://schemas.openxmlformats.org/markup-compatibility/2006">
              <mc:Choice xmlns:v="urn:schemas-microsoft-com:vml" Requires="v">
                <p:oleObj spid="_x0000_s23564" name="Equation" r:id="rId4" imgW="761669" imgH="279279" progId="Equation.3">
                  <p:embed/>
                </p:oleObj>
              </mc:Choice>
              <mc:Fallback>
                <p:oleObj name="Equation" r:id="rId4" imgW="761669" imgH="279279" progId="Equation.3">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5105400"/>
                        <a:ext cx="2667000" cy="844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ustDataLst>
      <p:tags r:id="rId2"/>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4"/>
          <p:cNvSpPr txBox="1">
            <a:spLocks noChangeArrowheads="1"/>
          </p:cNvSpPr>
          <p:nvPr/>
        </p:nvSpPr>
        <p:spPr bwMode="auto">
          <a:xfrm>
            <a:off x="609600" y="609600"/>
            <a:ext cx="7391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t>Note something that might seem weird here:</a:t>
            </a:r>
          </a:p>
        </p:txBody>
      </p:sp>
      <p:graphicFrame>
        <p:nvGraphicFramePr>
          <p:cNvPr id="24579" name="Object 5"/>
          <p:cNvGraphicFramePr>
            <a:graphicFrameLocks noChangeAspect="1"/>
          </p:cNvGraphicFramePr>
          <p:nvPr/>
        </p:nvGraphicFramePr>
        <p:xfrm>
          <a:off x="225425" y="1219200"/>
          <a:ext cx="8267700" cy="1460500"/>
        </p:xfrm>
        <a:graphic>
          <a:graphicData uri="http://schemas.openxmlformats.org/presentationml/2006/ole">
            <mc:AlternateContent xmlns:mc="http://schemas.openxmlformats.org/markup-compatibility/2006">
              <mc:Choice xmlns:v="urn:schemas-microsoft-com:vml" Requires="v">
                <p:oleObj spid="_x0000_s24597" name="Equation" r:id="rId4" imgW="2362200" imgH="482600" progId="Equation.3">
                  <p:embed/>
                </p:oleObj>
              </mc:Choice>
              <mc:Fallback>
                <p:oleObj name="Equation" r:id="rId4" imgW="2362200" imgH="48260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425" y="1219200"/>
                        <a:ext cx="8267700" cy="146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4580" name="Group 9"/>
          <p:cNvGrpSpPr>
            <a:grpSpLocks/>
          </p:cNvGrpSpPr>
          <p:nvPr/>
        </p:nvGrpSpPr>
        <p:grpSpPr bwMode="auto">
          <a:xfrm>
            <a:off x="6019800" y="1981200"/>
            <a:ext cx="1524000" cy="2149475"/>
            <a:chOff x="3792" y="1248"/>
            <a:chExt cx="960" cy="1354"/>
          </a:xfrm>
        </p:grpSpPr>
        <p:sp>
          <p:nvSpPr>
            <p:cNvPr id="24585" name="Line 6"/>
            <p:cNvSpPr>
              <a:spLocks noChangeShapeType="1"/>
            </p:cNvSpPr>
            <p:nvPr/>
          </p:nvSpPr>
          <p:spPr bwMode="auto">
            <a:xfrm flipH="1" flipV="1">
              <a:off x="4128" y="1344"/>
              <a:ext cx="40" cy="82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86" name="Text Box 7"/>
            <p:cNvSpPr txBox="1">
              <a:spLocks noChangeArrowheads="1"/>
            </p:cNvSpPr>
            <p:nvPr/>
          </p:nvSpPr>
          <p:spPr bwMode="auto">
            <a:xfrm>
              <a:off x="3792" y="2160"/>
              <a:ext cx="960"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solidFill>
                    <a:srgbClr val="FF0000"/>
                  </a:solidFill>
                </a:rPr>
                <a:t>Note the negative</a:t>
              </a:r>
              <a:endParaRPr lang="en-US" altLang="en-US" b="1">
                <a:solidFill>
                  <a:srgbClr val="FF0000"/>
                </a:solidFill>
              </a:endParaRPr>
            </a:p>
          </p:txBody>
        </p:sp>
        <p:sp>
          <p:nvSpPr>
            <p:cNvPr id="24587" name="Line 8"/>
            <p:cNvSpPr>
              <a:spLocks noChangeShapeType="1"/>
            </p:cNvSpPr>
            <p:nvPr/>
          </p:nvSpPr>
          <p:spPr bwMode="auto">
            <a:xfrm>
              <a:off x="3984" y="1248"/>
              <a:ext cx="192"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4581" name="Text Box 10"/>
          <p:cNvSpPr txBox="1">
            <a:spLocks noChangeArrowheads="1"/>
          </p:cNvSpPr>
          <p:nvPr/>
        </p:nvSpPr>
        <p:spPr bwMode="auto">
          <a:xfrm>
            <a:off x="762000" y="4495800"/>
            <a:ext cx="39624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t>Usually, we define the “zero point” of Universal Gravitational Energy to be at </a:t>
            </a:r>
          </a:p>
        </p:txBody>
      </p:sp>
      <p:graphicFrame>
        <p:nvGraphicFramePr>
          <p:cNvPr id="24582" name="Object 11"/>
          <p:cNvGraphicFramePr>
            <a:graphicFrameLocks noChangeAspect="1"/>
          </p:cNvGraphicFramePr>
          <p:nvPr/>
        </p:nvGraphicFramePr>
        <p:xfrm>
          <a:off x="3276600" y="5816600"/>
          <a:ext cx="609600" cy="508000"/>
        </p:xfrm>
        <a:graphic>
          <a:graphicData uri="http://schemas.openxmlformats.org/presentationml/2006/ole">
            <mc:AlternateContent xmlns:mc="http://schemas.openxmlformats.org/markup-compatibility/2006">
              <mc:Choice xmlns:v="urn:schemas-microsoft-com:vml" Requires="v">
                <p:oleObj spid="_x0000_s24598" name="Equation" r:id="rId6" imgW="152202" imgH="126835" progId="Equation.3">
                  <p:embed/>
                </p:oleObj>
              </mc:Choice>
              <mc:Fallback>
                <p:oleObj name="Equation" r:id="rId6" imgW="152202" imgH="126835" progId="Equation.3">
                  <p:embed/>
                  <p:pic>
                    <p:nvPicPr>
                      <p:cNvPr id="0"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6600" y="5816600"/>
                        <a:ext cx="609600"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583" name="Text Box 12"/>
          <p:cNvSpPr txBox="1">
            <a:spLocks noChangeArrowheads="1"/>
          </p:cNvSpPr>
          <p:nvPr/>
        </p:nvSpPr>
        <p:spPr bwMode="auto">
          <a:xfrm>
            <a:off x="5029200" y="4572000"/>
            <a:ext cx="2819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t>Thus:</a:t>
            </a:r>
          </a:p>
        </p:txBody>
      </p:sp>
      <p:graphicFrame>
        <p:nvGraphicFramePr>
          <p:cNvPr id="24584" name="Object 13"/>
          <p:cNvGraphicFramePr>
            <a:graphicFrameLocks noChangeAspect="1"/>
          </p:cNvGraphicFramePr>
          <p:nvPr/>
        </p:nvGraphicFramePr>
        <p:xfrm>
          <a:off x="5791200" y="4787900"/>
          <a:ext cx="2743200" cy="1231900"/>
        </p:xfrm>
        <a:graphic>
          <a:graphicData uri="http://schemas.openxmlformats.org/presentationml/2006/ole">
            <mc:AlternateContent xmlns:mc="http://schemas.openxmlformats.org/markup-compatibility/2006">
              <mc:Choice xmlns:v="urn:schemas-microsoft-com:vml" Requires="v">
                <p:oleObj spid="_x0000_s24599" name="Equation" r:id="rId8" imgW="875920" imgH="393529" progId="Equation.3">
                  <p:embed/>
                </p:oleObj>
              </mc:Choice>
              <mc:Fallback>
                <p:oleObj name="Equation" r:id="rId8" imgW="875920" imgH="393529" progId="Equation.3">
                  <p:embed/>
                  <p:pic>
                    <p:nvPicPr>
                      <p:cNvPr id="0" name="Object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91200" y="4787900"/>
                        <a:ext cx="2743200" cy="12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2"/>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2" name="Object 5"/>
          <p:cNvGraphicFramePr>
            <a:graphicFrameLocks noChangeAspect="1"/>
          </p:cNvGraphicFramePr>
          <p:nvPr/>
        </p:nvGraphicFramePr>
        <p:xfrm>
          <a:off x="685800" y="914400"/>
          <a:ext cx="2743200" cy="1231900"/>
        </p:xfrm>
        <a:graphic>
          <a:graphicData uri="http://schemas.openxmlformats.org/presentationml/2006/ole">
            <mc:AlternateContent xmlns:mc="http://schemas.openxmlformats.org/markup-compatibility/2006">
              <mc:Choice xmlns:v="urn:schemas-microsoft-com:vml" Requires="v">
                <p:oleObj spid="_x0000_s25616" name="Equation" r:id="rId4" imgW="875920" imgH="393529" progId="Equation.3">
                  <p:embed/>
                </p:oleObj>
              </mc:Choice>
              <mc:Fallback>
                <p:oleObj name="Equation" r:id="rId4" imgW="875920" imgH="393529"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914400"/>
                        <a:ext cx="2743200" cy="12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603" name="Line 6"/>
          <p:cNvSpPr>
            <a:spLocks noChangeShapeType="1"/>
          </p:cNvSpPr>
          <p:nvPr/>
        </p:nvSpPr>
        <p:spPr bwMode="auto">
          <a:xfrm>
            <a:off x="3657600" y="2438400"/>
            <a:ext cx="0" cy="3581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04" name="Line 7"/>
          <p:cNvSpPr>
            <a:spLocks noChangeShapeType="1"/>
          </p:cNvSpPr>
          <p:nvPr/>
        </p:nvSpPr>
        <p:spPr bwMode="auto">
          <a:xfrm>
            <a:off x="3657600" y="3886200"/>
            <a:ext cx="4191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05" name="Arc 8"/>
          <p:cNvSpPr>
            <a:spLocks/>
          </p:cNvSpPr>
          <p:nvPr/>
        </p:nvSpPr>
        <p:spPr bwMode="auto">
          <a:xfrm rot="10264348" flipV="1">
            <a:off x="3659188" y="4184650"/>
            <a:ext cx="4154487" cy="1676400"/>
          </a:xfrm>
          <a:custGeom>
            <a:avLst/>
            <a:gdLst>
              <a:gd name="T0" fmla="*/ 0 w 28724"/>
              <a:gd name="T1" fmla="*/ 2147483646 h 21600"/>
              <a:gd name="T2" fmla="*/ 2147483646 w 28724"/>
              <a:gd name="T3" fmla="*/ 2147483646 h 21600"/>
              <a:gd name="T4" fmla="*/ 2147483646 w 28724"/>
              <a:gd name="T5" fmla="*/ 2147483646 h 21600"/>
              <a:gd name="T6" fmla="*/ 0 60000 65536"/>
              <a:gd name="T7" fmla="*/ 0 60000 65536"/>
              <a:gd name="T8" fmla="*/ 0 60000 65536"/>
              <a:gd name="T9" fmla="*/ 0 w 28724"/>
              <a:gd name="T10" fmla="*/ 0 h 21600"/>
              <a:gd name="T11" fmla="*/ 28724 w 28724"/>
              <a:gd name="T12" fmla="*/ 21600 h 21600"/>
            </a:gdLst>
            <a:ahLst/>
            <a:cxnLst>
              <a:cxn ang="T6">
                <a:pos x="T0" y="T1"/>
              </a:cxn>
              <a:cxn ang="T7">
                <a:pos x="T2" y="T3"/>
              </a:cxn>
              <a:cxn ang="T8">
                <a:pos x="T4" y="T5"/>
              </a:cxn>
            </a:cxnLst>
            <a:rect l="T9" t="T10" r="T11" b="T12"/>
            <a:pathLst>
              <a:path w="28724" h="21600" fill="none" extrusionOk="0">
                <a:moveTo>
                  <a:pt x="0" y="1230"/>
                </a:moveTo>
                <a:cubicBezTo>
                  <a:pt x="2308" y="416"/>
                  <a:pt x="4738" y="-1"/>
                  <a:pt x="7186" y="0"/>
                </a:cubicBezTo>
                <a:cubicBezTo>
                  <a:pt x="18482" y="0"/>
                  <a:pt x="27871" y="8704"/>
                  <a:pt x="28724" y="19968"/>
                </a:cubicBezTo>
              </a:path>
              <a:path w="28724" h="21600" stroke="0" extrusionOk="0">
                <a:moveTo>
                  <a:pt x="0" y="1230"/>
                </a:moveTo>
                <a:cubicBezTo>
                  <a:pt x="2308" y="416"/>
                  <a:pt x="4738" y="-1"/>
                  <a:pt x="7186" y="0"/>
                </a:cubicBezTo>
                <a:cubicBezTo>
                  <a:pt x="18482" y="0"/>
                  <a:pt x="27871" y="8704"/>
                  <a:pt x="28724" y="19968"/>
                </a:cubicBezTo>
                <a:lnTo>
                  <a:pt x="7186" y="21600"/>
                </a:lnTo>
                <a:lnTo>
                  <a:pt x="0" y="1230"/>
                </a:lnTo>
                <a:close/>
              </a:path>
            </a:pathLst>
          </a:custGeom>
          <a:noFill/>
          <a:ln w="381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2" name="Group 12"/>
          <p:cNvGrpSpPr>
            <a:grpSpLocks/>
          </p:cNvGrpSpPr>
          <p:nvPr/>
        </p:nvGrpSpPr>
        <p:grpSpPr bwMode="auto">
          <a:xfrm>
            <a:off x="3657600" y="4343400"/>
            <a:ext cx="5181600" cy="519113"/>
            <a:chOff x="2304" y="2736"/>
            <a:chExt cx="3264" cy="327"/>
          </a:xfrm>
        </p:grpSpPr>
        <p:sp>
          <p:nvSpPr>
            <p:cNvPr id="25611" name="Line 9"/>
            <p:cNvSpPr>
              <a:spLocks noChangeShapeType="1"/>
            </p:cNvSpPr>
            <p:nvPr/>
          </p:nvSpPr>
          <p:spPr bwMode="auto">
            <a:xfrm>
              <a:off x="2304" y="2784"/>
              <a:ext cx="2544"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2" name="Text Box 10"/>
            <p:cNvSpPr txBox="1">
              <a:spLocks noChangeArrowheads="1"/>
            </p:cNvSpPr>
            <p:nvPr/>
          </p:nvSpPr>
          <p:spPr bwMode="auto">
            <a:xfrm>
              <a:off x="4848" y="2736"/>
              <a:ext cx="72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FF0000"/>
                  </a:solidFill>
                </a:rPr>
                <a:t>TE</a:t>
              </a:r>
            </a:p>
          </p:txBody>
        </p:sp>
      </p:grpSp>
      <p:sp>
        <p:nvSpPr>
          <p:cNvPr id="25607" name="Text Box 11"/>
          <p:cNvSpPr txBox="1">
            <a:spLocks noChangeArrowheads="1"/>
          </p:cNvSpPr>
          <p:nvPr/>
        </p:nvSpPr>
        <p:spPr bwMode="auto">
          <a:xfrm>
            <a:off x="4191000" y="5272088"/>
            <a:ext cx="1143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chemeClr val="accent2"/>
                </a:solidFill>
              </a:rPr>
              <a:t>PE</a:t>
            </a:r>
          </a:p>
        </p:txBody>
      </p:sp>
      <p:sp>
        <p:nvSpPr>
          <p:cNvPr id="25608" name="Text Box 13"/>
          <p:cNvSpPr txBox="1">
            <a:spLocks noChangeArrowheads="1"/>
          </p:cNvSpPr>
          <p:nvPr/>
        </p:nvSpPr>
        <p:spPr bwMode="auto">
          <a:xfrm>
            <a:off x="228600" y="395288"/>
            <a:ext cx="8229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t>Universal Gravitational Potential Energy</a:t>
            </a:r>
          </a:p>
        </p:txBody>
      </p:sp>
      <p:sp>
        <p:nvSpPr>
          <p:cNvPr id="25609" name="Text Box 14"/>
          <p:cNvSpPr txBox="1">
            <a:spLocks noChangeArrowheads="1"/>
          </p:cNvSpPr>
          <p:nvPr/>
        </p:nvSpPr>
        <p:spPr bwMode="auto">
          <a:xfrm>
            <a:off x="3352800" y="1981200"/>
            <a:ext cx="1371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t>Energy</a:t>
            </a:r>
          </a:p>
        </p:txBody>
      </p:sp>
      <p:sp>
        <p:nvSpPr>
          <p:cNvPr id="25610" name="Text Box 15"/>
          <p:cNvSpPr txBox="1">
            <a:spLocks noChangeArrowheads="1"/>
          </p:cNvSpPr>
          <p:nvPr/>
        </p:nvSpPr>
        <p:spPr bwMode="auto">
          <a:xfrm>
            <a:off x="7848600" y="3581400"/>
            <a:ext cx="1371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t>r</a:t>
            </a: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4"/>
          <p:cNvSpPr txBox="1">
            <a:spLocks noChangeArrowheads="1"/>
          </p:cNvSpPr>
          <p:nvPr/>
        </p:nvSpPr>
        <p:spPr bwMode="auto">
          <a:xfrm>
            <a:off x="0" y="304800"/>
            <a:ext cx="3733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dirty="0"/>
              <a:t>Sample Problem 1:  </a:t>
            </a:r>
          </a:p>
        </p:txBody>
      </p:sp>
      <p:pic>
        <p:nvPicPr>
          <p:cNvPr id="26627" name="Picture 7" descr="See Explanation.  Clicking on the picture will download&#10; the highest resolution version availabl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852488"/>
            <a:ext cx="6096000"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Rectangle 8"/>
          <p:cNvSpPr>
            <a:spLocks noChangeArrowheads="1"/>
          </p:cNvSpPr>
          <p:nvPr/>
        </p:nvSpPr>
        <p:spPr bwMode="auto">
          <a:xfrm>
            <a:off x="3124200" y="5348288"/>
            <a:ext cx="53324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a:t>Messenger Launch</a:t>
            </a:r>
            <a:r>
              <a:rPr lang="en-US" altLang="en-US" sz="2800"/>
              <a:t> 3.Aug.2004</a:t>
            </a:r>
          </a:p>
        </p:txBody>
      </p:sp>
      <p:sp>
        <p:nvSpPr>
          <p:cNvPr id="26629" name="TextBox 4"/>
          <p:cNvSpPr txBox="1">
            <a:spLocks noChangeArrowheads="1"/>
          </p:cNvSpPr>
          <p:nvPr/>
        </p:nvSpPr>
        <p:spPr bwMode="auto">
          <a:xfrm>
            <a:off x="228600" y="1066800"/>
            <a:ext cx="26670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t>Find the escape velocity from Earth’s surface.</a:t>
            </a:r>
          </a:p>
          <a:p>
            <a:pPr eaLnBrk="1" hangingPunct="1">
              <a:spcBef>
                <a:spcPct val="0"/>
              </a:spcBef>
              <a:buFontTx/>
              <a:buNone/>
            </a:pPr>
            <a:endParaRPr lang="en-US" altLang="en-US" sz="2800"/>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5"/>
          <p:cNvSpPr>
            <a:spLocks noChangeArrowheads="1"/>
          </p:cNvSpPr>
          <p:nvPr/>
        </p:nvSpPr>
        <p:spPr bwMode="auto">
          <a:xfrm>
            <a:off x="0" y="0"/>
            <a:ext cx="9144000" cy="68580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p>
        </p:txBody>
      </p:sp>
      <p:sp>
        <p:nvSpPr>
          <p:cNvPr id="27651" name="Rectangle 4"/>
          <p:cNvSpPr>
            <a:spLocks noChangeArrowheads="1"/>
          </p:cNvSpPr>
          <p:nvPr/>
        </p:nvSpPr>
        <p:spPr bwMode="auto">
          <a:xfrm>
            <a:off x="457200" y="533400"/>
            <a:ext cx="73850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t>Newton’s Theory of Gravity Assumption 3:</a:t>
            </a:r>
          </a:p>
        </p:txBody>
      </p:sp>
      <p:sp>
        <p:nvSpPr>
          <p:cNvPr id="27652" name="Text Box 5"/>
          <p:cNvSpPr txBox="1">
            <a:spLocks noChangeArrowheads="1"/>
          </p:cNvSpPr>
          <p:nvPr/>
        </p:nvSpPr>
        <p:spPr bwMode="auto">
          <a:xfrm>
            <a:off x="1143000" y="1143000"/>
            <a:ext cx="7467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t>Gravity works the same everywhere.</a:t>
            </a:r>
          </a:p>
        </p:txBody>
      </p:sp>
      <p:sp>
        <p:nvSpPr>
          <p:cNvPr id="27653" name="Text Box 6"/>
          <p:cNvSpPr txBox="1">
            <a:spLocks noChangeArrowheads="1"/>
          </p:cNvSpPr>
          <p:nvPr/>
        </p:nvSpPr>
        <p:spPr bwMode="auto">
          <a:xfrm>
            <a:off x="1143000" y="1979613"/>
            <a:ext cx="5715000"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t>We can use Newton’s Law of Gravity on everything from an apple to a galaxy! </a:t>
            </a:r>
          </a:p>
        </p:txBody>
      </p:sp>
      <p:sp>
        <p:nvSpPr>
          <p:cNvPr id="27654" name="Text Box 7"/>
          <p:cNvSpPr txBox="1">
            <a:spLocks noChangeArrowheads="1"/>
          </p:cNvSpPr>
          <p:nvPr/>
        </p:nvSpPr>
        <p:spPr bwMode="auto">
          <a:xfrm>
            <a:off x="7848600" y="6415088"/>
            <a:ext cx="1219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chemeClr val="accent2"/>
                </a:solidFill>
              </a:rPr>
              <a:t>Sec. 13.6</a:t>
            </a:r>
          </a:p>
        </p:txBody>
      </p:sp>
      <p:pic>
        <p:nvPicPr>
          <p:cNvPr id="27655" name="Picture 8" descr="cra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44958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10" descr="See Explanation.  Clicking on the picture will download&#10; the highest resolution version availabl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1905000"/>
            <a:ext cx="2457450" cy="177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657" name="Group 11"/>
          <p:cNvGrpSpPr>
            <a:grpSpLocks/>
          </p:cNvGrpSpPr>
          <p:nvPr/>
        </p:nvGrpSpPr>
        <p:grpSpPr bwMode="auto">
          <a:xfrm>
            <a:off x="609600" y="4191000"/>
            <a:ext cx="1752600" cy="1676400"/>
            <a:chOff x="672" y="3072"/>
            <a:chExt cx="1104" cy="1056"/>
          </a:xfrm>
        </p:grpSpPr>
        <p:pic>
          <p:nvPicPr>
            <p:cNvPr id="27659" name="Picture 12" descr="appl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2" y="3072"/>
              <a:ext cx="828" cy="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0" name="Rectangle 13"/>
            <p:cNvSpPr>
              <a:spLocks noChangeArrowheads="1"/>
            </p:cNvSpPr>
            <p:nvPr/>
          </p:nvSpPr>
          <p:spPr bwMode="auto">
            <a:xfrm rot="1326263">
              <a:off x="1392" y="3648"/>
              <a:ext cx="384" cy="480"/>
            </a:xfrm>
            <a:prstGeom prst="rect">
              <a:avLst/>
            </a:prstGeom>
            <a:solidFill>
              <a:schemeClr val="bg1"/>
            </a:solidFill>
            <a:ln w="952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p>
          </p:txBody>
        </p:sp>
      </p:grpSp>
      <p:pic>
        <p:nvPicPr>
          <p:cNvPr id="27658" name="Picture 14" descr="jupiter_famil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0400" y="3810000"/>
            <a:ext cx="188912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76200"/>
            <a:ext cx="7391400" cy="6124575"/>
          </a:xfrm>
          <a:prstGeom prst="rect">
            <a:avLst/>
          </a:prstGeom>
          <a:noFill/>
        </p:spPr>
        <p:txBody>
          <a:bodyPr>
            <a:spAutoFit/>
          </a:bodyPr>
          <a:lstStyle/>
          <a:p>
            <a:pPr eaLnBrk="1" hangingPunct="1">
              <a:defRPr/>
            </a:pPr>
            <a:endParaRPr lang="en-US" dirty="0">
              <a:latin typeface="Arial" charset="0"/>
            </a:endParaRPr>
          </a:p>
          <a:p>
            <a:pPr eaLnBrk="1" hangingPunct="1">
              <a:defRPr/>
            </a:pPr>
            <a:endParaRPr lang="en-US" dirty="0">
              <a:latin typeface="Arial" charset="0"/>
            </a:endParaRPr>
          </a:p>
          <a:p>
            <a:pPr eaLnBrk="1" hangingPunct="1">
              <a:defRPr/>
            </a:pPr>
            <a:endParaRPr lang="en-US" dirty="0">
              <a:latin typeface="Arial" charset="0"/>
            </a:endParaRPr>
          </a:p>
          <a:p>
            <a:pPr marL="514350" indent="-514350" eaLnBrk="1" hangingPunct="1">
              <a:buFontTx/>
              <a:buAutoNum type="arabicParenR"/>
              <a:defRPr/>
            </a:pPr>
            <a:r>
              <a:rPr lang="en-US" dirty="0">
                <a:latin typeface="Arial" charset="0"/>
              </a:rPr>
              <a:t>The gravitational force between two objects can be expressed as</a:t>
            </a:r>
          </a:p>
          <a:p>
            <a:pPr marL="514350" indent="-514350" eaLnBrk="1" hangingPunct="1">
              <a:buFontTx/>
              <a:buAutoNum type="arabicParenR"/>
              <a:defRPr/>
            </a:pPr>
            <a:endParaRPr lang="en-US" dirty="0">
              <a:latin typeface="Arial" charset="0"/>
            </a:endParaRPr>
          </a:p>
          <a:p>
            <a:pPr marL="514350" indent="-514350" eaLnBrk="1" hangingPunct="1">
              <a:buFontTx/>
              <a:buAutoNum type="arabicParenR"/>
              <a:defRPr/>
            </a:pPr>
            <a:r>
              <a:rPr lang="en-US" dirty="0">
                <a:latin typeface="Arial" charset="0"/>
              </a:rPr>
              <a:t>Using the definition of Work we can integrate the Force and define Universal Gravitational Energy as</a:t>
            </a:r>
          </a:p>
          <a:p>
            <a:pPr marL="514350" indent="-514350" eaLnBrk="1" hangingPunct="1">
              <a:buFontTx/>
              <a:buAutoNum type="arabicParenR"/>
              <a:defRPr/>
            </a:pPr>
            <a:endParaRPr lang="en-US" dirty="0">
              <a:latin typeface="Arial" charset="0"/>
            </a:endParaRPr>
          </a:p>
          <a:p>
            <a:pPr marL="514350" indent="-514350" eaLnBrk="1" hangingPunct="1">
              <a:buFontTx/>
              <a:buAutoNum type="arabicParenR"/>
              <a:defRPr/>
            </a:pPr>
            <a:endParaRPr lang="en-US" dirty="0">
              <a:latin typeface="Arial" charset="0"/>
            </a:endParaRPr>
          </a:p>
          <a:p>
            <a:pPr marL="514350" indent="-514350" eaLnBrk="1" hangingPunct="1">
              <a:buFontTx/>
              <a:buAutoNum type="arabicParenR"/>
              <a:defRPr/>
            </a:pPr>
            <a:r>
              <a:rPr lang="en-US" dirty="0">
                <a:latin typeface="Arial" charset="0"/>
              </a:rPr>
              <a:t>Our problem solving strategies that we developed in Ph 211 work just fine for problems dealing with gravity.</a:t>
            </a:r>
          </a:p>
        </p:txBody>
      </p:sp>
      <p:graphicFrame>
        <p:nvGraphicFramePr>
          <p:cNvPr id="29699" name="Object 10"/>
          <p:cNvGraphicFramePr>
            <a:graphicFrameLocks noChangeAspect="1"/>
          </p:cNvGraphicFramePr>
          <p:nvPr/>
        </p:nvGraphicFramePr>
        <p:xfrm>
          <a:off x="6248400" y="1219200"/>
          <a:ext cx="2201863" cy="1154113"/>
        </p:xfrm>
        <a:graphic>
          <a:graphicData uri="http://schemas.openxmlformats.org/presentationml/2006/ole">
            <mc:AlternateContent xmlns:mc="http://schemas.openxmlformats.org/markup-compatibility/2006">
              <mc:Choice xmlns:v="urn:schemas-microsoft-com:vml" Requires="v">
                <p:oleObj spid="_x0000_s29708" name="Equation" r:id="rId3" imgW="774364" imgH="418918" progId="Equation.3">
                  <p:embed/>
                </p:oleObj>
              </mc:Choice>
              <mc:Fallback>
                <p:oleObj name="Equation" r:id="rId3" imgW="774364" imgH="418918" progId="Equation.3">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1219200"/>
                        <a:ext cx="2201863" cy="1154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9700" name="Object 5"/>
          <p:cNvGraphicFramePr>
            <a:graphicFrameLocks noChangeAspect="1"/>
          </p:cNvGraphicFramePr>
          <p:nvPr/>
        </p:nvGraphicFramePr>
        <p:xfrm>
          <a:off x="6096000" y="2971800"/>
          <a:ext cx="2830513" cy="1231900"/>
        </p:xfrm>
        <a:graphic>
          <a:graphicData uri="http://schemas.openxmlformats.org/presentationml/2006/ole">
            <mc:AlternateContent xmlns:mc="http://schemas.openxmlformats.org/markup-compatibility/2006">
              <mc:Choice xmlns:v="urn:schemas-microsoft-com:vml" Requires="v">
                <p:oleObj spid="_x0000_s29709" name="Equation" r:id="rId5" imgW="875920" imgH="393529" progId="Equation.3">
                  <p:embed/>
                </p:oleObj>
              </mc:Choice>
              <mc:Fallback>
                <p:oleObj name="Equation" r:id="rId5" imgW="875920" imgH="393529"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2971800"/>
                        <a:ext cx="2830513" cy="12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701" name="TextBox 4"/>
          <p:cNvSpPr txBox="1">
            <a:spLocks noChangeArrowheads="1"/>
          </p:cNvSpPr>
          <p:nvPr/>
        </p:nvSpPr>
        <p:spPr bwMode="auto">
          <a:xfrm>
            <a:off x="76200" y="417513"/>
            <a:ext cx="92964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t>Let’s summarize what we have covered so far:</a:t>
            </a:r>
          </a:p>
          <a:p>
            <a:pPr eaLnBrk="1" hangingPunct="1">
              <a:spcBef>
                <a:spcPct val="0"/>
              </a:spcBef>
              <a:buFontTx/>
              <a:buNone/>
            </a:pPr>
            <a:endParaRPr lang="en-US" altLang="en-US" sz="2800" b="1"/>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1"/>
          <p:cNvSpPr txBox="1">
            <a:spLocks noChangeArrowheads="1"/>
          </p:cNvSpPr>
          <p:nvPr/>
        </p:nvSpPr>
        <p:spPr bwMode="auto">
          <a:xfrm>
            <a:off x="914400" y="914400"/>
            <a:ext cx="40386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n-US" altLang="en-US" dirty="0"/>
              <a:t>We live in a system of 3 suns just like Sol.  The 3 suns all orbit in a circular orbit around each other with a radius equal to Earth’s radius around Sol.  </a:t>
            </a:r>
          </a:p>
          <a:p>
            <a:pPr eaLnBrk="1" hangingPunct="1"/>
            <a:endParaRPr lang="en-US" altLang="en-US" dirty="0"/>
          </a:p>
          <a:p>
            <a:pPr eaLnBrk="1" hangingPunct="1"/>
            <a:r>
              <a:rPr lang="en-US" altLang="en-US" dirty="0"/>
              <a:t>Find the period of orbit of the 3 suns.</a:t>
            </a:r>
          </a:p>
        </p:txBody>
      </p:sp>
      <p:sp>
        <p:nvSpPr>
          <p:cNvPr id="3" name="Text Box 4"/>
          <p:cNvSpPr txBox="1">
            <a:spLocks noChangeArrowheads="1"/>
          </p:cNvSpPr>
          <p:nvPr/>
        </p:nvSpPr>
        <p:spPr bwMode="auto">
          <a:xfrm>
            <a:off x="0" y="304800"/>
            <a:ext cx="3733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dirty="0"/>
              <a:t>Sample Problem 2: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1"/>
          <p:cNvSpPr txBox="1">
            <a:spLocks noChangeArrowheads="1"/>
          </p:cNvSpPr>
          <p:nvPr/>
        </p:nvSpPr>
        <p:spPr bwMode="auto">
          <a:xfrm>
            <a:off x="76200" y="304800"/>
            <a:ext cx="83851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t>Sample Problem 3:</a:t>
            </a:r>
          </a:p>
          <a:p>
            <a:pPr eaLnBrk="1" hangingPunct="1">
              <a:spcBef>
                <a:spcPct val="0"/>
              </a:spcBef>
              <a:buFontTx/>
              <a:buNone/>
            </a:pPr>
            <a:r>
              <a:rPr lang="en-US" altLang="en-US" sz="2800"/>
              <a:t>Let’s try finding the mass of the Andromeda Galaxy.</a:t>
            </a:r>
          </a:p>
        </p:txBody>
      </p:sp>
      <p:sp>
        <p:nvSpPr>
          <p:cNvPr id="32771" name="TextBox 2"/>
          <p:cNvSpPr txBox="1">
            <a:spLocks noChangeArrowheads="1"/>
          </p:cNvSpPr>
          <p:nvPr/>
        </p:nvSpPr>
        <p:spPr bwMode="auto">
          <a:xfrm>
            <a:off x="381000" y="1295400"/>
            <a:ext cx="45720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a:t>Using Cepheid Variable Luminosity methods, we can find that the Andromeda galaxy is (2.51</a:t>
            </a:r>
            <a:r>
              <a:rPr lang="en-US" altLang="en-US" sz="2800">
                <a:sym typeface="Symbol" panose="05050102010706020507" pitchFamily="18" charset="2"/>
              </a:rPr>
              <a:t>0.13)</a:t>
            </a:r>
            <a:r>
              <a:rPr lang="en-US" altLang="en-US" sz="2800"/>
              <a:t> million light years away.  The halo of the Andromeda seems to be (2.22</a:t>
            </a:r>
            <a:r>
              <a:rPr lang="en-US" altLang="en-US" sz="2800">
                <a:sym typeface="Symbol" panose="05050102010706020507" pitchFamily="18" charset="2"/>
              </a:rPr>
              <a:t> 0.56)·10</a:t>
            </a:r>
            <a:r>
              <a:rPr lang="en-US" altLang="en-US" sz="2800" baseline="30000">
                <a:sym typeface="Symbol" panose="05050102010706020507" pitchFamily="18" charset="2"/>
              </a:rPr>
              <a:t>5</a:t>
            </a:r>
            <a:r>
              <a:rPr lang="en-US" altLang="en-US" sz="2800"/>
              <a:t> lt-years from side to side and a star in the halo has an orbital speed of (0.07</a:t>
            </a:r>
            <a:r>
              <a:rPr lang="en-US" altLang="en-US" sz="2800">
                <a:sym typeface="Symbol" panose="05050102010706020507" pitchFamily="18" charset="2"/>
              </a:rPr>
              <a:t>0.03)</a:t>
            </a:r>
            <a:r>
              <a:rPr lang="en-US" altLang="en-US" sz="2800"/>
              <a:t>% the speed of light.</a:t>
            </a:r>
          </a:p>
        </p:txBody>
      </p:sp>
      <p:pic>
        <p:nvPicPr>
          <p:cNvPr id="32772" name="Picture 2" descr="http://apod.nasa.gov/apod/image/0801/M31_halla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752600"/>
            <a:ext cx="37719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5181600" y="4572000"/>
            <a:ext cx="39624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AutoNum type="arabicPeriod"/>
            </a:pPr>
            <a:r>
              <a:rPr lang="en-US" altLang="en-US" sz="2800"/>
              <a:t>Draw a picture.</a:t>
            </a:r>
          </a:p>
          <a:p>
            <a:pPr eaLnBrk="1" hangingPunct="1">
              <a:spcBef>
                <a:spcPct val="0"/>
              </a:spcBef>
              <a:buFontTx/>
              <a:buAutoNum type="arabicPeriod"/>
            </a:pPr>
            <a:r>
              <a:rPr lang="en-US" altLang="en-US" sz="2800"/>
              <a:t>Draw a FBD.</a:t>
            </a:r>
          </a:p>
          <a:p>
            <a:pPr eaLnBrk="1" hangingPunct="1">
              <a:spcBef>
                <a:spcPct val="0"/>
              </a:spcBef>
              <a:buFontTx/>
              <a:buAutoNum type="arabicPeriod"/>
            </a:pPr>
            <a:r>
              <a:rPr lang="en-US" altLang="en-US" sz="2800"/>
              <a:t>Use and derive equations.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STA0050"/>
          <p:cNvPicPr>
            <a:picLocks noChangeAspect="1" noChangeArrowheads="1"/>
          </p:cNvPicPr>
          <p:nvPr/>
        </p:nvPicPr>
        <p:blipFill>
          <a:blip r:embed="rId3">
            <a:extLst>
              <a:ext uri="{28A0092B-C50C-407E-A947-70E740481C1C}">
                <a14:useLocalDpi xmlns:a14="http://schemas.microsoft.com/office/drawing/2010/main" val="0"/>
              </a:ext>
            </a:extLst>
          </a:blip>
          <a:srcRect b="4588"/>
          <a:stretch>
            <a:fillRect/>
          </a:stretch>
        </p:blipFill>
        <p:spPr bwMode="auto">
          <a:xfrm>
            <a:off x="0" y="0"/>
            <a:ext cx="9144000" cy="612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ChangeArrowheads="1"/>
          </p:cNvSpPr>
          <p:nvPr/>
        </p:nvSpPr>
        <p:spPr bwMode="auto">
          <a:xfrm>
            <a:off x="0" y="5791200"/>
            <a:ext cx="9144000" cy="10668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p>
        </p:txBody>
      </p:sp>
    </p:spTree>
    <p:custDataLst>
      <p:tags r:id="rId1"/>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1"/>
          <p:cNvSpPr txBox="1">
            <a:spLocks noChangeArrowheads="1"/>
          </p:cNvSpPr>
          <p:nvPr/>
        </p:nvSpPr>
        <p:spPr bwMode="auto">
          <a:xfrm>
            <a:off x="0" y="0"/>
            <a:ext cx="35814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t>Sample Problem 4:</a:t>
            </a:r>
          </a:p>
          <a:p>
            <a:pPr eaLnBrk="1" hangingPunct="1">
              <a:spcBef>
                <a:spcPct val="0"/>
              </a:spcBef>
              <a:buFontTx/>
              <a:buNone/>
            </a:pPr>
            <a:endParaRPr lang="en-US" altLang="en-US" sz="2800"/>
          </a:p>
          <a:p>
            <a:pPr eaLnBrk="1" hangingPunct="1">
              <a:spcBef>
                <a:spcPct val="0"/>
              </a:spcBef>
              <a:buFontTx/>
              <a:buNone/>
            </a:pPr>
            <a:r>
              <a:rPr lang="en-US" altLang="en-US" sz="2800"/>
              <a:t>Calculate the altitude of a satellite in geosynchronous orbit.</a:t>
            </a:r>
          </a:p>
          <a:p>
            <a:pPr eaLnBrk="1" hangingPunct="1">
              <a:spcBef>
                <a:spcPct val="0"/>
              </a:spcBef>
              <a:buFontTx/>
              <a:buNone/>
            </a:pPr>
            <a:endParaRPr lang="en-US" altLang="en-US" sz="2800"/>
          </a:p>
        </p:txBody>
      </p:sp>
      <p:pic>
        <p:nvPicPr>
          <p:cNvPr id="33795" name="Picture 4" descr="750px-debris-geo12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475" y="609600"/>
            <a:ext cx="5648325"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76200" y="3048000"/>
            <a:ext cx="39624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t>Lab Extra Credit:</a:t>
            </a:r>
            <a:r>
              <a:rPr lang="en-US" altLang="en-US" sz="2800"/>
              <a:t>  Create a VPython program that clearly demonstrates a   satellite in geosynchronous orbit.</a:t>
            </a:r>
          </a:p>
          <a:p>
            <a:pPr eaLnBrk="1" hangingPunct="1">
              <a:spcBef>
                <a:spcPct val="0"/>
              </a:spcBef>
              <a:buFontTx/>
              <a:buNone/>
            </a:pPr>
            <a:endParaRPr lang="en-US" altLang="en-US" sz="280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818" name="Object 2"/>
          <p:cNvGraphicFramePr>
            <a:graphicFrameLocks noChangeAspect="1"/>
          </p:cNvGraphicFramePr>
          <p:nvPr/>
        </p:nvGraphicFramePr>
        <p:xfrm>
          <a:off x="2514600" y="1066800"/>
          <a:ext cx="2727325" cy="1535113"/>
        </p:xfrm>
        <a:graphic>
          <a:graphicData uri="http://schemas.openxmlformats.org/presentationml/2006/ole">
            <mc:AlternateContent xmlns:mc="http://schemas.openxmlformats.org/markup-compatibility/2006">
              <mc:Choice xmlns:v="urn:schemas-microsoft-com:vml" Requires="v">
                <p:oleObj spid="_x0000_s34827" name="Equation" r:id="rId3" imgW="812447" imgH="457002" progId="Equation.3">
                  <p:embed/>
                </p:oleObj>
              </mc:Choice>
              <mc:Fallback>
                <p:oleObj name="Equation" r:id="rId3" imgW="812447" imgH="457002"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1066800"/>
                        <a:ext cx="2727325" cy="1535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4819" name="Object 3"/>
          <p:cNvGraphicFramePr>
            <a:graphicFrameLocks noChangeAspect="1"/>
          </p:cNvGraphicFramePr>
          <p:nvPr/>
        </p:nvGraphicFramePr>
        <p:xfrm>
          <a:off x="457200" y="3048000"/>
          <a:ext cx="7964488" cy="1152525"/>
        </p:xfrm>
        <a:graphic>
          <a:graphicData uri="http://schemas.openxmlformats.org/presentationml/2006/ole">
            <mc:AlternateContent xmlns:mc="http://schemas.openxmlformats.org/markup-compatibility/2006">
              <mc:Choice xmlns:v="urn:schemas-microsoft-com:vml" Requires="v">
                <p:oleObj spid="_x0000_s34828" name="Equation" r:id="rId5" imgW="3162300" imgH="457200" progId="Equation.3">
                  <p:embed/>
                </p:oleObj>
              </mc:Choice>
              <mc:Fallback>
                <p:oleObj name="Equation" r:id="rId5" imgW="3162300" imgH="4572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3048000"/>
                        <a:ext cx="7964488" cy="1152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4820" name="Text Box 7"/>
          <p:cNvSpPr txBox="1">
            <a:spLocks noChangeArrowheads="1"/>
          </p:cNvSpPr>
          <p:nvPr/>
        </p:nvSpPr>
        <p:spPr bwMode="auto">
          <a:xfrm>
            <a:off x="2514600" y="4724400"/>
            <a:ext cx="3657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a:t>r = 4.2</a:t>
            </a:r>
            <a:r>
              <a:rPr lang="en-US" altLang="en-US">
                <a:cs typeface="Arial" panose="020B0604020202020204" pitchFamily="34" charset="0"/>
              </a:rPr>
              <a:t>·10</a:t>
            </a:r>
            <a:r>
              <a:rPr lang="en-US" altLang="en-US" baseline="30000">
                <a:cs typeface="Arial" panose="020B0604020202020204" pitchFamily="34" charset="0"/>
              </a:rPr>
              <a:t>7</a:t>
            </a:r>
            <a:r>
              <a:rPr lang="en-US" altLang="en-US">
                <a:cs typeface="Arial" panose="020B0604020202020204" pitchFamily="34" charset="0"/>
              </a:rPr>
              <a:t>m</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1"/>
          <p:cNvSpPr txBox="1">
            <a:spLocks noChangeArrowheads="1"/>
          </p:cNvSpPr>
          <p:nvPr/>
        </p:nvSpPr>
        <p:spPr bwMode="auto">
          <a:xfrm>
            <a:off x="304800" y="381000"/>
            <a:ext cx="6096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dirty="0"/>
              <a:t>Sample Problem 5 (Knight 13.46)</a:t>
            </a:r>
          </a:p>
        </p:txBody>
      </p:sp>
      <p:sp>
        <p:nvSpPr>
          <p:cNvPr id="36867" name="TextBox 6"/>
          <p:cNvSpPr txBox="1">
            <a:spLocks noChangeArrowheads="1"/>
          </p:cNvSpPr>
          <p:nvPr/>
        </p:nvSpPr>
        <p:spPr bwMode="auto">
          <a:xfrm>
            <a:off x="609600" y="990600"/>
            <a:ext cx="39624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a:t>A 4000kg lunar lander is in a circular orbit 50km above the surface of the moon.  It needs to move out to a 300km-high orbit in order to dock with the mother ship that will take the traveler home.</a:t>
            </a:r>
          </a:p>
          <a:p>
            <a:pPr eaLnBrk="1" hangingPunct="1">
              <a:spcBef>
                <a:spcPct val="0"/>
              </a:spcBef>
              <a:buFontTx/>
              <a:buNone/>
            </a:pPr>
            <a:r>
              <a:rPr lang="en-US" altLang="en-US" sz="2800"/>
              <a:t>How much work must the thrusters do?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76200"/>
            <a:ext cx="7391400" cy="6124575"/>
          </a:xfrm>
          <a:prstGeom prst="rect">
            <a:avLst/>
          </a:prstGeom>
          <a:noFill/>
        </p:spPr>
        <p:txBody>
          <a:bodyPr>
            <a:spAutoFit/>
          </a:bodyPr>
          <a:lstStyle/>
          <a:p>
            <a:pPr eaLnBrk="1" hangingPunct="1">
              <a:defRPr/>
            </a:pPr>
            <a:endParaRPr lang="en-US" dirty="0">
              <a:latin typeface="Arial" charset="0"/>
            </a:endParaRPr>
          </a:p>
          <a:p>
            <a:pPr eaLnBrk="1" hangingPunct="1">
              <a:defRPr/>
            </a:pPr>
            <a:endParaRPr lang="en-US" dirty="0">
              <a:latin typeface="Arial" charset="0"/>
            </a:endParaRPr>
          </a:p>
          <a:p>
            <a:pPr eaLnBrk="1" hangingPunct="1">
              <a:defRPr/>
            </a:pPr>
            <a:endParaRPr lang="en-US" dirty="0">
              <a:latin typeface="Arial" charset="0"/>
            </a:endParaRPr>
          </a:p>
          <a:p>
            <a:pPr marL="514350" indent="-514350" eaLnBrk="1" hangingPunct="1">
              <a:buFontTx/>
              <a:buAutoNum type="arabicParenR"/>
              <a:defRPr/>
            </a:pPr>
            <a:r>
              <a:rPr lang="en-US" dirty="0">
                <a:latin typeface="Arial" charset="0"/>
              </a:rPr>
              <a:t>The gravitational force between two objects can be expressed as</a:t>
            </a:r>
          </a:p>
          <a:p>
            <a:pPr marL="514350" indent="-514350" eaLnBrk="1" hangingPunct="1">
              <a:buFontTx/>
              <a:buAutoNum type="arabicParenR"/>
              <a:defRPr/>
            </a:pPr>
            <a:endParaRPr lang="en-US" dirty="0">
              <a:latin typeface="Arial" charset="0"/>
            </a:endParaRPr>
          </a:p>
          <a:p>
            <a:pPr marL="514350" indent="-514350" eaLnBrk="1" hangingPunct="1">
              <a:buFontTx/>
              <a:buAutoNum type="arabicParenR"/>
              <a:defRPr/>
            </a:pPr>
            <a:r>
              <a:rPr lang="en-US" dirty="0">
                <a:latin typeface="Arial" charset="0"/>
              </a:rPr>
              <a:t>Using the definition of Work we can integrate the Force and define Universal Gravitational Energy as</a:t>
            </a:r>
          </a:p>
          <a:p>
            <a:pPr marL="514350" indent="-514350" eaLnBrk="1" hangingPunct="1">
              <a:buFontTx/>
              <a:buAutoNum type="arabicParenR"/>
              <a:defRPr/>
            </a:pPr>
            <a:endParaRPr lang="en-US" dirty="0">
              <a:latin typeface="Arial" charset="0"/>
            </a:endParaRPr>
          </a:p>
          <a:p>
            <a:pPr marL="514350" indent="-514350" eaLnBrk="1" hangingPunct="1">
              <a:buFontTx/>
              <a:buAutoNum type="arabicParenR"/>
              <a:defRPr/>
            </a:pPr>
            <a:endParaRPr lang="en-US" dirty="0">
              <a:latin typeface="Arial" charset="0"/>
            </a:endParaRPr>
          </a:p>
          <a:p>
            <a:pPr marL="514350" indent="-514350" eaLnBrk="1" hangingPunct="1">
              <a:buFontTx/>
              <a:buAutoNum type="arabicParenR"/>
              <a:defRPr/>
            </a:pPr>
            <a:r>
              <a:rPr lang="en-US" dirty="0">
                <a:latin typeface="Arial" charset="0"/>
              </a:rPr>
              <a:t>Our problem solving strategies that we developed in Ph 211 work just fine for problems dealing with gravity.</a:t>
            </a:r>
          </a:p>
        </p:txBody>
      </p:sp>
      <p:graphicFrame>
        <p:nvGraphicFramePr>
          <p:cNvPr id="38915" name="Object 10"/>
          <p:cNvGraphicFramePr>
            <a:graphicFrameLocks noChangeAspect="1"/>
          </p:cNvGraphicFramePr>
          <p:nvPr/>
        </p:nvGraphicFramePr>
        <p:xfrm>
          <a:off x="6248400" y="1219200"/>
          <a:ext cx="2201863" cy="1154113"/>
        </p:xfrm>
        <a:graphic>
          <a:graphicData uri="http://schemas.openxmlformats.org/presentationml/2006/ole">
            <mc:AlternateContent xmlns:mc="http://schemas.openxmlformats.org/markup-compatibility/2006">
              <mc:Choice xmlns:v="urn:schemas-microsoft-com:vml" Requires="v">
                <p:oleObj spid="_x0000_s38924" name="Equation" r:id="rId3" imgW="774364" imgH="418918" progId="Equation.3">
                  <p:embed/>
                </p:oleObj>
              </mc:Choice>
              <mc:Fallback>
                <p:oleObj name="Equation" r:id="rId3" imgW="774364" imgH="418918" progId="Equation.3">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1219200"/>
                        <a:ext cx="2201863" cy="1154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267" name="Object 5"/>
          <p:cNvGraphicFramePr>
            <a:graphicFrameLocks noChangeAspect="1"/>
          </p:cNvGraphicFramePr>
          <p:nvPr/>
        </p:nvGraphicFramePr>
        <p:xfrm>
          <a:off x="6096000" y="2959100"/>
          <a:ext cx="2830513" cy="1231900"/>
        </p:xfrm>
        <a:graphic>
          <a:graphicData uri="http://schemas.openxmlformats.org/presentationml/2006/ole">
            <mc:AlternateContent xmlns:mc="http://schemas.openxmlformats.org/markup-compatibility/2006">
              <mc:Choice xmlns:v="urn:schemas-microsoft-com:vml" Requires="v">
                <p:oleObj spid="_x0000_s38925" name="Equation" r:id="rId5" imgW="875920" imgH="393529" progId="Equation.3">
                  <p:embed/>
                </p:oleObj>
              </mc:Choice>
              <mc:Fallback>
                <p:oleObj name="Equation" r:id="rId5" imgW="875920" imgH="393529"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2959100"/>
                        <a:ext cx="2830513" cy="12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8917" name="TextBox 4"/>
          <p:cNvSpPr txBox="1">
            <a:spLocks noChangeArrowheads="1"/>
          </p:cNvSpPr>
          <p:nvPr/>
        </p:nvSpPr>
        <p:spPr bwMode="auto">
          <a:xfrm>
            <a:off x="76200" y="417513"/>
            <a:ext cx="92964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t>Let’s summarize what we have covered so far:</a:t>
            </a:r>
          </a:p>
          <a:p>
            <a:pPr eaLnBrk="1" hangingPunct="1">
              <a:spcBef>
                <a:spcPct val="0"/>
              </a:spcBef>
              <a:buFontTx/>
              <a:buNone/>
            </a:pPr>
            <a:endParaRPr lang="en-US" altLang="en-US" sz="2800"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checkerboard(across)">
                                      <p:cBhvr>
                                        <p:cTn id="7" dur="5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Box 1"/>
          <p:cNvSpPr txBox="1">
            <a:spLocks noChangeArrowheads="1"/>
          </p:cNvSpPr>
          <p:nvPr/>
        </p:nvSpPr>
        <p:spPr bwMode="auto">
          <a:xfrm>
            <a:off x="533400" y="609600"/>
            <a:ext cx="50292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a:t>Let start today with a conceptual question.</a:t>
            </a:r>
          </a:p>
          <a:p>
            <a:pPr eaLnBrk="1" hangingPunct="1">
              <a:spcBef>
                <a:spcPct val="0"/>
              </a:spcBef>
              <a:buFontTx/>
              <a:buNone/>
            </a:pPr>
            <a:endParaRPr lang="en-US" altLang="en-US" sz="2800"/>
          </a:p>
          <a:p>
            <a:pPr eaLnBrk="1" hangingPunct="1">
              <a:spcBef>
                <a:spcPct val="0"/>
              </a:spcBef>
              <a:buFontTx/>
              <a:buNone/>
            </a:pPr>
            <a:r>
              <a:rPr lang="en-US" altLang="en-US" sz="2800"/>
              <a:t>Those of us who have spent time on the coast know that there are approximately two high tides a day (specifically 12 hours and 25 minutes apart).</a:t>
            </a:r>
          </a:p>
          <a:p>
            <a:pPr eaLnBrk="1" hangingPunct="1">
              <a:spcBef>
                <a:spcPct val="0"/>
              </a:spcBef>
              <a:buFontTx/>
              <a:buNone/>
            </a:pPr>
            <a:endParaRPr lang="en-US" altLang="en-US" sz="2800"/>
          </a:p>
          <a:p>
            <a:pPr eaLnBrk="1" hangingPunct="1">
              <a:spcBef>
                <a:spcPct val="0"/>
              </a:spcBef>
              <a:buFontTx/>
              <a:buNone/>
            </a:pPr>
            <a:r>
              <a:rPr lang="en-US" altLang="en-US" sz="2800"/>
              <a:t>Explain this observation.</a:t>
            </a:r>
          </a:p>
        </p:txBody>
      </p:sp>
      <p:sp>
        <p:nvSpPr>
          <p:cNvPr id="39939" name="TextBox 2"/>
          <p:cNvSpPr txBox="1">
            <a:spLocks noChangeArrowheads="1"/>
          </p:cNvSpPr>
          <p:nvPr/>
        </p:nvSpPr>
        <p:spPr bwMode="auto">
          <a:xfrm>
            <a:off x="1066800" y="5791200"/>
            <a:ext cx="5486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a:hlinkClick r:id="rId2"/>
              </a:rPr>
              <a:t>http://astro.unl.edu/classaction/</a:t>
            </a:r>
            <a:endParaRPr lang="en-US" altLang="en-US" sz="28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1"/>
          <p:cNvSpPr txBox="1">
            <a:spLocks noChangeArrowheads="1"/>
          </p:cNvSpPr>
          <p:nvPr/>
        </p:nvSpPr>
        <p:spPr bwMode="auto">
          <a:xfrm>
            <a:off x="1371600" y="609600"/>
            <a:ext cx="3276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a:t>Where is the moon when it is full?</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Box 1"/>
          <p:cNvSpPr txBox="1">
            <a:spLocks noChangeArrowheads="1"/>
          </p:cNvSpPr>
          <p:nvPr/>
        </p:nvSpPr>
        <p:spPr bwMode="auto">
          <a:xfrm>
            <a:off x="838200" y="762000"/>
            <a:ext cx="55626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a:t>You are in Newport.  When will a high tide happen if it is a full moon tonight?</a:t>
            </a:r>
          </a:p>
        </p:txBody>
      </p:sp>
      <p:sp>
        <p:nvSpPr>
          <p:cNvPr id="45059" name="TextBox 2"/>
          <p:cNvSpPr txBox="1">
            <a:spLocks noChangeArrowheads="1"/>
          </p:cNvSpPr>
          <p:nvPr/>
        </p:nvSpPr>
        <p:spPr bwMode="auto">
          <a:xfrm>
            <a:off x="609600" y="2286000"/>
            <a:ext cx="35814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AutoNum type="arabicPeriod"/>
            </a:pPr>
            <a:r>
              <a:rPr lang="en-US" altLang="en-US" sz="2800"/>
              <a:t>6am</a:t>
            </a:r>
          </a:p>
          <a:p>
            <a:pPr eaLnBrk="1" hangingPunct="1">
              <a:spcBef>
                <a:spcPct val="0"/>
              </a:spcBef>
              <a:buFontTx/>
              <a:buAutoNum type="arabicPeriod"/>
            </a:pPr>
            <a:r>
              <a:rPr lang="en-US" altLang="en-US" sz="2800"/>
              <a:t>Noon</a:t>
            </a:r>
          </a:p>
          <a:p>
            <a:pPr eaLnBrk="1" hangingPunct="1">
              <a:spcBef>
                <a:spcPct val="0"/>
              </a:spcBef>
              <a:buFontTx/>
              <a:buAutoNum type="arabicPeriod"/>
            </a:pPr>
            <a:r>
              <a:rPr lang="en-US" altLang="en-US" sz="2800"/>
              <a:t>6pm</a:t>
            </a:r>
          </a:p>
          <a:p>
            <a:pPr eaLnBrk="1" hangingPunct="1">
              <a:spcBef>
                <a:spcPct val="0"/>
              </a:spcBef>
              <a:buFontTx/>
              <a:buAutoNum type="arabicPeriod"/>
            </a:pPr>
            <a:r>
              <a:rPr lang="en-US" altLang="en-US" sz="2800"/>
              <a:t>Midnight</a:t>
            </a:r>
          </a:p>
          <a:p>
            <a:pPr eaLnBrk="1" hangingPunct="1">
              <a:spcBef>
                <a:spcPct val="0"/>
              </a:spcBef>
              <a:buFontTx/>
              <a:buAutoNum type="arabicPeriod"/>
            </a:pPr>
            <a:r>
              <a:rPr lang="en-US" altLang="en-US" sz="2800"/>
              <a:t>1 &amp; 3</a:t>
            </a:r>
          </a:p>
          <a:p>
            <a:pPr eaLnBrk="1" hangingPunct="1">
              <a:spcBef>
                <a:spcPct val="0"/>
              </a:spcBef>
              <a:buFontTx/>
              <a:buAutoNum type="arabicPeriod"/>
            </a:pPr>
            <a:r>
              <a:rPr lang="en-US" altLang="en-US" sz="2800"/>
              <a:t>2 &amp; 4</a:t>
            </a:r>
          </a:p>
          <a:p>
            <a:pPr eaLnBrk="1" hangingPunct="1">
              <a:spcBef>
                <a:spcPct val="0"/>
              </a:spcBef>
              <a:buFontTx/>
              <a:buAutoNum type="arabicPeriod"/>
            </a:pPr>
            <a:r>
              <a:rPr lang="en-US" altLang="en-US" sz="2800"/>
              <a:t>1 &amp; 2</a:t>
            </a:r>
          </a:p>
          <a:p>
            <a:pPr eaLnBrk="1" hangingPunct="1">
              <a:spcBef>
                <a:spcPct val="0"/>
              </a:spcBef>
              <a:buFontTx/>
              <a:buAutoNum type="arabicPeriod"/>
            </a:pPr>
            <a:r>
              <a:rPr lang="en-US" altLang="en-US" sz="2800"/>
              <a:t>1 &amp; 4</a:t>
            </a:r>
          </a:p>
          <a:p>
            <a:pPr eaLnBrk="1" hangingPunct="1">
              <a:spcBef>
                <a:spcPct val="0"/>
              </a:spcBef>
              <a:buFontTx/>
              <a:buAutoNum type="arabicPeriod"/>
            </a:pPr>
            <a:r>
              <a:rPr lang="en-US" altLang="en-US" sz="2800"/>
              <a:t>2 &amp; 3</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4"/>
          <p:cNvSpPr txBox="1">
            <a:spLocks noChangeArrowheads="1"/>
          </p:cNvSpPr>
          <p:nvPr/>
        </p:nvSpPr>
        <p:spPr bwMode="auto">
          <a:xfrm>
            <a:off x="381000" y="457200"/>
            <a:ext cx="4038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a:t>PRS Question:</a:t>
            </a:r>
          </a:p>
        </p:txBody>
      </p:sp>
      <p:sp>
        <p:nvSpPr>
          <p:cNvPr id="46083" name="Line 7"/>
          <p:cNvSpPr>
            <a:spLocks noChangeShapeType="1"/>
          </p:cNvSpPr>
          <p:nvPr/>
        </p:nvSpPr>
        <p:spPr bwMode="auto">
          <a:xfrm>
            <a:off x="457200" y="1219200"/>
            <a:ext cx="7620000"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084" name="Oval 8"/>
          <p:cNvSpPr>
            <a:spLocks noChangeArrowheads="1"/>
          </p:cNvSpPr>
          <p:nvPr/>
        </p:nvSpPr>
        <p:spPr bwMode="auto">
          <a:xfrm>
            <a:off x="609600" y="2209800"/>
            <a:ext cx="2209800" cy="21336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p>
        </p:txBody>
      </p:sp>
      <p:sp>
        <p:nvSpPr>
          <p:cNvPr id="46085" name="Oval 10"/>
          <p:cNvSpPr>
            <a:spLocks noChangeArrowheads="1"/>
          </p:cNvSpPr>
          <p:nvPr/>
        </p:nvSpPr>
        <p:spPr bwMode="auto">
          <a:xfrm>
            <a:off x="1371600" y="1676400"/>
            <a:ext cx="152400" cy="1524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p>
        </p:txBody>
      </p:sp>
      <p:sp>
        <p:nvSpPr>
          <p:cNvPr id="46086" name="Oval 11"/>
          <p:cNvSpPr>
            <a:spLocks noChangeArrowheads="1"/>
          </p:cNvSpPr>
          <p:nvPr/>
        </p:nvSpPr>
        <p:spPr bwMode="auto">
          <a:xfrm>
            <a:off x="304800" y="1981200"/>
            <a:ext cx="2895600" cy="25146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p>
        </p:txBody>
      </p:sp>
      <p:sp>
        <p:nvSpPr>
          <p:cNvPr id="46087" name="Rectangle 9"/>
          <p:cNvSpPr>
            <a:spLocks noChangeArrowheads="1"/>
          </p:cNvSpPr>
          <p:nvPr/>
        </p:nvSpPr>
        <p:spPr bwMode="auto">
          <a:xfrm>
            <a:off x="1676400" y="1905000"/>
            <a:ext cx="304800" cy="1524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p>
        </p:txBody>
      </p:sp>
      <p:sp>
        <p:nvSpPr>
          <p:cNvPr id="46088" name="Line 12"/>
          <p:cNvSpPr>
            <a:spLocks noChangeShapeType="1"/>
          </p:cNvSpPr>
          <p:nvPr/>
        </p:nvSpPr>
        <p:spPr bwMode="auto">
          <a:xfrm>
            <a:off x="1981200" y="1981200"/>
            <a:ext cx="6096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089" name="Line 13"/>
          <p:cNvSpPr>
            <a:spLocks noChangeShapeType="1"/>
          </p:cNvSpPr>
          <p:nvPr/>
        </p:nvSpPr>
        <p:spPr bwMode="auto">
          <a:xfrm>
            <a:off x="1524000" y="1752600"/>
            <a:ext cx="6096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090" name="Line 14"/>
          <p:cNvSpPr>
            <a:spLocks noChangeShapeType="1"/>
          </p:cNvSpPr>
          <p:nvPr/>
        </p:nvSpPr>
        <p:spPr bwMode="auto">
          <a:xfrm>
            <a:off x="3505200" y="2286000"/>
            <a:ext cx="914400" cy="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091" name="Line 15"/>
          <p:cNvSpPr>
            <a:spLocks noChangeShapeType="1"/>
          </p:cNvSpPr>
          <p:nvPr/>
        </p:nvSpPr>
        <p:spPr bwMode="auto">
          <a:xfrm>
            <a:off x="3810000" y="2057400"/>
            <a:ext cx="0" cy="68580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092" name="Line 16"/>
          <p:cNvSpPr>
            <a:spLocks noChangeShapeType="1"/>
          </p:cNvSpPr>
          <p:nvPr/>
        </p:nvSpPr>
        <p:spPr bwMode="auto">
          <a:xfrm flipH="1">
            <a:off x="3200400" y="2286000"/>
            <a:ext cx="609600" cy="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093" name="Line 17"/>
          <p:cNvSpPr>
            <a:spLocks noChangeShapeType="1"/>
          </p:cNvSpPr>
          <p:nvPr/>
        </p:nvSpPr>
        <p:spPr bwMode="auto">
          <a:xfrm flipV="1">
            <a:off x="3810000" y="1752600"/>
            <a:ext cx="0" cy="53340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094" name="Text Box 18"/>
          <p:cNvSpPr txBox="1">
            <a:spLocks noChangeArrowheads="1"/>
          </p:cNvSpPr>
          <p:nvPr/>
        </p:nvSpPr>
        <p:spPr bwMode="auto">
          <a:xfrm>
            <a:off x="3581400" y="1295400"/>
            <a:ext cx="914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t>A</a:t>
            </a:r>
          </a:p>
        </p:txBody>
      </p:sp>
      <p:sp>
        <p:nvSpPr>
          <p:cNvPr id="46095" name="Text Box 19"/>
          <p:cNvSpPr txBox="1">
            <a:spLocks noChangeArrowheads="1"/>
          </p:cNvSpPr>
          <p:nvPr/>
        </p:nvSpPr>
        <p:spPr bwMode="auto">
          <a:xfrm>
            <a:off x="4343400" y="1995488"/>
            <a:ext cx="914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t>B</a:t>
            </a:r>
          </a:p>
        </p:txBody>
      </p:sp>
      <p:sp>
        <p:nvSpPr>
          <p:cNvPr id="46096" name="Text Box 20"/>
          <p:cNvSpPr txBox="1">
            <a:spLocks noChangeArrowheads="1"/>
          </p:cNvSpPr>
          <p:nvPr/>
        </p:nvSpPr>
        <p:spPr bwMode="auto">
          <a:xfrm>
            <a:off x="3657600" y="2667000"/>
            <a:ext cx="914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t>C</a:t>
            </a:r>
          </a:p>
        </p:txBody>
      </p:sp>
      <p:sp>
        <p:nvSpPr>
          <p:cNvPr id="46097" name="Text Box 21"/>
          <p:cNvSpPr txBox="1">
            <a:spLocks noChangeArrowheads="1"/>
          </p:cNvSpPr>
          <p:nvPr/>
        </p:nvSpPr>
        <p:spPr bwMode="auto">
          <a:xfrm>
            <a:off x="2819400" y="1981200"/>
            <a:ext cx="914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t>D</a:t>
            </a:r>
          </a:p>
        </p:txBody>
      </p:sp>
      <p:sp>
        <p:nvSpPr>
          <p:cNvPr id="46098" name="Text Box 22"/>
          <p:cNvSpPr txBox="1">
            <a:spLocks noChangeArrowheads="1"/>
          </p:cNvSpPr>
          <p:nvPr/>
        </p:nvSpPr>
        <p:spPr bwMode="auto">
          <a:xfrm>
            <a:off x="4800600" y="1295400"/>
            <a:ext cx="4419600" cy="521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t>You and a space ship are in circular orbits around Earth.  </a:t>
            </a:r>
          </a:p>
          <a:p>
            <a:pPr eaLnBrk="1" hangingPunct="1">
              <a:spcBef>
                <a:spcPct val="50000"/>
              </a:spcBef>
              <a:buFontTx/>
              <a:buNone/>
            </a:pPr>
            <a:r>
              <a:rPr lang="en-US" altLang="en-US" sz="2800"/>
              <a:t>You are in a higher orbit than the space ship going in the same direction as the spaceship.  </a:t>
            </a:r>
          </a:p>
          <a:p>
            <a:pPr eaLnBrk="1" hangingPunct="1">
              <a:spcBef>
                <a:spcPct val="50000"/>
              </a:spcBef>
              <a:buFontTx/>
              <a:buNone/>
            </a:pPr>
            <a:r>
              <a:rPr lang="en-US" altLang="en-US" sz="2800"/>
              <a:t>Of the four possible directions denoted above, which way do you want to point your thruster?</a:t>
            </a:r>
          </a:p>
        </p:txBody>
      </p:sp>
    </p:spTree>
    <p:custDataLst>
      <p:tags r:id="rId1"/>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457200" y="685800"/>
            <a:ext cx="6248400" cy="423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a:t>Which is the strongest force:</a:t>
            </a:r>
          </a:p>
          <a:p>
            <a:pPr eaLnBrk="1" hangingPunct="1">
              <a:spcBef>
                <a:spcPct val="50000"/>
              </a:spcBef>
              <a:buFontTx/>
              <a:buNone/>
            </a:pPr>
            <a:r>
              <a:rPr lang="en-US" altLang="en-US"/>
              <a:t>1. Gravitational Force</a:t>
            </a:r>
          </a:p>
          <a:p>
            <a:pPr eaLnBrk="1" hangingPunct="1">
              <a:spcBef>
                <a:spcPct val="50000"/>
              </a:spcBef>
              <a:buFontTx/>
              <a:buNone/>
            </a:pPr>
            <a:r>
              <a:rPr lang="en-US" altLang="en-US"/>
              <a:t>2. Magnetic Force</a:t>
            </a:r>
          </a:p>
          <a:p>
            <a:pPr eaLnBrk="1" hangingPunct="1">
              <a:spcBef>
                <a:spcPct val="50000"/>
              </a:spcBef>
              <a:buFontTx/>
              <a:buNone/>
            </a:pPr>
            <a:r>
              <a:rPr lang="en-US" altLang="en-US"/>
              <a:t>3. Electric Force</a:t>
            </a:r>
          </a:p>
          <a:p>
            <a:pPr eaLnBrk="1" hangingPunct="1">
              <a:spcBef>
                <a:spcPct val="50000"/>
              </a:spcBef>
              <a:buFontTx/>
              <a:buAutoNum type="arabicPeriod" startAt="4"/>
            </a:pPr>
            <a:r>
              <a:rPr lang="en-US" altLang="en-US"/>
              <a:t>Nuclear Strong Force</a:t>
            </a:r>
          </a:p>
          <a:p>
            <a:pPr eaLnBrk="1" hangingPunct="1">
              <a:spcBef>
                <a:spcPct val="50000"/>
              </a:spcBef>
              <a:buFontTx/>
              <a:buAutoNum type="arabicPeriod" startAt="4"/>
            </a:pPr>
            <a:r>
              <a:rPr lang="en-US" altLang="en-US"/>
              <a:t>Nuclear Weak Force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457200" y="685800"/>
            <a:ext cx="6248400" cy="423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a:t>Which is the strongest force:</a:t>
            </a:r>
          </a:p>
          <a:p>
            <a:pPr eaLnBrk="1" hangingPunct="1">
              <a:spcBef>
                <a:spcPct val="50000"/>
              </a:spcBef>
              <a:buFontTx/>
              <a:buNone/>
            </a:pPr>
            <a:r>
              <a:rPr lang="en-US" altLang="en-US"/>
              <a:t>1. Gravitational Force</a:t>
            </a:r>
          </a:p>
          <a:p>
            <a:pPr eaLnBrk="1" hangingPunct="1">
              <a:spcBef>
                <a:spcPct val="50000"/>
              </a:spcBef>
              <a:buFontTx/>
              <a:buNone/>
            </a:pPr>
            <a:r>
              <a:rPr lang="en-US" altLang="en-US"/>
              <a:t>2. Magnetic Force</a:t>
            </a:r>
          </a:p>
          <a:p>
            <a:pPr eaLnBrk="1" hangingPunct="1">
              <a:spcBef>
                <a:spcPct val="50000"/>
              </a:spcBef>
              <a:buFontTx/>
              <a:buNone/>
            </a:pPr>
            <a:r>
              <a:rPr lang="en-US" altLang="en-US"/>
              <a:t>3. Electric Force</a:t>
            </a:r>
          </a:p>
          <a:p>
            <a:pPr eaLnBrk="1" hangingPunct="1">
              <a:spcBef>
                <a:spcPct val="50000"/>
              </a:spcBef>
              <a:buFontTx/>
              <a:buAutoNum type="arabicPeriod" startAt="4"/>
            </a:pPr>
            <a:r>
              <a:rPr lang="en-US" altLang="en-US"/>
              <a:t>Nuclear Strong Force</a:t>
            </a:r>
          </a:p>
          <a:p>
            <a:pPr eaLnBrk="1" hangingPunct="1">
              <a:spcBef>
                <a:spcPct val="50000"/>
              </a:spcBef>
              <a:buFontTx/>
              <a:buAutoNum type="arabicPeriod" startAt="4"/>
            </a:pPr>
            <a:r>
              <a:rPr lang="en-US" altLang="en-US"/>
              <a:t>Nuclear Weak Force</a:t>
            </a:r>
          </a:p>
        </p:txBody>
      </p:sp>
      <p:sp>
        <p:nvSpPr>
          <p:cNvPr id="48131" name="Line 3"/>
          <p:cNvSpPr>
            <a:spLocks noChangeShapeType="1"/>
          </p:cNvSpPr>
          <p:nvPr/>
        </p:nvSpPr>
        <p:spPr bwMode="auto">
          <a:xfrm>
            <a:off x="3810000" y="2438400"/>
            <a:ext cx="381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32" name="Line 4"/>
          <p:cNvSpPr>
            <a:spLocks noChangeShapeType="1"/>
          </p:cNvSpPr>
          <p:nvPr/>
        </p:nvSpPr>
        <p:spPr bwMode="auto">
          <a:xfrm>
            <a:off x="3505200" y="3200400"/>
            <a:ext cx="53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33" name="Line 5"/>
          <p:cNvSpPr>
            <a:spLocks noChangeShapeType="1"/>
          </p:cNvSpPr>
          <p:nvPr/>
        </p:nvSpPr>
        <p:spPr bwMode="auto">
          <a:xfrm>
            <a:off x="4114800" y="2362200"/>
            <a:ext cx="3810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34" name="Line 6"/>
          <p:cNvSpPr>
            <a:spLocks noChangeShapeType="1"/>
          </p:cNvSpPr>
          <p:nvPr/>
        </p:nvSpPr>
        <p:spPr bwMode="auto">
          <a:xfrm flipV="1">
            <a:off x="4038600" y="2819400"/>
            <a:ext cx="3810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35" name="Line 7"/>
          <p:cNvSpPr>
            <a:spLocks noChangeShapeType="1"/>
          </p:cNvSpPr>
          <p:nvPr/>
        </p:nvSpPr>
        <p:spPr bwMode="auto">
          <a:xfrm flipV="1">
            <a:off x="4495800" y="2819400"/>
            <a:ext cx="1752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36" name="Text Box 8"/>
          <p:cNvSpPr txBox="1">
            <a:spLocks noChangeArrowheads="1"/>
          </p:cNvSpPr>
          <p:nvPr/>
        </p:nvSpPr>
        <p:spPr bwMode="auto">
          <a:xfrm>
            <a:off x="4724400" y="2133600"/>
            <a:ext cx="990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EM Force</a:t>
            </a:r>
          </a:p>
        </p:txBody>
      </p:sp>
      <p:sp>
        <p:nvSpPr>
          <p:cNvPr id="48137" name="Line 9"/>
          <p:cNvSpPr>
            <a:spLocks noChangeShapeType="1"/>
          </p:cNvSpPr>
          <p:nvPr/>
        </p:nvSpPr>
        <p:spPr bwMode="auto">
          <a:xfrm>
            <a:off x="4572000" y="4648200"/>
            <a:ext cx="1752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38" name="Line 10"/>
          <p:cNvSpPr>
            <a:spLocks noChangeShapeType="1"/>
          </p:cNvSpPr>
          <p:nvPr/>
        </p:nvSpPr>
        <p:spPr bwMode="auto">
          <a:xfrm>
            <a:off x="6172200" y="2819400"/>
            <a:ext cx="76200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39" name="Line 11"/>
          <p:cNvSpPr>
            <a:spLocks noChangeShapeType="1"/>
          </p:cNvSpPr>
          <p:nvPr/>
        </p:nvSpPr>
        <p:spPr bwMode="auto">
          <a:xfrm flipV="1">
            <a:off x="6248400" y="3657600"/>
            <a:ext cx="609600" cy="914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40" name="Text Box 12"/>
          <p:cNvSpPr txBox="1">
            <a:spLocks noChangeArrowheads="1"/>
          </p:cNvSpPr>
          <p:nvPr/>
        </p:nvSpPr>
        <p:spPr bwMode="auto">
          <a:xfrm>
            <a:off x="2133600" y="5257800"/>
            <a:ext cx="5562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t>Grand Unified Theory (GUT)</a:t>
            </a:r>
            <a:br>
              <a:rPr lang="en-US" altLang="en-US" sz="2800"/>
            </a:br>
            <a:r>
              <a:rPr lang="en-US" altLang="en-US" sz="2800"/>
              <a:t>Theory of Everything (TOE)</a:t>
            </a: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Eart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447800"/>
            <a:ext cx="335280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123" name="Object 3"/>
          <p:cNvGraphicFramePr>
            <a:graphicFrameLocks noChangeAspect="1"/>
          </p:cNvGraphicFramePr>
          <p:nvPr/>
        </p:nvGraphicFramePr>
        <p:xfrm>
          <a:off x="1600200" y="4660900"/>
          <a:ext cx="7467600" cy="2178050"/>
        </p:xfrm>
        <a:graphic>
          <a:graphicData uri="http://schemas.openxmlformats.org/presentationml/2006/ole">
            <mc:AlternateContent xmlns:mc="http://schemas.openxmlformats.org/markup-compatibility/2006">
              <mc:Choice xmlns:v="urn:schemas-microsoft-com:vml" Requires="v">
                <p:oleObj spid="_x0000_s5128" name="Clip" r:id="rId5" imgW="4090988" imgH="2178050" progId="MS_ClipArt_Gallery.2">
                  <p:embed/>
                </p:oleObj>
              </mc:Choice>
              <mc:Fallback>
                <p:oleObj name="Clip" r:id="rId5" imgW="4090988" imgH="2178050" progId="MS_ClipArt_Gallery.2">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0200" y="4660900"/>
                        <a:ext cx="7467600" cy="2178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24" name="Text Box 4"/>
          <p:cNvSpPr txBox="1">
            <a:spLocks noChangeArrowheads="1"/>
          </p:cNvSpPr>
          <p:nvPr/>
        </p:nvSpPr>
        <p:spPr bwMode="auto">
          <a:xfrm>
            <a:off x="381000" y="228600"/>
            <a:ext cx="64770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a:t>One prominent model that explained the motion of the stars at night.</a:t>
            </a:r>
          </a:p>
        </p:txBody>
      </p:sp>
    </p:spTree>
    <p:custDataLst>
      <p:tags r:id="rId2"/>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p:cNvSpPr txBox="1">
            <a:spLocks noChangeArrowheads="1"/>
          </p:cNvSpPr>
          <p:nvPr/>
        </p:nvSpPr>
        <p:spPr bwMode="auto">
          <a:xfrm>
            <a:off x="381000" y="381000"/>
            <a:ext cx="79248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t>A guy named Aristotle messed us up nearly 2000 years ago with his model of the Universe that put the Earth and the center of everything.</a:t>
            </a:r>
          </a:p>
        </p:txBody>
      </p:sp>
      <p:sp>
        <p:nvSpPr>
          <p:cNvPr id="6147" name="Text Box 5"/>
          <p:cNvSpPr txBox="1">
            <a:spLocks noChangeArrowheads="1"/>
          </p:cNvSpPr>
          <p:nvPr/>
        </p:nvSpPr>
        <p:spPr bwMode="auto">
          <a:xfrm>
            <a:off x="381000" y="2209800"/>
            <a:ext cx="3657600" cy="349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a:t>In this “Crystalline Sphere” model, Earth was surrounded by a set of crystal spheres upon which the sun, moon, and stars all moved.</a:t>
            </a:r>
          </a:p>
          <a:p>
            <a:pPr eaLnBrk="1" hangingPunct="1">
              <a:spcBef>
                <a:spcPct val="50000"/>
              </a:spcBef>
              <a:buFontTx/>
              <a:buNone/>
            </a:pPr>
            <a:endParaRPr lang="en-US" altLang="en-US" sz="1800"/>
          </a:p>
        </p:txBody>
      </p:sp>
      <p:pic>
        <p:nvPicPr>
          <p:cNvPr id="6148" name="Picture 6" descr="crystallinespheremoder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1963" y="2057400"/>
            <a:ext cx="4221162"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 Box 7"/>
          <p:cNvSpPr txBox="1">
            <a:spLocks noChangeArrowheads="1"/>
          </p:cNvSpPr>
          <p:nvPr/>
        </p:nvSpPr>
        <p:spPr bwMode="auto">
          <a:xfrm>
            <a:off x="7620000" y="6477000"/>
            <a:ext cx="121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chemeClr val="accent2"/>
                </a:solidFill>
              </a:rPr>
              <a:t>Sec. 12.1</a:t>
            </a:r>
          </a:p>
        </p:txBody>
      </p:sp>
      <p:sp>
        <p:nvSpPr>
          <p:cNvPr id="6150" name="Rectangle 5"/>
          <p:cNvSpPr>
            <a:spLocks noChangeArrowheads="1"/>
          </p:cNvSpPr>
          <p:nvPr/>
        </p:nvSpPr>
        <p:spPr bwMode="auto">
          <a:xfrm>
            <a:off x="228600" y="5473700"/>
            <a:ext cx="4572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u="sng"/>
              <a:t>http://www.youtube.com/watch?v=RLPVCJjTNgk </a:t>
            </a:r>
          </a:p>
          <a:p>
            <a:pPr eaLnBrk="1" hangingPunct="1">
              <a:spcBef>
                <a:spcPct val="0"/>
              </a:spcBef>
              <a:buFontTx/>
              <a:buNone/>
            </a:pPr>
            <a:endParaRPr lang="en-US" altLang="en-US" sz="2800"/>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ile:NAMA Machine d'Anticythère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2133600"/>
            <a:ext cx="3846513"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Box 2"/>
          <p:cNvSpPr txBox="1">
            <a:spLocks noChangeArrowheads="1"/>
          </p:cNvSpPr>
          <p:nvPr/>
        </p:nvSpPr>
        <p:spPr bwMode="auto">
          <a:xfrm>
            <a:off x="228600" y="152400"/>
            <a:ext cx="4648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a:t>Antikythera Mechanism from ~ 100B.C.</a:t>
            </a:r>
          </a:p>
        </p:txBody>
      </p:sp>
      <p:pic>
        <p:nvPicPr>
          <p:cNvPr id="58372" name="Picture 4" descr="http://cache.gawkerassets.com/assets/images/8/2011/11/e20bbc03db6700d2913034d5d03b2717.jpg"/>
          <p:cNvPicPr>
            <a:picLocks noChangeAspect="1" noChangeArrowheads="1"/>
          </p:cNvPicPr>
          <p:nvPr/>
        </p:nvPicPr>
        <p:blipFill>
          <a:blip r:embed="rId3">
            <a:extLst>
              <a:ext uri="{28A0092B-C50C-407E-A947-70E740481C1C}">
                <a14:useLocalDpi xmlns:a14="http://schemas.microsoft.com/office/drawing/2010/main" val="0"/>
              </a:ext>
            </a:extLst>
          </a:blip>
          <a:srcRect b="6856"/>
          <a:stretch>
            <a:fillRect/>
          </a:stretch>
        </p:blipFill>
        <p:spPr bwMode="auto">
          <a:xfrm>
            <a:off x="2590800" y="1600200"/>
            <a:ext cx="3962400" cy="449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4" name="Picture 6" descr="http://static.flickr.com/1/189670488_5233f87a6e_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600200"/>
            <a:ext cx="647700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7" descr="http://bookofjoe.typepad.com/.a/6a00d8341c5dea53ef0133f540b8c3970b-800w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1401763"/>
            <a:ext cx="65532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8372"/>
                                        </p:tgtEl>
                                        <p:attrNameLst>
                                          <p:attrName>style.visibility</p:attrName>
                                        </p:attrNameLst>
                                      </p:cBhvr>
                                      <p:to>
                                        <p:strVal val="visible"/>
                                      </p:to>
                                    </p:set>
                                    <p:animEffect transition="in" filter="checkerboard(across)">
                                      <p:cBhvr>
                                        <p:cTn id="7" dur="500"/>
                                        <p:tgtEl>
                                          <p:spTgt spid="583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58374"/>
                                        </p:tgtEl>
                                        <p:attrNameLst>
                                          <p:attrName>style.visibility</p:attrName>
                                        </p:attrNameLst>
                                      </p:cBhvr>
                                      <p:to>
                                        <p:strVal val="visible"/>
                                      </p:to>
                                    </p:set>
                                    <p:animEffect transition="in" filter="checkerboard(across)">
                                      <p:cBhvr>
                                        <p:cTn id="12" dur="500"/>
                                        <p:tgtEl>
                                          <p:spTgt spid="5837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19463"/>
                                        </p:tgtEl>
                                        <p:attrNameLst>
                                          <p:attrName>style.visibility</p:attrName>
                                        </p:attrNameLst>
                                      </p:cBhvr>
                                      <p:to>
                                        <p:strVal val="visible"/>
                                      </p:to>
                                    </p:set>
                                    <p:animEffect transition="in" filter="checkerboard(across)">
                                      <p:cBhvr>
                                        <p:cTn id="17" dur="500"/>
                                        <p:tgtEl>
                                          <p:spTgt spid="19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observatory.ou.edu/retrogrademars_te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295400"/>
            <a:ext cx="6057900" cy="491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2"/>
          <p:cNvSpPr>
            <a:spLocks noChangeArrowheads="1"/>
          </p:cNvSpPr>
          <p:nvPr/>
        </p:nvSpPr>
        <p:spPr bwMode="auto">
          <a:xfrm>
            <a:off x="0" y="76200"/>
            <a:ext cx="9296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a:t>The problem with this model is that it doesn’t well predict the motion of the Planets.</a:t>
            </a:r>
          </a:p>
        </p:txBody>
      </p:sp>
      <p:sp>
        <p:nvSpPr>
          <p:cNvPr id="8196" name="TextBox 3"/>
          <p:cNvSpPr txBox="1">
            <a:spLocks noChangeArrowheads="1"/>
          </p:cNvSpPr>
          <p:nvPr/>
        </p:nvSpPr>
        <p:spPr bwMode="auto">
          <a:xfrm>
            <a:off x="1143000" y="6248400"/>
            <a:ext cx="6781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a:t>Observed Retrograde Motion of Mars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2"/>
          <p:cNvSpPr txBox="1">
            <a:spLocks noChangeArrowheads="1"/>
          </p:cNvSpPr>
          <p:nvPr/>
        </p:nvSpPr>
        <p:spPr bwMode="auto">
          <a:xfrm>
            <a:off x="152400" y="533400"/>
            <a:ext cx="84582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t>Remember that a Scientific Model should:</a:t>
            </a:r>
          </a:p>
          <a:p>
            <a:pPr eaLnBrk="1" hangingPunct="1">
              <a:spcBef>
                <a:spcPct val="0"/>
              </a:spcBef>
              <a:buFontTx/>
              <a:buNone/>
            </a:pPr>
            <a:r>
              <a:rPr lang="en-US" altLang="en-US"/>
              <a:t>	Describe</a:t>
            </a:r>
          </a:p>
          <a:p>
            <a:pPr eaLnBrk="1" hangingPunct="1">
              <a:spcBef>
                <a:spcPct val="0"/>
              </a:spcBef>
              <a:buFontTx/>
              <a:buNone/>
            </a:pPr>
            <a:r>
              <a:rPr lang="en-US" altLang="en-US"/>
              <a:t>	Explain	</a:t>
            </a:r>
          </a:p>
          <a:p>
            <a:pPr eaLnBrk="1" hangingPunct="1">
              <a:spcBef>
                <a:spcPct val="0"/>
              </a:spcBef>
              <a:buFontTx/>
              <a:buNone/>
            </a:pPr>
            <a:r>
              <a:rPr lang="en-US" altLang="en-US"/>
              <a:t>	Predict</a:t>
            </a:r>
          </a:p>
          <a:p>
            <a:pPr eaLnBrk="1" hangingPunct="1">
              <a:spcBef>
                <a:spcPct val="0"/>
              </a:spcBef>
              <a:buFontTx/>
              <a:buNone/>
            </a:pPr>
            <a:r>
              <a:rPr lang="en-US" altLang="en-US"/>
              <a:t>	Be Verifiable</a:t>
            </a:r>
          </a:p>
          <a:p>
            <a:pPr eaLnBrk="1" hangingPunct="1">
              <a:spcBef>
                <a:spcPct val="0"/>
              </a:spcBef>
              <a:buFontTx/>
              <a:buNone/>
            </a:pPr>
            <a:r>
              <a:rPr lang="en-US" altLang="en-US"/>
              <a:t>	Be Changeable</a:t>
            </a:r>
          </a:p>
          <a:p>
            <a:pPr eaLnBrk="1" hangingPunct="1">
              <a:spcBef>
                <a:spcPct val="0"/>
              </a:spcBef>
              <a:buFontTx/>
              <a:buNone/>
            </a:pPr>
            <a:endParaRPr lang="en-US" altLang="en-US"/>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2"/>
          <p:cNvGrpSpPr>
            <a:grpSpLocks/>
          </p:cNvGrpSpPr>
          <p:nvPr/>
        </p:nvGrpSpPr>
        <p:grpSpPr bwMode="auto">
          <a:xfrm>
            <a:off x="1524000" y="838200"/>
            <a:ext cx="5926138" cy="4951413"/>
            <a:chOff x="7796" y="5760"/>
            <a:chExt cx="4357" cy="3773"/>
          </a:xfrm>
        </p:grpSpPr>
        <p:sp>
          <p:nvSpPr>
            <p:cNvPr id="10271" name="Oval 3"/>
            <p:cNvSpPr>
              <a:spLocks noChangeArrowheads="1"/>
            </p:cNvSpPr>
            <p:nvPr/>
          </p:nvSpPr>
          <p:spPr bwMode="auto">
            <a:xfrm>
              <a:off x="8248" y="7074"/>
              <a:ext cx="2210" cy="2075"/>
            </a:xfrm>
            <a:prstGeom prst="ellipse">
              <a:avLst/>
            </a:prstGeom>
            <a:noFill/>
            <a:ln w="444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p>
          </p:txBody>
        </p:sp>
        <p:sp>
          <p:nvSpPr>
            <p:cNvPr id="10272" name="Oval 4"/>
            <p:cNvSpPr>
              <a:spLocks noChangeArrowheads="1"/>
            </p:cNvSpPr>
            <p:nvPr/>
          </p:nvSpPr>
          <p:spPr bwMode="auto">
            <a:xfrm>
              <a:off x="7796" y="6614"/>
              <a:ext cx="3114" cy="2919"/>
            </a:xfrm>
            <a:prstGeom prst="ellipse">
              <a:avLst/>
            </a:prstGeom>
            <a:noFill/>
            <a:ln w="444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p>
          </p:txBody>
        </p:sp>
        <p:grpSp>
          <p:nvGrpSpPr>
            <p:cNvPr id="10273" name="Group 5"/>
            <p:cNvGrpSpPr>
              <a:grpSpLocks/>
            </p:cNvGrpSpPr>
            <p:nvPr/>
          </p:nvGrpSpPr>
          <p:grpSpPr bwMode="auto">
            <a:xfrm>
              <a:off x="10341" y="8037"/>
              <a:ext cx="199" cy="187"/>
              <a:chOff x="9477" y="8324"/>
              <a:chExt cx="199" cy="187"/>
            </a:xfrm>
          </p:grpSpPr>
          <p:sp>
            <p:nvSpPr>
              <p:cNvPr id="10375" name="Oval 6"/>
              <p:cNvSpPr>
                <a:spLocks noChangeArrowheads="1"/>
              </p:cNvSpPr>
              <p:nvPr/>
            </p:nvSpPr>
            <p:spPr bwMode="auto">
              <a:xfrm>
                <a:off x="9477" y="8324"/>
                <a:ext cx="199" cy="187"/>
              </a:xfrm>
              <a:prstGeom prst="ellipse">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p>
            </p:txBody>
          </p:sp>
          <p:sp>
            <p:nvSpPr>
              <p:cNvPr id="10376" name="Oval 7"/>
              <p:cNvSpPr>
                <a:spLocks noChangeArrowheads="1"/>
              </p:cNvSpPr>
              <p:nvPr/>
            </p:nvSpPr>
            <p:spPr bwMode="auto">
              <a:xfrm>
                <a:off x="9477" y="8324"/>
                <a:ext cx="199" cy="187"/>
              </a:xfrm>
              <a:prstGeom prst="ellipse">
                <a:avLst/>
              </a:prstGeom>
              <a:noFill/>
              <a:ln w="444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p>
            </p:txBody>
          </p:sp>
        </p:grpSp>
        <p:grpSp>
          <p:nvGrpSpPr>
            <p:cNvPr id="10274" name="Group 8"/>
            <p:cNvGrpSpPr>
              <a:grpSpLocks/>
            </p:cNvGrpSpPr>
            <p:nvPr/>
          </p:nvGrpSpPr>
          <p:grpSpPr bwMode="auto">
            <a:xfrm>
              <a:off x="9233" y="6998"/>
              <a:ext cx="199" cy="186"/>
              <a:chOff x="8369" y="7285"/>
              <a:chExt cx="199" cy="186"/>
            </a:xfrm>
          </p:grpSpPr>
          <p:sp>
            <p:nvSpPr>
              <p:cNvPr id="10373" name="Oval 9"/>
              <p:cNvSpPr>
                <a:spLocks noChangeArrowheads="1"/>
              </p:cNvSpPr>
              <p:nvPr/>
            </p:nvSpPr>
            <p:spPr bwMode="auto">
              <a:xfrm>
                <a:off x="8369" y="7285"/>
                <a:ext cx="199" cy="186"/>
              </a:xfrm>
              <a:prstGeom prst="ellipse">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p>
            </p:txBody>
          </p:sp>
          <p:sp>
            <p:nvSpPr>
              <p:cNvPr id="10374" name="Oval 10"/>
              <p:cNvSpPr>
                <a:spLocks noChangeArrowheads="1"/>
              </p:cNvSpPr>
              <p:nvPr/>
            </p:nvSpPr>
            <p:spPr bwMode="auto">
              <a:xfrm>
                <a:off x="8369" y="7285"/>
                <a:ext cx="199" cy="186"/>
              </a:xfrm>
              <a:prstGeom prst="ellipse">
                <a:avLst/>
              </a:prstGeom>
              <a:noFill/>
              <a:ln w="444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p>
            </p:txBody>
          </p:sp>
        </p:grpSp>
        <p:grpSp>
          <p:nvGrpSpPr>
            <p:cNvPr id="10275" name="Group 11"/>
            <p:cNvGrpSpPr>
              <a:grpSpLocks/>
            </p:cNvGrpSpPr>
            <p:nvPr/>
          </p:nvGrpSpPr>
          <p:grpSpPr bwMode="auto">
            <a:xfrm>
              <a:off x="10217" y="7499"/>
              <a:ext cx="201" cy="187"/>
              <a:chOff x="9353" y="7786"/>
              <a:chExt cx="201" cy="187"/>
            </a:xfrm>
          </p:grpSpPr>
          <p:sp>
            <p:nvSpPr>
              <p:cNvPr id="10371" name="Oval 12"/>
              <p:cNvSpPr>
                <a:spLocks noChangeArrowheads="1"/>
              </p:cNvSpPr>
              <p:nvPr/>
            </p:nvSpPr>
            <p:spPr bwMode="auto">
              <a:xfrm>
                <a:off x="9353" y="7786"/>
                <a:ext cx="201" cy="187"/>
              </a:xfrm>
              <a:prstGeom prst="ellipse">
                <a:avLst/>
              </a:prstGeom>
              <a:blipFill dpi="0" rotWithShape="0">
                <a:blip r:embed="rId5"/>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p>
            </p:txBody>
          </p:sp>
          <p:sp>
            <p:nvSpPr>
              <p:cNvPr id="10372" name="Oval 13"/>
              <p:cNvSpPr>
                <a:spLocks noChangeArrowheads="1"/>
              </p:cNvSpPr>
              <p:nvPr/>
            </p:nvSpPr>
            <p:spPr bwMode="auto">
              <a:xfrm>
                <a:off x="9353" y="7786"/>
                <a:ext cx="201" cy="187"/>
              </a:xfrm>
              <a:prstGeom prst="ellipse">
                <a:avLst/>
              </a:prstGeom>
              <a:noFill/>
              <a:ln w="444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p>
            </p:txBody>
          </p:sp>
        </p:grpSp>
        <p:grpSp>
          <p:nvGrpSpPr>
            <p:cNvPr id="10276" name="Group 14"/>
            <p:cNvGrpSpPr>
              <a:grpSpLocks/>
            </p:cNvGrpSpPr>
            <p:nvPr/>
          </p:nvGrpSpPr>
          <p:grpSpPr bwMode="auto">
            <a:xfrm>
              <a:off x="9808" y="7113"/>
              <a:ext cx="198" cy="187"/>
              <a:chOff x="8944" y="7400"/>
              <a:chExt cx="198" cy="187"/>
            </a:xfrm>
          </p:grpSpPr>
          <p:sp>
            <p:nvSpPr>
              <p:cNvPr id="10369" name="Oval 15"/>
              <p:cNvSpPr>
                <a:spLocks noChangeArrowheads="1"/>
              </p:cNvSpPr>
              <p:nvPr/>
            </p:nvSpPr>
            <p:spPr bwMode="auto">
              <a:xfrm>
                <a:off x="8944" y="7400"/>
                <a:ext cx="198" cy="187"/>
              </a:xfrm>
              <a:prstGeom prst="ellipse">
                <a:avLst/>
              </a:prstGeom>
              <a:blipFill dpi="0" rotWithShape="0">
                <a:blip r:embed="rId6"/>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p>
            </p:txBody>
          </p:sp>
          <p:sp>
            <p:nvSpPr>
              <p:cNvPr id="10370" name="Oval 16"/>
              <p:cNvSpPr>
                <a:spLocks noChangeArrowheads="1"/>
              </p:cNvSpPr>
              <p:nvPr/>
            </p:nvSpPr>
            <p:spPr bwMode="auto">
              <a:xfrm>
                <a:off x="8944" y="7400"/>
                <a:ext cx="198" cy="187"/>
              </a:xfrm>
              <a:prstGeom prst="ellipse">
                <a:avLst/>
              </a:prstGeom>
              <a:noFill/>
              <a:ln w="444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p>
            </p:txBody>
          </p:sp>
        </p:grpSp>
        <p:grpSp>
          <p:nvGrpSpPr>
            <p:cNvPr id="10277" name="Group 17"/>
            <p:cNvGrpSpPr>
              <a:grpSpLocks/>
            </p:cNvGrpSpPr>
            <p:nvPr/>
          </p:nvGrpSpPr>
          <p:grpSpPr bwMode="auto">
            <a:xfrm>
              <a:off x="8166" y="7998"/>
              <a:ext cx="199" cy="187"/>
              <a:chOff x="7302" y="8285"/>
              <a:chExt cx="199" cy="187"/>
            </a:xfrm>
          </p:grpSpPr>
          <p:sp>
            <p:nvSpPr>
              <p:cNvPr id="10367" name="Oval 18"/>
              <p:cNvSpPr>
                <a:spLocks noChangeArrowheads="1"/>
              </p:cNvSpPr>
              <p:nvPr/>
            </p:nvSpPr>
            <p:spPr bwMode="auto">
              <a:xfrm>
                <a:off x="7302" y="8285"/>
                <a:ext cx="199" cy="187"/>
              </a:xfrm>
              <a:prstGeom prst="ellipse">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p>
            </p:txBody>
          </p:sp>
          <p:sp>
            <p:nvSpPr>
              <p:cNvPr id="10368" name="Oval 19"/>
              <p:cNvSpPr>
                <a:spLocks noChangeArrowheads="1"/>
              </p:cNvSpPr>
              <p:nvPr/>
            </p:nvSpPr>
            <p:spPr bwMode="auto">
              <a:xfrm>
                <a:off x="7302" y="8285"/>
                <a:ext cx="199" cy="187"/>
              </a:xfrm>
              <a:prstGeom prst="ellipse">
                <a:avLst/>
              </a:prstGeom>
              <a:noFill/>
              <a:ln w="444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p>
            </p:txBody>
          </p:sp>
        </p:grpSp>
        <p:grpSp>
          <p:nvGrpSpPr>
            <p:cNvPr id="10278" name="Group 20"/>
            <p:cNvGrpSpPr>
              <a:grpSpLocks/>
            </p:cNvGrpSpPr>
            <p:nvPr/>
          </p:nvGrpSpPr>
          <p:grpSpPr bwMode="auto">
            <a:xfrm>
              <a:off x="8289" y="7499"/>
              <a:ext cx="198" cy="187"/>
              <a:chOff x="7425" y="7786"/>
              <a:chExt cx="198" cy="187"/>
            </a:xfrm>
          </p:grpSpPr>
          <p:sp>
            <p:nvSpPr>
              <p:cNvPr id="10365" name="Oval 21"/>
              <p:cNvSpPr>
                <a:spLocks noChangeArrowheads="1"/>
              </p:cNvSpPr>
              <p:nvPr/>
            </p:nvSpPr>
            <p:spPr bwMode="auto">
              <a:xfrm>
                <a:off x="7425" y="7786"/>
                <a:ext cx="198" cy="187"/>
              </a:xfrm>
              <a:prstGeom prst="ellipse">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p>
            </p:txBody>
          </p:sp>
          <p:sp>
            <p:nvSpPr>
              <p:cNvPr id="10366" name="Oval 22"/>
              <p:cNvSpPr>
                <a:spLocks noChangeArrowheads="1"/>
              </p:cNvSpPr>
              <p:nvPr/>
            </p:nvSpPr>
            <p:spPr bwMode="auto">
              <a:xfrm>
                <a:off x="7425" y="7786"/>
                <a:ext cx="198" cy="187"/>
              </a:xfrm>
              <a:prstGeom prst="ellipse">
                <a:avLst/>
              </a:prstGeom>
              <a:noFill/>
              <a:ln w="444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p>
            </p:txBody>
          </p:sp>
        </p:grpSp>
        <p:grpSp>
          <p:nvGrpSpPr>
            <p:cNvPr id="10279" name="Group 23"/>
            <p:cNvGrpSpPr>
              <a:grpSpLocks/>
            </p:cNvGrpSpPr>
            <p:nvPr/>
          </p:nvGrpSpPr>
          <p:grpSpPr bwMode="auto">
            <a:xfrm>
              <a:off x="8700" y="7113"/>
              <a:ext cx="199" cy="187"/>
              <a:chOff x="7836" y="7400"/>
              <a:chExt cx="199" cy="187"/>
            </a:xfrm>
          </p:grpSpPr>
          <p:sp>
            <p:nvSpPr>
              <p:cNvPr id="10363" name="Oval 24"/>
              <p:cNvSpPr>
                <a:spLocks noChangeArrowheads="1"/>
              </p:cNvSpPr>
              <p:nvPr/>
            </p:nvSpPr>
            <p:spPr bwMode="auto">
              <a:xfrm>
                <a:off x="7836" y="7400"/>
                <a:ext cx="199" cy="187"/>
              </a:xfrm>
              <a:prstGeom prst="ellipse">
                <a:avLst/>
              </a:prstGeom>
              <a:blipFill dpi="0" rotWithShape="0">
                <a:blip r:embed="rId7"/>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p>
            </p:txBody>
          </p:sp>
          <p:sp>
            <p:nvSpPr>
              <p:cNvPr id="10364" name="Oval 25"/>
              <p:cNvSpPr>
                <a:spLocks noChangeArrowheads="1"/>
              </p:cNvSpPr>
              <p:nvPr/>
            </p:nvSpPr>
            <p:spPr bwMode="auto">
              <a:xfrm>
                <a:off x="7836" y="7400"/>
                <a:ext cx="199" cy="187"/>
              </a:xfrm>
              <a:prstGeom prst="ellipse">
                <a:avLst/>
              </a:prstGeom>
              <a:noFill/>
              <a:ln w="444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p>
            </p:txBody>
          </p:sp>
        </p:grpSp>
        <p:grpSp>
          <p:nvGrpSpPr>
            <p:cNvPr id="10280" name="Group 26"/>
            <p:cNvGrpSpPr>
              <a:grpSpLocks/>
            </p:cNvGrpSpPr>
            <p:nvPr/>
          </p:nvGrpSpPr>
          <p:grpSpPr bwMode="auto">
            <a:xfrm>
              <a:off x="9274" y="6535"/>
              <a:ext cx="158" cy="150"/>
              <a:chOff x="8410" y="6822"/>
              <a:chExt cx="158" cy="150"/>
            </a:xfrm>
          </p:grpSpPr>
          <p:sp>
            <p:nvSpPr>
              <p:cNvPr id="10361" name="Oval 27"/>
              <p:cNvSpPr>
                <a:spLocks noChangeArrowheads="1"/>
              </p:cNvSpPr>
              <p:nvPr/>
            </p:nvSpPr>
            <p:spPr bwMode="auto">
              <a:xfrm>
                <a:off x="8410" y="6822"/>
                <a:ext cx="158" cy="150"/>
              </a:xfrm>
              <a:prstGeom prst="ellipse">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p>
            </p:txBody>
          </p:sp>
          <p:sp>
            <p:nvSpPr>
              <p:cNvPr id="10362" name="Oval 28"/>
              <p:cNvSpPr>
                <a:spLocks noChangeArrowheads="1"/>
              </p:cNvSpPr>
              <p:nvPr/>
            </p:nvSpPr>
            <p:spPr bwMode="auto">
              <a:xfrm>
                <a:off x="8410" y="6822"/>
                <a:ext cx="158" cy="150"/>
              </a:xfrm>
              <a:prstGeom prst="ellipse">
                <a:avLst/>
              </a:prstGeom>
              <a:noFill/>
              <a:ln w="444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p>
            </p:txBody>
          </p:sp>
        </p:grpSp>
        <p:grpSp>
          <p:nvGrpSpPr>
            <p:cNvPr id="10281" name="Group 29"/>
            <p:cNvGrpSpPr>
              <a:grpSpLocks/>
            </p:cNvGrpSpPr>
            <p:nvPr/>
          </p:nvGrpSpPr>
          <p:grpSpPr bwMode="auto">
            <a:xfrm>
              <a:off x="9767" y="6614"/>
              <a:ext cx="158" cy="146"/>
              <a:chOff x="8903" y="6901"/>
              <a:chExt cx="158" cy="146"/>
            </a:xfrm>
          </p:grpSpPr>
          <p:sp>
            <p:nvSpPr>
              <p:cNvPr id="10359" name="Oval 30"/>
              <p:cNvSpPr>
                <a:spLocks noChangeArrowheads="1"/>
              </p:cNvSpPr>
              <p:nvPr/>
            </p:nvSpPr>
            <p:spPr bwMode="auto">
              <a:xfrm>
                <a:off x="8903" y="6901"/>
                <a:ext cx="158" cy="146"/>
              </a:xfrm>
              <a:prstGeom prst="ellipse">
                <a:avLst/>
              </a:prstGeom>
              <a:blipFill dpi="0" rotWithShape="0">
                <a:blip r:embed="rId6"/>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p>
            </p:txBody>
          </p:sp>
          <p:sp>
            <p:nvSpPr>
              <p:cNvPr id="10360" name="Oval 31"/>
              <p:cNvSpPr>
                <a:spLocks noChangeArrowheads="1"/>
              </p:cNvSpPr>
              <p:nvPr/>
            </p:nvSpPr>
            <p:spPr bwMode="auto">
              <a:xfrm>
                <a:off x="8903" y="6901"/>
                <a:ext cx="158" cy="146"/>
              </a:xfrm>
              <a:prstGeom prst="ellipse">
                <a:avLst/>
              </a:prstGeom>
              <a:noFill/>
              <a:ln w="444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p>
            </p:txBody>
          </p:sp>
        </p:grpSp>
        <p:grpSp>
          <p:nvGrpSpPr>
            <p:cNvPr id="10282" name="Group 32"/>
            <p:cNvGrpSpPr>
              <a:grpSpLocks/>
            </p:cNvGrpSpPr>
            <p:nvPr/>
          </p:nvGrpSpPr>
          <p:grpSpPr bwMode="auto">
            <a:xfrm>
              <a:off x="8822" y="6614"/>
              <a:ext cx="158" cy="146"/>
              <a:chOff x="7958" y="6901"/>
              <a:chExt cx="158" cy="146"/>
            </a:xfrm>
          </p:grpSpPr>
          <p:sp>
            <p:nvSpPr>
              <p:cNvPr id="10357" name="Oval 33"/>
              <p:cNvSpPr>
                <a:spLocks noChangeArrowheads="1"/>
              </p:cNvSpPr>
              <p:nvPr/>
            </p:nvSpPr>
            <p:spPr bwMode="auto">
              <a:xfrm>
                <a:off x="7958" y="6901"/>
                <a:ext cx="158" cy="146"/>
              </a:xfrm>
              <a:prstGeom prst="ellipse">
                <a:avLst/>
              </a:prstGeom>
              <a:blipFill dpi="0" rotWithShape="0">
                <a:blip r:embed="rId7"/>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p>
            </p:txBody>
          </p:sp>
          <p:sp>
            <p:nvSpPr>
              <p:cNvPr id="10358" name="Oval 34"/>
              <p:cNvSpPr>
                <a:spLocks noChangeArrowheads="1"/>
              </p:cNvSpPr>
              <p:nvPr/>
            </p:nvSpPr>
            <p:spPr bwMode="auto">
              <a:xfrm>
                <a:off x="7958" y="6901"/>
                <a:ext cx="158" cy="146"/>
              </a:xfrm>
              <a:prstGeom prst="ellipse">
                <a:avLst/>
              </a:prstGeom>
              <a:noFill/>
              <a:ln w="444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p>
            </p:txBody>
          </p:sp>
        </p:grpSp>
        <p:grpSp>
          <p:nvGrpSpPr>
            <p:cNvPr id="10283" name="Group 35"/>
            <p:cNvGrpSpPr>
              <a:grpSpLocks/>
            </p:cNvGrpSpPr>
            <p:nvPr/>
          </p:nvGrpSpPr>
          <p:grpSpPr bwMode="auto">
            <a:xfrm>
              <a:off x="10176" y="6806"/>
              <a:ext cx="158" cy="147"/>
              <a:chOff x="9312" y="7093"/>
              <a:chExt cx="158" cy="147"/>
            </a:xfrm>
          </p:grpSpPr>
          <p:sp>
            <p:nvSpPr>
              <p:cNvPr id="10355" name="Oval 36"/>
              <p:cNvSpPr>
                <a:spLocks noChangeArrowheads="1"/>
              </p:cNvSpPr>
              <p:nvPr/>
            </p:nvSpPr>
            <p:spPr bwMode="auto">
              <a:xfrm>
                <a:off x="9312" y="7093"/>
                <a:ext cx="158" cy="147"/>
              </a:xfrm>
              <a:prstGeom prst="ellipse">
                <a:avLst/>
              </a:prstGeom>
              <a:blipFill dpi="0" rotWithShape="0">
                <a:blip r:embed="rId5"/>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p>
            </p:txBody>
          </p:sp>
          <p:sp>
            <p:nvSpPr>
              <p:cNvPr id="10356" name="Oval 37"/>
              <p:cNvSpPr>
                <a:spLocks noChangeArrowheads="1"/>
              </p:cNvSpPr>
              <p:nvPr/>
            </p:nvSpPr>
            <p:spPr bwMode="auto">
              <a:xfrm>
                <a:off x="9312" y="7093"/>
                <a:ext cx="158" cy="147"/>
              </a:xfrm>
              <a:prstGeom prst="ellipse">
                <a:avLst/>
              </a:prstGeom>
              <a:noFill/>
              <a:ln w="444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p>
            </p:txBody>
          </p:sp>
        </p:grpSp>
        <p:grpSp>
          <p:nvGrpSpPr>
            <p:cNvPr id="10284" name="Group 38"/>
            <p:cNvGrpSpPr>
              <a:grpSpLocks/>
            </p:cNvGrpSpPr>
            <p:nvPr/>
          </p:nvGrpSpPr>
          <p:grpSpPr bwMode="auto">
            <a:xfrm>
              <a:off x="10463" y="7037"/>
              <a:ext cx="158" cy="147"/>
              <a:chOff x="9599" y="7324"/>
              <a:chExt cx="158" cy="147"/>
            </a:xfrm>
          </p:grpSpPr>
          <p:sp>
            <p:nvSpPr>
              <p:cNvPr id="10353" name="Oval 39"/>
              <p:cNvSpPr>
                <a:spLocks noChangeArrowheads="1"/>
              </p:cNvSpPr>
              <p:nvPr/>
            </p:nvSpPr>
            <p:spPr bwMode="auto">
              <a:xfrm>
                <a:off x="9599" y="7324"/>
                <a:ext cx="158" cy="147"/>
              </a:xfrm>
              <a:prstGeom prst="ellipse">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p>
            </p:txBody>
          </p:sp>
          <p:sp>
            <p:nvSpPr>
              <p:cNvPr id="10354" name="Oval 40"/>
              <p:cNvSpPr>
                <a:spLocks noChangeArrowheads="1"/>
              </p:cNvSpPr>
              <p:nvPr/>
            </p:nvSpPr>
            <p:spPr bwMode="auto">
              <a:xfrm>
                <a:off x="9599" y="7324"/>
                <a:ext cx="158" cy="147"/>
              </a:xfrm>
              <a:prstGeom prst="ellipse">
                <a:avLst/>
              </a:prstGeom>
              <a:noFill/>
              <a:ln w="444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p>
            </p:txBody>
          </p:sp>
        </p:grpSp>
        <p:grpSp>
          <p:nvGrpSpPr>
            <p:cNvPr id="10285" name="Group 41"/>
            <p:cNvGrpSpPr>
              <a:grpSpLocks/>
            </p:cNvGrpSpPr>
            <p:nvPr/>
          </p:nvGrpSpPr>
          <p:grpSpPr bwMode="auto">
            <a:xfrm>
              <a:off x="8411" y="6766"/>
              <a:ext cx="160" cy="148"/>
              <a:chOff x="7547" y="7053"/>
              <a:chExt cx="160" cy="148"/>
            </a:xfrm>
          </p:grpSpPr>
          <p:sp>
            <p:nvSpPr>
              <p:cNvPr id="10351" name="Oval 42"/>
              <p:cNvSpPr>
                <a:spLocks noChangeArrowheads="1"/>
              </p:cNvSpPr>
              <p:nvPr/>
            </p:nvSpPr>
            <p:spPr bwMode="auto">
              <a:xfrm>
                <a:off x="7547" y="7053"/>
                <a:ext cx="160" cy="148"/>
              </a:xfrm>
              <a:prstGeom prst="ellipse">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p>
            </p:txBody>
          </p:sp>
          <p:sp>
            <p:nvSpPr>
              <p:cNvPr id="10352" name="Oval 43"/>
              <p:cNvSpPr>
                <a:spLocks noChangeArrowheads="1"/>
              </p:cNvSpPr>
              <p:nvPr/>
            </p:nvSpPr>
            <p:spPr bwMode="auto">
              <a:xfrm>
                <a:off x="7547" y="7053"/>
                <a:ext cx="160" cy="148"/>
              </a:xfrm>
              <a:prstGeom prst="ellipse">
                <a:avLst/>
              </a:prstGeom>
              <a:noFill/>
              <a:ln w="444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p>
            </p:txBody>
          </p:sp>
        </p:grpSp>
        <p:grpSp>
          <p:nvGrpSpPr>
            <p:cNvPr id="10286" name="Group 44"/>
            <p:cNvGrpSpPr>
              <a:grpSpLocks/>
            </p:cNvGrpSpPr>
            <p:nvPr/>
          </p:nvGrpSpPr>
          <p:grpSpPr bwMode="auto">
            <a:xfrm>
              <a:off x="8124" y="7037"/>
              <a:ext cx="160" cy="147"/>
              <a:chOff x="7260" y="7324"/>
              <a:chExt cx="160" cy="147"/>
            </a:xfrm>
          </p:grpSpPr>
          <p:sp>
            <p:nvSpPr>
              <p:cNvPr id="10349" name="Oval 45"/>
              <p:cNvSpPr>
                <a:spLocks noChangeArrowheads="1"/>
              </p:cNvSpPr>
              <p:nvPr/>
            </p:nvSpPr>
            <p:spPr bwMode="auto">
              <a:xfrm>
                <a:off x="7260" y="7324"/>
                <a:ext cx="160" cy="147"/>
              </a:xfrm>
              <a:prstGeom prst="ellipse">
                <a:avLst/>
              </a:prstGeom>
              <a:blipFill dpi="0" rotWithShape="0">
                <a:blip r:embed="rId5"/>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p>
            </p:txBody>
          </p:sp>
          <p:sp>
            <p:nvSpPr>
              <p:cNvPr id="10350" name="Oval 46"/>
              <p:cNvSpPr>
                <a:spLocks noChangeArrowheads="1"/>
              </p:cNvSpPr>
              <p:nvPr/>
            </p:nvSpPr>
            <p:spPr bwMode="auto">
              <a:xfrm>
                <a:off x="7260" y="7324"/>
                <a:ext cx="160" cy="147"/>
              </a:xfrm>
              <a:prstGeom prst="ellipse">
                <a:avLst/>
              </a:prstGeom>
              <a:noFill/>
              <a:ln w="444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p>
            </p:txBody>
          </p:sp>
        </p:grpSp>
        <p:sp>
          <p:nvSpPr>
            <p:cNvPr id="10287" name="Line 47"/>
            <p:cNvSpPr>
              <a:spLocks noChangeShapeType="1"/>
            </p:cNvSpPr>
            <p:nvPr/>
          </p:nvSpPr>
          <p:spPr bwMode="auto">
            <a:xfrm flipV="1">
              <a:off x="9352" y="6298"/>
              <a:ext cx="1" cy="700"/>
            </a:xfrm>
            <a:prstGeom prst="line">
              <a:avLst/>
            </a:prstGeom>
            <a:noFill/>
            <a:ln w="444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8" name="Line 48"/>
            <p:cNvSpPr>
              <a:spLocks noChangeShapeType="1"/>
            </p:cNvSpPr>
            <p:nvPr/>
          </p:nvSpPr>
          <p:spPr bwMode="auto">
            <a:xfrm flipH="1" flipV="1">
              <a:off x="9758" y="6143"/>
              <a:ext cx="172" cy="970"/>
            </a:xfrm>
            <a:prstGeom prst="line">
              <a:avLst/>
            </a:prstGeom>
            <a:noFill/>
            <a:ln w="444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89" name="Line 49"/>
            <p:cNvSpPr>
              <a:spLocks noChangeShapeType="1"/>
            </p:cNvSpPr>
            <p:nvPr/>
          </p:nvSpPr>
          <p:spPr bwMode="auto">
            <a:xfrm flipH="1" flipV="1">
              <a:off x="10169" y="6106"/>
              <a:ext cx="170" cy="1391"/>
            </a:xfrm>
            <a:prstGeom prst="line">
              <a:avLst/>
            </a:prstGeom>
            <a:noFill/>
            <a:ln w="444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0290" name="Group 50"/>
            <p:cNvGrpSpPr>
              <a:grpSpLocks/>
            </p:cNvGrpSpPr>
            <p:nvPr/>
          </p:nvGrpSpPr>
          <p:grpSpPr bwMode="auto">
            <a:xfrm>
              <a:off x="7833" y="6340"/>
              <a:ext cx="1720" cy="216"/>
              <a:chOff x="6969" y="6627"/>
              <a:chExt cx="1720" cy="216"/>
            </a:xfrm>
          </p:grpSpPr>
          <p:sp>
            <p:nvSpPr>
              <p:cNvPr id="10347" name="Freeform 51"/>
              <p:cNvSpPr>
                <a:spLocks/>
              </p:cNvSpPr>
              <p:nvPr/>
            </p:nvSpPr>
            <p:spPr bwMode="auto">
              <a:xfrm>
                <a:off x="7024" y="6627"/>
                <a:ext cx="1665" cy="187"/>
              </a:xfrm>
              <a:custGeom>
                <a:avLst/>
                <a:gdLst>
                  <a:gd name="T0" fmla="*/ 1665 w 1665"/>
                  <a:gd name="T1" fmla="*/ 0 h 187"/>
                  <a:gd name="T2" fmla="*/ 1665 w 1665"/>
                  <a:gd name="T3" fmla="*/ 0 h 187"/>
                  <a:gd name="T4" fmla="*/ 1663 w 1665"/>
                  <a:gd name="T5" fmla="*/ 10 h 187"/>
                  <a:gd name="T6" fmla="*/ 1656 w 1665"/>
                  <a:gd name="T7" fmla="*/ 19 h 187"/>
                  <a:gd name="T8" fmla="*/ 1646 w 1665"/>
                  <a:gd name="T9" fmla="*/ 29 h 187"/>
                  <a:gd name="T10" fmla="*/ 1631 w 1665"/>
                  <a:gd name="T11" fmla="*/ 37 h 187"/>
                  <a:gd name="T12" fmla="*/ 1612 w 1665"/>
                  <a:gd name="T13" fmla="*/ 46 h 187"/>
                  <a:gd name="T14" fmla="*/ 1590 w 1665"/>
                  <a:gd name="T15" fmla="*/ 54 h 187"/>
                  <a:gd name="T16" fmla="*/ 1564 w 1665"/>
                  <a:gd name="T17" fmla="*/ 63 h 187"/>
                  <a:gd name="T18" fmla="*/ 1534 w 1665"/>
                  <a:gd name="T19" fmla="*/ 71 h 187"/>
                  <a:gd name="T20" fmla="*/ 1502 w 1665"/>
                  <a:gd name="T21" fmla="*/ 80 h 187"/>
                  <a:gd name="T22" fmla="*/ 1464 w 1665"/>
                  <a:gd name="T23" fmla="*/ 88 h 187"/>
                  <a:gd name="T24" fmla="*/ 1425 w 1665"/>
                  <a:gd name="T25" fmla="*/ 97 h 187"/>
                  <a:gd name="T26" fmla="*/ 1381 w 1665"/>
                  <a:gd name="T27" fmla="*/ 104 h 187"/>
                  <a:gd name="T28" fmla="*/ 1335 w 1665"/>
                  <a:gd name="T29" fmla="*/ 110 h 187"/>
                  <a:gd name="T30" fmla="*/ 1286 w 1665"/>
                  <a:gd name="T31" fmla="*/ 117 h 187"/>
                  <a:gd name="T32" fmla="*/ 1233 w 1665"/>
                  <a:gd name="T33" fmla="*/ 124 h 187"/>
                  <a:gd name="T34" fmla="*/ 1179 w 1665"/>
                  <a:gd name="T35" fmla="*/ 131 h 187"/>
                  <a:gd name="T36" fmla="*/ 1121 w 1665"/>
                  <a:gd name="T37" fmla="*/ 138 h 187"/>
                  <a:gd name="T38" fmla="*/ 1062 w 1665"/>
                  <a:gd name="T39" fmla="*/ 143 h 187"/>
                  <a:gd name="T40" fmla="*/ 999 w 1665"/>
                  <a:gd name="T41" fmla="*/ 150 h 187"/>
                  <a:gd name="T42" fmla="*/ 932 w 1665"/>
                  <a:gd name="T43" fmla="*/ 155 h 187"/>
                  <a:gd name="T44" fmla="*/ 864 w 1665"/>
                  <a:gd name="T45" fmla="*/ 158 h 187"/>
                  <a:gd name="T46" fmla="*/ 795 w 1665"/>
                  <a:gd name="T47" fmla="*/ 163 h 187"/>
                  <a:gd name="T48" fmla="*/ 723 w 1665"/>
                  <a:gd name="T49" fmla="*/ 168 h 187"/>
                  <a:gd name="T50" fmla="*/ 650 w 1665"/>
                  <a:gd name="T51" fmla="*/ 172 h 187"/>
                  <a:gd name="T52" fmla="*/ 574 w 1665"/>
                  <a:gd name="T53" fmla="*/ 175 h 187"/>
                  <a:gd name="T54" fmla="*/ 496 w 1665"/>
                  <a:gd name="T55" fmla="*/ 178 h 187"/>
                  <a:gd name="T56" fmla="*/ 336 w 1665"/>
                  <a:gd name="T57" fmla="*/ 182 h 187"/>
                  <a:gd name="T58" fmla="*/ 171 w 1665"/>
                  <a:gd name="T59" fmla="*/ 185 h 187"/>
                  <a:gd name="T60" fmla="*/ 0 w 1665"/>
                  <a:gd name="T61" fmla="*/ 187 h 1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665"/>
                  <a:gd name="T94" fmla="*/ 0 h 187"/>
                  <a:gd name="T95" fmla="*/ 1665 w 1665"/>
                  <a:gd name="T96" fmla="*/ 187 h 18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665" h="187">
                    <a:moveTo>
                      <a:pt x="1665" y="0"/>
                    </a:moveTo>
                    <a:lnTo>
                      <a:pt x="1665" y="0"/>
                    </a:lnTo>
                    <a:lnTo>
                      <a:pt x="1663" y="10"/>
                    </a:lnTo>
                    <a:lnTo>
                      <a:pt x="1656" y="19"/>
                    </a:lnTo>
                    <a:lnTo>
                      <a:pt x="1646" y="29"/>
                    </a:lnTo>
                    <a:lnTo>
                      <a:pt x="1631" y="37"/>
                    </a:lnTo>
                    <a:lnTo>
                      <a:pt x="1612" y="46"/>
                    </a:lnTo>
                    <a:lnTo>
                      <a:pt x="1590" y="54"/>
                    </a:lnTo>
                    <a:lnTo>
                      <a:pt x="1564" y="63"/>
                    </a:lnTo>
                    <a:lnTo>
                      <a:pt x="1534" y="71"/>
                    </a:lnTo>
                    <a:lnTo>
                      <a:pt x="1502" y="80"/>
                    </a:lnTo>
                    <a:lnTo>
                      <a:pt x="1464" y="88"/>
                    </a:lnTo>
                    <a:lnTo>
                      <a:pt x="1425" y="97"/>
                    </a:lnTo>
                    <a:lnTo>
                      <a:pt x="1381" y="104"/>
                    </a:lnTo>
                    <a:lnTo>
                      <a:pt x="1335" y="110"/>
                    </a:lnTo>
                    <a:lnTo>
                      <a:pt x="1286" y="117"/>
                    </a:lnTo>
                    <a:lnTo>
                      <a:pt x="1233" y="124"/>
                    </a:lnTo>
                    <a:lnTo>
                      <a:pt x="1179" y="131"/>
                    </a:lnTo>
                    <a:lnTo>
                      <a:pt x="1121" y="138"/>
                    </a:lnTo>
                    <a:lnTo>
                      <a:pt x="1062" y="143"/>
                    </a:lnTo>
                    <a:lnTo>
                      <a:pt x="999" y="150"/>
                    </a:lnTo>
                    <a:lnTo>
                      <a:pt x="932" y="155"/>
                    </a:lnTo>
                    <a:lnTo>
                      <a:pt x="864" y="158"/>
                    </a:lnTo>
                    <a:lnTo>
                      <a:pt x="795" y="163"/>
                    </a:lnTo>
                    <a:lnTo>
                      <a:pt x="723" y="168"/>
                    </a:lnTo>
                    <a:lnTo>
                      <a:pt x="650" y="172"/>
                    </a:lnTo>
                    <a:lnTo>
                      <a:pt x="574" y="175"/>
                    </a:lnTo>
                    <a:lnTo>
                      <a:pt x="496" y="178"/>
                    </a:lnTo>
                    <a:lnTo>
                      <a:pt x="336" y="182"/>
                    </a:lnTo>
                    <a:lnTo>
                      <a:pt x="171" y="185"/>
                    </a:lnTo>
                    <a:lnTo>
                      <a:pt x="0" y="187"/>
                    </a:lnTo>
                  </a:path>
                </a:pathLst>
              </a:custGeom>
              <a:noFill/>
              <a:ln w="444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48" name="Freeform 52"/>
              <p:cNvSpPr>
                <a:spLocks/>
              </p:cNvSpPr>
              <p:nvPr/>
            </p:nvSpPr>
            <p:spPr bwMode="auto">
              <a:xfrm>
                <a:off x="6969" y="6787"/>
                <a:ext cx="56" cy="56"/>
              </a:xfrm>
              <a:custGeom>
                <a:avLst/>
                <a:gdLst>
                  <a:gd name="T0" fmla="*/ 56 w 56"/>
                  <a:gd name="T1" fmla="*/ 0 h 56"/>
                  <a:gd name="T2" fmla="*/ 0 w 56"/>
                  <a:gd name="T3" fmla="*/ 29 h 56"/>
                  <a:gd name="T4" fmla="*/ 56 w 56"/>
                  <a:gd name="T5" fmla="*/ 56 h 56"/>
                  <a:gd name="T6" fmla="*/ 56 w 56"/>
                  <a:gd name="T7" fmla="*/ 0 h 56"/>
                  <a:gd name="T8" fmla="*/ 0 60000 65536"/>
                  <a:gd name="T9" fmla="*/ 0 60000 65536"/>
                  <a:gd name="T10" fmla="*/ 0 60000 65536"/>
                  <a:gd name="T11" fmla="*/ 0 60000 65536"/>
                  <a:gd name="T12" fmla="*/ 0 w 56"/>
                  <a:gd name="T13" fmla="*/ 0 h 56"/>
                  <a:gd name="T14" fmla="*/ 56 w 56"/>
                  <a:gd name="T15" fmla="*/ 56 h 56"/>
                </a:gdLst>
                <a:ahLst/>
                <a:cxnLst>
                  <a:cxn ang="T8">
                    <a:pos x="T0" y="T1"/>
                  </a:cxn>
                  <a:cxn ang="T9">
                    <a:pos x="T2" y="T3"/>
                  </a:cxn>
                  <a:cxn ang="T10">
                    <a:pos x="T4" y="T5"/>
                  </a:cxn>
                  <a:cxn ang="T11">
                    <a:pos x="T6" y="T7"/>
                  </a:cxn>
                </a:cxnLst>
                <a:rect l="T12" t="T13" r="T14" b="T15"/>
                <a:pathLst>
                  <a:path w="56" h="56">
                    <a:moveTo>
                      <a:pt x="56" y="0"/>
                    </a:moveTo>
                    <a:lnTo>
                      <a:pt x="0" y="29"/>
                    </a:lnTo>
                    <a:lnTo>
                      <a:pt x="56" y="56"/>
                    </a:lnTo>
                    <a:lnTo>
                      <a:pt x="5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0291" name="Freeform 53"/>
            <p:cNvSpPr>
              <a:spLocks/>
            </p:cNvSpPr>
            <p:nvPr/>
          </p:nvSpPr>
          <p:spPr bwMode="auto">
            <a:xfrm>
              <a:off x="8931" y="6109"/>
              <a:ext cx="2409" cy="151"/>
            </a:xfrm>
            <a:custGeom>
              <a:avLst/>
              <a:gdLst>
                <a:gd name="T0" fmla="*/ 0 w 2409"/>
                <a:gd name="T1" fmla="*/ 151 h 151"/>
                <a:gd name="T2" fmla="*/ 13 w 2409"/>
                <a:gd name="T3" fmla="*/ 143 h 151"/>
                <a:gd name="T4" fmla="*/ 30 w 2409"/>
                <a:gd name="T5" fmla="*/ 134 h 151"/>
                <a:gd name="T6" fmla="*/ 51 w 2409"/>
                <a:gd name="T7" fmla="*/ 127 h 151"/>
                <a:gd name="T8" fmla="*/ 71 w 2409"/>
                <a:gd name="T9" fmla="*/ 119 h 151"/>
                <a:gd name="T10" fmla="*/ 95 w 2409"/>
                <a:gd name="T11" fmla="*/ 112 h 151"/>
                <a:gd name="T12" fmla="*/ 122 w 2409"/>
                <a:gd name="T13" fmla="*/ 105 h 151"/>
                <a:gd name="T14" fmla="*/ 151 w 2409"/>
                <a:gd name="T15" fmla="*/ 97 h 151"/>
                <a:gd name="T16" fmla="*/ 182 w 2409"/>
                <a:gd name="T17" fmla="*/ 90 h 151"/>
                <a:gd name="T18" fmla="*/ 214 w 2409"/>
                <a:gd name="T19" fmla="*/ 83 h 151"/>
                <a:gd name="T20" fmla="*/ 248 w 2409"/>
                <a:gd name="T21" fmla="*/ 76 h 151"/>
                <a:gd name="T22" fmla="*/ 285 w 2409"/>
                <a:gd name="T23" fmla="*/ 71 h 151"/>
                <a:gd name="T24" fmla="*/ 324 w 2409"/>
                <a:gd name="T25" fmla="*/ 64 h 151"/>
                <a:gd name="T26" fmla="*/ 365 w 2409"/>
                <a:gd name="T27" fmla="*/ 59 h 151"/>
                <a:gd name="T28" fmla="*/ 406 w 2409"/>
                <a:gd name="T29" fmla="*/ 53 h 151"/>
                <a:gd name="T30" fmla="*/ 450 w 2409"/>
                <a:gd name="T31" fmla="*/ 47 h 151"/>
                <a:gd name="T32" fmla="*/ 496 w 2409"/>
                <a:gd name="T33" fmla="*/ 42 h 151"/>
                <a:gd name="T34" fmla="*/ 593 w 2409"/>
                <a:gd name="T35" fmla="*/ 32 h 151"/>
                <a:gd name="T36" fmla="*/ 693 w 2409"/>
                <a:gd name="T37" fmla="*/ 24 h 151"/>
                <a:gd name="T38" fmla="*/ 800 w 2409"/>
                <a:gd name="T39" fmla="*/ 17 h 151"/>
                <a:gd name="T40" fmla="*/ 912 w 2409"/>
                <a:gd name="T41" fmla="*/ 12 h 151"/>
                <a:gd name="T42" fmla="*/ 1028 w 2409"/>
                <a:gd name="T43" fmla="*/ 7 h 151"/>
                <a:gd name="T44" fmla="*/ 1148 w 2409"/>
                <a:gd name="T45" fmla="*/ 3 h 151"/>
                <a:gd name="T46" fmla="*/ 1271 w 2409"/>
                <a:gd name="T47" fmla="*/ 0 h 151"/>
                <a:gd name="T48" fmla="*/ 1396 w 2409"/>
                <a:gd name="T49" fmla="*/ 0 h 151"/>
                <a:gd name="T50" fmla="*/ 1538 w 2409"/>
                <a:gd name="T51" fmla="*/ 2 h 151"/>
                <a:gd name="T52" fmla="*/ 1677 w 2409"/>
                <a:gd name="T53" fmla="*/ 3 h 151"/>
                <a:gd name="T54" fmla="*/ 1813 w 2409"/>
                <a:gd name="T55" fmla="*/ 8 h 151"/>
                <a:gd name="T56" fmla="*/ 1944 w 2409"/>
                <a:gd name="T57" fmla="*/ 15 h 151"/>
                <a:gd name="T58" fmla="*/ 2071 w 2409"/>
                <a:gd name="T59" fmla="*/ 22 h 151"/>
                <a:gd name="T60" fmla="*/ 2132 w 2409"/>
                <a:gd name="T61" fmla="*/ 27 h 151"/>
                <a:gd name="T62" fmla="*/ 2192 w 2409"/>
                <a:gd name="T63" fmla="*/ 32 h 151"/>
                <a:gd name="T64" fmla="*/ 2248 w 2409"/>
                <a:gd name="T65" fmla="*/ 37 h 151"/>
                <a:gd name="T66" fmla="*/ 2304 w 2409"/>
                <a:gd name="T67" fmla="*/ 44 h 151"/>
                <a:gd name="T68" fmla="*/ 2358 w 2409"/>
                <a:gd name="T69" fmla="*/ 49 h 151"/>
                <a:gd name="T70" fmla="*/ 2409 w 2409"/>
                <a:gd name="T71" fmla="*/ 56 h 15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09"/>
                <a:gd name="T109" fmla="*/ 0 h 151"/>
                <a:gd name="T110" fmla="*/ 2409 w 2409"/>
                <a:gd name="T111" fmla="*/ 151 h 15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09" h="151">
                  <a:moveTo>
                    <a:pt x="0" y="151"/>
                  </a:moveTo>
                  <a:lnTo>
                    <a:pt x="13" y="143"/>
                  </a:lnTo>
                  <a:lnTo>
                    <a:pt x="30" y="134"/>
                  </a:lnTo>
                  <a:lnTo>
                    <a:pt x="51" y="127"/>
                  </a:lnTo>
                  <a:lnTo>
                    <a:pt x="71" y="119"/>
                  </a:lnTo>
                  <a:lnTo>
                    <a:pt x="95" y="112"/>
                  </a:lnTo>
                  <a:lnTo>
                    <a:pt x="122" y="105"/>
                  </a:lnTo>
                  <a:lnTo>
                    <a:pt x="151" y="97"/>
                  </a:lnTo>
                  <a:lnTo>
                    <a:pt x="182" y="90"/>
                  </a:lnTo>
                  <a:lnTo>
                    <a:pt x="214" y="83"/>
                  </a:lnTo>
                  <a:lnTo>
                    <a:pt x="248" y="76"/>
                  </a:lnTo>
                  <a:lnTo>
                    <a:pt x="285" y="71"/>
                  </a:lnTo>
                  <a:lnTo>
                    <a:pt x="324" y="64"/>
                  </a:lnTo>
                  <a:lnTo>
                    <a:pt x="365" y="59"/>
                  </a:lnTo>
                  <a:lnTo>
                    <a:pt x="406" y="53"/>
                  </a:lnTo>
                  <a:lnTo>
                    <a:pt x="450" y="47"/>
                  </a:lnTo>
                  <a:lnTo>
                    <a:pt x="496" y="42"/>
                  </a:lnTo>
                  <a:lnTo>
                    <a:pt x="593" y="32"/>
                  </a:lnTo>
                  <a:lnTo>
                    <a:pt x="693" y="24"/>
                  </a:lnTo>
                  <a:lnTo>
                    <a:pt x="800" y="17"/>
                  </a:lnTo>
                  <a:lnTo>
                    <a:pt x="912" y="12"/>
                  </a:lnTo>
                  <a:lnTo>
                    <a:pt x="1028" y="7"/>
                  </a:lnTo>
                  <a:lnTo>
                    <a:pt x="1148" y="3"/>
                  </a:lnTo>
                  <a:lnTo>
                    <a:pt x="1271" y="0"/>
                  </a:lnTo>
                  <a:lnTo>
                    <a:pt x="1396" y="0"/>
                  </a:lnTo>
                  <a:lnTo>
                    <a:pt x="1538" y="2"/>
                  </a:lnTo>
                  <a:lnTo>
                    <a:pt x="1677" y="3"/>
                  </a:lnTo>
                  <a:lnTo>
                    <a:pt x="1813" y="8"/>
                  </a:lnTo>
                  <a:lnTo>
                    <a:pt x="1944" y="15"/>
                  </a:lnTo>
                  <a:lnTo>
                    <a:pt x="2071" y="22"/>
                  </a:lnTo>
                  <a:lnTo>
                    <a:pt x="2132" y="27"/>
                  </a:lnTo>
                  <a:lnTo>
                    <a:pt x="2192" y="32"/>
                  </a:lnTo>
                  <a:lnTo>
                    <a:pt x="2248" y="37"/>
                  </a:lnTo>
                  <a:lnTo>
                    <a:pt x="2304" y="44"/>
                  </a:lnTo>
                  <a:lnTo>
                    <a:pt x="2358" y="49"/>
                  </a:lnTo>
                  <a:lnTo>
                    <a:pt x="2409" y="56"/>
                  </a:lnTo>
                </a:path>
              </a:pathLst>
            </a:custGeom>
            <a:noFill/>
            <a:ln w="444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92" name="Freeform 54"/>
            <p:cNvSpPr>
              <a:spLocks/>
            </p:cNvSpPr>
            <p:nvPr/>
          </p:nvSpPr>
          <p:spPr bwMode="auto">
            <a:xfrm>
              <a:off x="9235" y="6301"/>
              <a:ext cx="323" cy="36"/>
            </a:xfrm>
            <a:custGeom>
              <a:avLst/>
              <a:gdLst>
                <a:gd name="T0" fmla="*/ 0 w 323"/>
                <a:gd name="T1" fmla="*/ 0 h 36"/>
                <a:gd name="T2" fmla="*/ 65 w 323"/>
                <a:gd name="T3" fmla="*/ 0 h 36"/>
                <a:gd name="T4" fmla="*/ 126 w 323"/>
                <a:gd name="T5" fmla="*/ 3 h 36"/>
                <a:gd name="T6" fmla="*/ 155 w 323"/>
                <a:gd name="T7" fmla="*/ 3 h 36"/>
                <a:gd name="T8" fmla="*/ 180 w 323"/>
                <a:gd name="T9" fmla="*/ 7 h 36"/>
                <a:gd name="T10" fmla="*/ 206 w 323"/>
                <a:gd name="T11" fmla="*/ 8 h 36"/>
                <a:gd name="T12" fmla="*/ 228 w 323"/>
                <a:gd name="T13" fmla="*/ 10 h 36"/>
                <a:gd name="T14" fmla="*/ 250 w 323"/>
                <a:gd name="T15" fmla="*/ 13 h 36"/>
                <a:gd name="T16" fmla="*/ 268 w 323"/>
                <a:gd name="T17" fmla="*/ 15 h 36"/>
                <a:gd name="T18" fmla="*/ 284 w 323"/>
                <a:gd name="T19" fmla="*/ 19 h 36"/>
                <a:gd name="T20" fmla="*/ 297 w 323"/>
                <a:gd name="T21" fmla="*/ 22 h 36"/>
                <a:gd name="T22" fmla="*/ 308 w 323"/>
                <a:gd name="T23" fmla="*/ 25 h 36"/>
                <a:gd name="T24" fmla="*/ 316 w 323"/>
                <a:gd name="T25" fmla="*/ 29 h 36"/>
                <a:gd name="T26" fmla="*/ 321 w 323"/>
                <a:gd name="T27" fmla="*/ 32 h 36"/>
                <a:gd name="T28" fmla="*/ 323 w 323"/>
                <a:gd name="T29" fmla="*/ 36 h 36"/>
                <a:gd name="T30" fmla="*/ 323 w 323"/>
                <a:gd name="T31" fmla="*/ 36 h 36"/>
                <a:gd name="T32" fmla="*/ 323 w 323"/>
                <a:gd name="T33" fmla="*/ 3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3"/>
                <a:gd name="T52" fmla="*/ 0 h 36"/>
                <a:gd name="T53" fmla="*/ 323 w 323"/>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3" h="36">
                  <a:moveTo>
                    <a:pt x="0" y="0"/>
                  </a:moveTo>
                  <a:lnTo>
                    <a:pt x="65" y="0"/>
                  </a:lnTo>
                  <a:lnTo>
                    <a:pt x="126" y="3"/>
                  </a:lnTo>
                  <a:lnTo>
                    <a:pt x="155" y="3"/>
                  </a:lnTo>
                  <a:lnTo>
                    <a:pt x="180" y="7"/>
                  </a:lnTo>
                  <a:lnTo>
                    <a:pt x="206" y="8"/>
                  </a:lnTo>
                  <a:lnTo>
                    <a:pt x="228" y="10"/>
                  </a:lnTo>
                  <a:lnTo>
                    <a:pt x="250" y="13"/>
                  </a:lnTo>
                  <a:lnTo>
                    <a:pt x="268" y="15"/>
                  </a:lnTo>
                  <a:lnTo>
                    <a:pt x="284" y="19"/>
                  </a:lnTo>
                  <a:lnTo>
                    <a:pt x="297" y="22"/>
                  </a:lnTo>
                  <a:lnTo>
                    <a:pt x="308" y="25"/>
                  </a:lnTo>
                  <a:lnTo>
                    <a:pt x="316" y="29"/>
                  </a:lnTo>
                  <a:lnTo>
                    <a:pt x="321" y="32"/>
                  </a:lnTo>
                  <a:lnTo>
                    <a:pt x="323" y="36"/>
                  </a:lnTo>
                </a:path>
              </a:pathLst>
            </a:custGeom>
            <a:noFill/>
            <a:ln w="444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93" name="Freeform 55"/>
            <p:cNvSpPr>
              <a:spLocks/>
            </p:cNvSpPr>
            <p:nvPr/>
          </p:nvSpPr>
          <p:spPr bwMode="auto">
            <a:xfrm>
              <a:off x="8946" y="6264"/>
              <a:ext cx="284" cy="34"/>
            </a:xfrm>
            <a:custGeom>
              <a:avLst/>
              <a:gdLst>
                <a:gd name="T0" fmla="*/ 284 w 284"/>
                <a:gd name="T1" fmla="*/ 34 h 34"/>
                <a:gd name="T2" fmla="*/ 226 w 284"/>
                <a:gd name="T3" fmla="*/ 34 h 34"/>
                <a:gd name="T4" fmla="*/ 173 w 284"/>
                <a:gd name="T5" fmla="*/ 30 h 34"/>
                <a:gd name="T6" fmla="*/ 126 w 284"/>
                <a:gd name="T7" fmla="*/ 28 h 34"/>
                <a:gd name="T8" fmla="*/ 104 w 284"/>
                <a:gd name="T9" fmla="*/ 25 h 34"/>
                <a:gd name="T10" fmla="*/ 83 w 284"/>
                <a:gd name="T11" fmla="*/ 23 h 34"/>
                <a:gd name="T12" fmla="*/ 65 w 284"/>
                <a:gd name="T13" fmla="*/ 22 h 34"/>
                <a:gd name="T14" fmla="*/ 49 w 284"/>
                <a:gd name="T15" fmla="*/ 18 h 34"/>
                <a:gd name="T16" fmla="*/ 34 w 284"/>
                <a:gd name="T17" fmla="*/ 17 h 34"/>
                <a:gd name="T18" fmla="*/ 22 w 284"/>
                <a:gd name="T19" fmla="*/ 13 h 34"/>
                <a:gd name="T20" fmla="*/ 14 w 284"/>
                <a:gd name="T21" fmla="*/ 10 h 34"/>
                <a:gd name="T22" fmla="*/ 5 w 284"/>
                <a:gd name="T23" fmla="*/ 6 h 34"/>
                <a:gd name="T24" fmla="*/ 2 w 284"/>
                <a:gd name="T25" fmla="*/ 3 h 34"/>
                <a:gd name="T26" fmla="*/ 0 w 284"/>
                <a:gd name="T27" fmla="*/ 0 h 34"/>
                <a:gd name="T28" fmla="*/ 0 w 284"/>
                <a:gd name="T29" fmla="*/ 0 h 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4"/>
                <a:gd name="T46" fmla="*/ 0 h 34"/>
                <a:gd name="T47" fmla="*/ 284 w 284"/>
                <a:gd name="T48" fmla="*/ 34 h 3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4" h="34">
                  <a:moveTo>
                    <a:pt x="284" y="34"/>
                  </a:moveTo>
                  <a:lnTo>
                    <a:pt x="226" y="34"/>
                  </a:lnTo>
                  <a:lnTo>
                    <a:pt x="173" y="30"/>
                  </a:lnTo>
                  <a:lnTo>
                    <a:pt x="126" y="28"/>
                  </a:lnTo>
                  <a:lnTo>
                    <a:pt x="104" y="25"/>
                  </a:lnTo>
                  <a:lnTo>
                    <a:pt x="83" y="23"/>
                  </a:lnTo>
                  <a:lnTo>
                    <a:pt x="65" y="22"/>
                  </a:lnTo>
                  <a:lnTo>
                    <a:pt x="49" y="18"/>
                  </a:lnTo>
                  <a:lnTo>
                    <a:pt x="34" y="17"/>
                  </a:lnTo>
                  <a:lnTo>
                    <a:pt x="22" y="13"/>
                  </a:lnTo>
                  <a:lnTo>
                    <a:pt x="14" y="10"/>
                  </a:lnTo>
                  <a:lnTo>
                    <a:pt x="5" y="6"/>
                  </a:lnTo>
                  <a:lnTo>
                    <a:pt x="2" y="3"/>
                  </a:lnTo>
                  <a:lnTo>
                    <a:pt x="0" y="0"/>
                  </a:lnTo>
                </a:path>
              </a:pathLst>
            </a:custGeom>
            <a:noFill/>
            <a:ln w="444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94" name="Line 56"/>
            <p:cNvSpPr>
              <a:spLocks noChangeShapeType="1"/>
            </p:cNvSpPr>
            <p:nvPr/>
          </p:nvSpPr>
          <p:spPr bwMode="auto">
            <a:xfrm flipV="1">
              <a:off x="10504" y="6106"/>
              <a:ext cx="75" cy="1969"/>
            </a:xfrm>
            <a:prstGeom prst="line">
              <a:avLst/>
            </a:prstGeom>
            <a:noFill/>
            <a:ln w="444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5" name="Line 57"/>
            <p:cNvSpPr>
              <a:spLocks noChangeShapeType="1"/>
            </p:cNvSpPr>
            <p:nvPr/>
          </p:nvSpPr>
          <p:spPr bwMode="auto">
            <a:xfrm flipV="1">
              <a:off x="8822" y="6490"/>
              <a:ext cx="116" cy="623"/>
            </a:xfrm>
            <a:prstGeom prst="line">
              <a:avLst/>
            </a:prstGeom>
            <a:noFill/>
            <a:ln w="444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6" name="Line 58"/>
            <p:cNvSpPr>
              <a:spLocks noChangeShapeType="1"/>
            </p:cNvSpPr>
            <p:nvPr/>
          </p:nvSpPr>
          <p:spPr bwMode="auto">
            <a:xfrm flipV="1">
              <a:off x="8411" y="6529"/>
              <a:ext cx="116" cy="968"/>
            </a:xfrm>
            <a:prstGeom prst="line">
              <a:avLst/>
            </a:prstGeom>
            <a:noFill/>
            <a:ln w="444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7" name="Line 59"/>
            <p:cNvSpPr>
              <a:spLocks noChangeShapeType="1"/>
            </p:cNvSpPr>
            <p:nvPr/>
          </p:nvSpPr>
          <p:spPr bwMode="auto">
            <a:xfrm flipH="1" flipV="1">
              <a:off x="8199" y="6529"/>
              <a:ext cx="47" cy="1469"/>
            </a:xfrm>
            <a:prstGeom prst="line">
              <a:avLst/>
            </a:prstGeom>
            <a:noFill/>
            <a:ln w="444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98" name="Rectangle 60"/>
            <p:cNvSpPr>
              <a:spLocks noChangeArrowheads="1"/>
            </p:cNvSpPr>
            <p:nvPr/>
          </p:nvSpPr>
          <p:spPr bwMode="auto">
            <a:xfrm>
              <a:off x="8972" y="7174"/>
              <a:ext cx="84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p>
          </p:txBody>
        </p:sp>
        <p:sp>
          <p:nvSpPr>
            <p:cNvPr id="10299" name="Rectangle 61"/>
            <p:cNvSpPr>
              <a:spLocks noChangeArrowheads="1"/>
            </p:cNvSpPr>
            <p:nvPr/>
          </p:nvSpPr>
          <p:spPr bwMode="auto">
            <a:xfrm>
              <a:off x="9025" y="7214"/>
              <a:ext cx="844"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a:solidFill>
                    <a:srgbClr val="000000"/>
                  </a:solidFill>
                  <a:latin typeface="Times New Roman" panose="02020603050405020304" pitchFamily="18" charset="0"/>
                </a:rPr>
                <a:t>Earth Orbit</a:t>
              </a:r>
              <a:endParaRPr lang="en-US" altLang="en-US" sz="2800">
                <a:latin typeface="Times New Roman" panose="02020603050405020304" pitchFamily="18" charset="0"/>
              </a:endParaRPr>
            </a:p>
          </p:txBody>
        </p:sp>
        <p:sp>
          <p:nvSpPr>
            <p:cNvPr id="10300" name="Rectangle 62"/>
            <p:cNvSpPr>
              <a:spLocks noChangeArrowheads="1"/>
            </p:cNvSpPr>
            <p:nvPr/>
          </p:nvSpPr>
          <p:spPr bwMode="auto">
            <a:xfrm>
              <a:off x="9012" y="6675"/>
              <a:ext cx="826"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p>
          </p:txBody>
        </p:sp>
        <p:sp>
          <p:nvSpPr>
            <p:cNvPr id="10301" name="Rectangle 63"/>
            <p:cNvSpPr>
              <a:spLocks noChangeArrowheads="1"/>
            </p:cNvSpPr>
            <p:nvPr/>
          </p:nvSpPr>
          <p:spPr bwMode="auto">
            <a:xfrm>
              <a:off x="9067" y="6711"/>
              <a:ext cx="823"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a:solidFill>
                    <a:srgbClr val="000000"/>
                  </a:solidFill>
                  <a:latin typeface="Times New Roman" panose="02020603050405020304" pitchFamily="18" charset="0"/>
                </a:rPr>
                <a:t>Mars Orbit</a:t>
              </a:r>
              <a:endParaRPr lang="en-US" altLang="en-US" sz="2800">
                <a:latin typeface="Times New Roman" panose="02020603050405020304" pitchFamily="18" charset="0"/>
              </a:endParaRPr>
            </a:p>
          </p:txBody>
        </p:sp>
        <p:sp>
          <p:nvSpPr>
            <p:cNvPr id="10302" name="Rectangle 64"/>
            <p:cNvSpPr>
              <a:spLocks noChangeArrowheads="1"/>
            </p:cNvSpPr>
            <p:nvPr/>
          </p:nvSpPr>
          <p:spPr bwMode="auto">
            <a:xfrm>
              <a:off x="10203" y="8020"/>
              <a:ext cx="18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p>
          </p:txBody>
        </p:sp>
        <p:sp>
          <p:nvSpPr>
            <p:cNvPr id="10303" name="Rectangle 65"/>
            <p:cNvSpPr>
              <a:spLocks noChangeArrowheads="1"/>
            </p:cNvSpPr>
            <p:nvPr/>
          </p:nvSpPr>
          <p:spPr bwMode="auto">
            <a:xfrm>
              <a:off x="10257" y="8060"/>
              <a:ext cx="94"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a:solidFill>
                    <a:srgbClr val="000000"/>
                  </a:solidFill>
                  <a:latin typeface="Times New Roman" panose="02020603050405020304" pitchFamily="18" charset="0"/>
                </a:rPr>
                <a:t>1</a:t>
              </a:r>
              <a:endParaRPr lang="en-US" altLang="en-US" sz="2800">
                <a:latin typeface="Times New Roman" panose="02020603050405020304" pitchFamily="18" charset="0"/>
              </a:endParaRPr>
            </a:p>
          </p:txBody>
        </p:sp>
        <p:sp>
          <p:nvSpPr>
            <p:cNvPr id="10304" name="Rectangle 66"/>
            <p:cNvSpPr>
              <a:spLocks noChangeArrowheads="1"/>
            </p:cNvSpPr>
            <p:nvPr/>
          </p:nvSpPr>
          <p:spPr bwMode="auto">
            <a:xfrm>
              <a:off x="10039" y="7521"/>
              <a:ext cx="187"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p>
          </p:txBody>
        </p:sp>
        <p:sp>
          <p:nvSpPr>
            <p:cNvPr id="10305" name="Rectangle 67"/>
            <p:cNvSpPr>
              <a:spLocks noChangeArrowheads="1"/>
            </p:cNvSpPr>
            <p:nvPr/>
          </p:nvSpPr>
          <p:spPr bwMode="auto">
            <a:xfrm>
              <a:off x="10093" y="7558"/>
              <a:ext cx="93"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a:solidFill>
                    <a:srgbClr val="000000"/>
                  </a:solidFill>
                  <a:latin typeface="Times New Roman" panose="02020603050405020304" pitchFamily="18" charset="0"/>
                </a:rPr>
                <a:t>2</a:t>
              </a:r>
              <a:endParaRPr lang="en-US" altLang="en-US" sz="2800">
                <a:latin typeface="Times New Roman" panose="02020603050405020304" pitchFamily="18" charset="0"/>
              </a:endParaRPr>
            </a:p>
          </p:txBody>
        </p:sp>
        <p:sp>
          <p:nvSpPr>
            <p:cNvPr id="10306" name="Rectangle 68"/>
            <p:cNvSpPr>
              <a:spLocks noChangeArrowheads="1"/>
            </p:cNvSpPr>
            <p:nvPr/>
          </p:nvSpPr>
          <p:spPr bwMode="auto">
            <a:xfrm>
              <a:off x="9792" y="7252"/>
              <a:ext cx="18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p>
          </p:txBody>
        </p:sp>
        <p:sp>
          <p:nvSpPr>
            <p:cNvPr id="10307" name="Rectangle 69"/>
            <p:cNvSpPr>
              <a:spLocks noChangeArrowheads="1"/>
            </p:cNvSpPr>
            <p:nvPr/>
          </p:nvSpPr>
          <p:spPr bwMode="auto">
            <a:xfrm>
              <a:off x="9845" y="7290"/>
              <a:ext cx="9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a:solidFill>
                    <a:srgbClr val="000000"/>
                  </a:solidFill>
                  <a:latin typeface="Times New Roman" panose="02020603050405020304" pitchFamily="18" charset="0"/>
                </a:rPr>
                <a:t>3</a:t>
              </a:r>
              <a:endParaRPr lang="en-US" altLang="en-US" sz="2800">
                <a:latin typeface="Times New Roman" panose="02020603050405020304" pitchFamily="18" charset="0"/>
              </a:endParaRPr>
            </a:p>
          </p:txBody>
        </p:sp>
        <p:sp>
          <p:nvSpPr>
            <p:cNvPr id="10308" name="Rectangle 70"/>
            <p:cNvSpPr>
              <a:spLocks noChangeArrowheads="1"/>
            </p:cNvSpPr>
            <p:nvPr/>
          </p:nvSpPr>
          <p:spPr bwMode="auto">
            <a:xfrm>
              <a:off x="9259" y="6982"/>
              <a:ext cx="18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p>
          </p:txBody>
        </p:sp>
        <p:sp>
          <p:nvSpPr>
            <p:cNvPr id="10309" name="Rectangle 71"/>
            <p:cNvSpPr>
              <a:spLocks noChangeArrowheads="1"/>
            </p:cNvSpPr>
            <p:nvPr/>
          </p:nvSpPr>
          <p:spPr bwMode="auto">
            <a:xfrm>
              <a:off x="9312" y="7020"/>
              <a:ext cx="9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a:solidFill>
                    <a:srgbClr val="000000"/>
                  </a:solidFill>
                  <a:latin typeface="Times New Roman" panose="02020603050405020304" pitchFamily="18" charset="0"/>
                </a:rPr>
                <a:t>4</a:t>
              </a:r>
              <a:endParaRPr lang="en-US" altLang="en-US" sz="2800">
                <a:latin typeface="Times New Roman" panose="02020603050405020304" pitchFamily="18" charset="0"/>
              </a:endParaRPr>
            </a:p>
          </p:txBody>
        </p:sp>
        <p:sp>
          <p:nvSpPr>
            <p:cNvPr id="10310" name="Rectangle 72"/>
            <p:cNvSpPr>
              <a:spLocks noChangeArrowheads="1"/>
            </p:cNvSpPr>
            <p:nvPr/>
          </p:nvSpPr>
          <p:spPr bwMode="auto">
            <a:xfrm>
              <a:off x="8725" y="7252"/>
              <a:ext cx="18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p>
          </p:txBody>
        </p:sp>
        <p:sp>
          <p:nvSpPr>
            <p:cNvPr id="10311" name="Rectangle 73"/>
            <p:cNvSpPr>
              <a:spLocks noChangeArrowheads="1"/>
            </p:cNvSpPr>
            <p:nvPr/>
          </p:nvSpPr>
          <p:spPr bwMode="auto">
            <a:xfrm>
              <a:off x="8779" y="7290"/>
              <a:ext cx="9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a:solidFill>
                    <a:srgbClr val="000000"/>
                  </a:solidFill>
                  <a:latin typeface="Times New Roman" panose="02020603050405020304" pitchFamily="18" charset="0"/>
                </a:rPr>
                <a:t>5</a:t>
              </a:r>
              <a:endParaRPr lang="en-US" altLang="en-US" sz="2800">
                <a:latin typeface="Times New Roman" panose="02020603050405020304" pitchFamily="18" charset="0"/>
              </a:endParaRPr>
            </a:p>
          </p:txBody>
        </p:sp>
        <p:sp>
          <p:nvSpPr>
            <p:cNvPr id="10312" name="Rectangle 74"/>
            <p:cNvSpPr>
              <a:spLocks noChangeArrowheads="1"/>
            </p:cNvSpPr>
            <p:nvPr/>
          </p:nvSpPr>
          <p:spPr bwMode="auto">
            <a:xfrm>
              <a:off x="8438" y="7597"/>
              <a:ext cx="18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p>
          </p:txBody>
        </p:sp>
        <p:sp>
          <p:nvSpPr>
            <p:cNvPr id="10313" name="Rectangle 75"/>
            <p:cNvSpPr>
              <a:spLocks noChangeArrowheads="1"/>
            </p:cNvSpPr>
            <p:nvPr/>
          </p:nvSpPr>
          <p:spPr bwMode="auto">
            <a:xfrm>
              <a:off x="8490" y="7638"/>
              <a:ext cx="94"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a:solidFill>
                    <a:srgbClr val="000000"/>
                  </a:solidFill>
                  <a:latin typeface="Times New Roman" panose="02020603050405020304" pitchFamily="18" charset="0"/>
                </a:rPr>
                <a:t>6</a:t>
              </a:r>
              <a:endParaRPr lang="en-US" altLang="en-US" sz="2800">
                <a:latin typeface="Times New Roman" panose="02020603050405020304" pitchFamily="18" charset="0"/>
              </a:endParaRPr>
            </a:p>
          </p:txBody>
        </p:sp>
        <p:sp>
          <p:nvSpPr>
            <p:cNvPr id="10314" name="Rectangle 76"/>
            <p:cNvSpPr>
              <a:spLocks noChangeArrowheads="1"/>
            </p:cNvSpPr>
            <p:nvPr/>
          </p:nvSpPr>
          <p:spPr bwMode="auto">
            <a:xfrm>
              <a:off x="8357" y="8020"/>
              <a:ext cx="18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p>
          </p:txBody>
        </p:sp>
        <p:sp>
          <p:nvSpPr>
            <p:cNvPr id="10315" name="Rectangle 77"/>
            <p:cNvSpPr>
              <a:spLocks noChangeArrowheads="1"/>
            </p:cNvSpPr>
            <p:nvPr/>
          </p:nvSpPr>
          <p:spPr bwMode="auto">
            <a:xfrm>
              <a:off x="8409" y="8060"/>
              <a:ext cx="93"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a:solidFill>
                    <a:srgbClr val="000000"/>
                  </a:solidFill>
                  <a:latin typeface="Times New Roman" panose="02020603050405020304" pitchFamily="18" charset="0"/>
                </a:rPr>
                <a:t>7</a:t>
              </a:r>
              <a:endParaRPr lang="en-US" altLang="en-US" sz="2800">
                <a:latin typeface="Times New Roman" panose="02020603050405020304" pitchFamily="18" charset="0"/>
              </a:endParaRPr>
            </a:p>
          </p:txBody>
        </p:sp>
        <p:sp>
          <p:nvSpPr>
            <p:cNvPr id="10316" name="Freeform 78"/>
            <p:cNvSpPr>
              <a:spLocks/>
            </p:cNvSpPr>
            <p:nvPr/>
          </p:nvSpPr>
          <p:spPr bwMode="auto">
            <a:xfrm>
              <a:off x="8166" y="6420"/>
              <a:ext cx="73" cy="109"/>
            </a:xfrm>
            <a:custGeom>
              <a:avLst/>
              <a:gdLst>
                <a:gd name="T0" fmla="*/ 36 w 73"/>
                <a:gd name="T1" fmla="*/ 0 h 109"/>
                <a:gd name="T2" fmla="*/ 28 w 73"/>
                <a:gd name="T3" fmla="*/ 41 h 109"/>
                <a:gd name="T4" fmla="*/ 0 w 73"/>
                <a:gd name="T5" fmla="*/ 41 h 109"/>
                <a:gd name="T6" fmla="*/ 22 w 73"/>
                <a:gd name="T7" fmla="*/ 68 h 109"/>
                <a:gd name="T8" fmla="*/ 14 w 73"/>
                <a:gd name="T9" fmla="*/ 109 h 109"/>
                <a:gd name="T10" fmla="*/ 36 w 73"/>
                <a:gd name="T11" fmla="*/ 83 h 109"/>
                <a:gd name="T12" fmla="*/ 60 w 73"/>
                <a:gd name="T13" fmla="*/ 109 h 109"/>
                <a:gd name="T14" fmla="*/ 51 w 73"/>
                <a:gd name="T15" fmla="*/ 68 h 109"/>
                <a:gd name="T16" fmla="*/ 73 w 73"/>
                <a:gd name="T17" fmla="*/ 41 h 109"/>
                <a:gd name="T18" fmla="*/ 46 w 73"/>
                <a:gd name="T19" fmla="*/ 41 h 109"/>
                <a:gd name="T20" fmla="*/ 36 w 73"/>
                <a:gd name="T21" fmla="*/ 0 h 1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3"/>
                <a:gd name="T34" fmla="*/ 0 h 109"/>
                <a:gd name="T35" fmla="*/ 73 w 73"/>
                <a:gd name="T36" fmla="*/ 109 h 10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3" h="109">
                  <a:moveTo>
                    <a:pt x="36" y="0"/>
                  </a:moveTo>
                  <a:lnTo>
                    <a:pt x="28" y="41"/>
                  </a:lnTo>
                  <a:lnTo>
                    <a:pt x="0" y="41"/>
                  </a:lnTo>
                  <a:lnTo>
                    <a:pt x="22" y="68"/>
                  </a:lnTo>
                  <a:lnTo>
                    <a:pt x="14" y="109"/>
                  </a:lnTo>
                  <a:lnTo>
                    <a:pt x="36" y="83"/>
                  </a:lnTo>
                  <a:lnTo>
                    <a:pt x="60" y="109"/>
                  </a:lnTo>
                  <a:lnTo>
                    <a:pt x="51" y="68"/>
                  </a:lnTo>
                  <a:lnTo>
                    <a:pt x="73" y="41"/>
                  </a:lnTo>
                  <a:lnTo>
                    <a:pt x="46" y="41"/>
                  </a:lnTo>
                  <a:lnTo>
                    <a:pt x="36" y="0"/>
                  </a:lnTo>
                  <a:close/>
                </a:path>
              </a:pathLst>
            </a:custGeom>
            <a:solidFill>
              <a:srgbClr val="000000"/>
            </a:solidFill>
            <a:ln w="4445">
              <a:solidFill>
                <a:srgbClr val="000000"/>
              </a:solidFill>
              <a:round/>
              <a:headEnd/>
              <a:tailEnd/>
            </a:ln>
          </p:spPr>
          <p:txBody>
            <a:bodyPr/>
            <a:lstStyle/>
            <a:p>
              <a:endParaRPr lang="en-US"/>
            </a:p>
          </p:txBody>
        </p:sp>
        <p:sp>
          <p:nvSpPr>
            <p:cNvPr id="10317" name="Freeform 79"/>
            <p:cNvSpPr>
              <a:spLocks/>
            </p:cNvSpPr>
            <p:nvPr/>
          </p:nvSpPr>
          <p:spPr bwMode="auto">
            <a:xfrm>
              <a:off x="8494" y="6420"/>
              <a:ext cx="75" cy="109"/>
            </a:xfrm>
            <a:custGeom>
              <a:avLst/>
              <a:gdLst>
                <a:gd name="T0" fmla="*/ 38 w 75"/>
                <a:gd name="T1" fmla="*/ 0 h 109"/>
                <a:gd name="T2" fmla="*/ 29 w 75"/>
                <a:gd name="T3" fmla="*/ 41 h 109"/>
                <a:gd name="T4" fmla="*/ 0 w 75"/>
                <a:gd name="T5" fmla="*/ 41 h 109"/>
                <a:gd name="T6" fmla="*/ 22 w 75"/>
                <a:gd name="T7" fmla="*/ 68 h 109"/>
                <a:gd name="T8" fmla="*/ 14 w 75"/>
                <a:gd name="T9" fmla="*/ 109 h 109"/>
                <a:gd name="T10" fmla="*/ 38 w 75"/>
                <a:gd name="T11" fmla="*/ 83 h 109"/>
                <a:gd name="T12" fmla="*/ 60 w 75"/>
                <a:gd name="T13" fmla="*/ 109 h 109"/>
                <a:gd name="T14" fmla="*/ 51 w 75"/>
                <a:gd name="T15" fmla="*/ 68 h 109"/>
                <a:gd name="T16" fmla="*/ 75 w 75"/>
                <a:gd name="T17" fmla="*/ 41 h 109"/>
                <a:gd name="T18" fmla="*/ 46 w 75"/>
                <a:gd name="T19" fmla="*/ 41 h 109"/>
                <a:gd name="T20" fmla="*/ 38 w 75"/>
                <a:gd name="T21" fmla="*/ 0 h 1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5"/>
                <a:gd name="T34" fmla="*/ 0 h 109"/>
                <a:gd name="T35" fmla="*/ 75 w 75"/>
                <a:gd name="T36" fmla="*/ 109 h 10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5" h="109">
                  <a:moveTo>
                    <a:pt x="38" y="0"/>
                  </a:moveTo>
                  <a:lnTo>
                    <a:pt x="29" y="41"/>
                  </a:lnTo>
                  <a:lnTo>
                    <a:pt x="0" y="41"/>
                  </a:lnTo>
                  <a:lnTo>
                    <a:pt x="22" y="68"/>
                  </a:lnTo>
                  <a:lnTo>
                    <a:pt x="14" y="109"/>
                  </a:lnTo>
                  <a:lnTo>
                    <a:pt x="38" y="83"/>
                  </a:lnTo>
                  <a:lnTo>
                    <a:pt x="60" y="109"/>
                  </a:lnTo>
                  <a:lnTo>
                    <a:pt x="51" y="68"/>
                  </a:lnTo>
                  <a:lnTo>
                    <a:pt x="75" y="41"/>
                  </a:lnTo>
                  <a:lnTo>
                    <a:pt x="46" y="41"/>
                  </a:lnTo>
                  <a:lnTo>
                    <a:pt x="38" y="0"/>
                  </a:lnTo>
                  <a:close/>
                </a:path>
              </a:pathLst>
            </a:custGeom>
            <a:solidFill>
              <a:srgbClr val="000000"/>
            </a:solidFill>
            <a:ln w="4445">
              <a:solidFill>
                <a:srgbClr val="000000"/>
              </a:solidFill>
              <a:round/>
              <a:headEnd/>
              <a:tailEnd/>
            </a:ln>
          </p:spPr>
          <p:txBody>
            <a:bodyPr/>
            <a:lstStyle/>
            <a:p>
              <a:endParaRPr lang="en-US"/>
            </a:p>
          </p:txBody>
        </p:sp>
        <p:sp>
          <p:nvSpPr>
            <p:cNvPr id="10318" name="Freeform 80"/>
            <p:cNvSpPr>
              <a:spLocks/>
            </p:cNvSpPr>
            <p:nvPr/>
          </p:nvSpPr>
          <p:spPr bwMode="auto">
            <a:xfrm>
              <a:off x="8904" y="6382"/>
              <a:ext cx="74" cy="108"/>
            </a:xfrm>
            <a:custGeom>
              <a:avLst/>
              <a:gdLst>
                <a:gd name="T0" fmla="*/ 37 w 74"/>
                <a:gd name="T1" fmla="*/ 0 h 108"/>
                <a:gd name="T2" fmla="*/ 29 w 74"/>
                <a:gd name="T3" fmla="*/ 41 h 108"/>
                <a:gd name="T4" fmla="*/ 0 w 74"/>
                <a:gd name="T5" fmla="*/ 41 h 108"/>
                <a:gd name="T6" fmla="*/ 23 w 74"/>
                <a:gd name="T7" fmla="*/ 67 h 108"/>
                <a:gd name="T8" fmla="*/ 15 w 74"/>
                <a:gd name="T9" fmla="*/ 108 h 108"/>
                <a:gd name="T10" fmla="*/ 37 w 74"/>
                <a:gd name="T11" fmla="*/ 84 h 108"/>
                <a:gd name="T12" fmla="*/ 61 w 74"/>
                <a:gd name="T13" fmla="*/ 108 h 108"/>
                <a:gd name="T14" fmla="*/ 52 w 74"/>
                <a:gd name="T15" fmla="*/ 67 h 108"/>
                <a:gd name="T16" fmla="*/ 74 w 74"/>
                <a:gd name="T17" fmla="*/ 41 h 108"/>
                <a:gd name="T18" fmla="*/ 46 w 74"/>
                <a:gd name="T19" fmla="*/ 41 h 108"/>
                <a:gd name="T20" fmla="*/ 37 w 74"/>
                <a:gd name="T21" fmla="*/ 0 h 1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4"/>
                <a:gd name="T34" fmla="*/ 0 h 108"/>
                <a:gd name="T35" fmla="*/ 74 w 74"/>
                <a:gd name="T36" fmla="*/ 108 h 10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4" h="108">
                  <a:moveTo>
                    <a:pt x="37" y="0"/>
                  </a:moveTo>
                  <a:lnTo>
                    <a:pt x="29" y="41"/>
                  </a:lnTo>
                  <a:lnTo>
                    <a:pt x="0" y="41"/>
                  </a:lnTo>
                  <a:lnTo>
                    <a:pt x="23" y="67"/>
                  </a:lnTo>
                  <a:lnTo>
                    <a:pt x="15" y="108"/>
                  </a:lnTo>
                  <a:lnTo>
                    <a:pt x="37" y="84"/>
                  </a:lnTo>
                  <a:lnTo>
                    <a:pt x="61" y="108"/>
                  </a:lnTo>
                  <a:lnTo>
                    <a:pt x="52" y="67"/>
                  </a:lnTo>
                  <a:lnTo>
                    <a:pt x="74" y="41"/>
                  </a:lnTo>
                  <a:lnTo>
                    <a:pt x="46" y="41"/>
                  </a:lnTo>
                  <a:lnTo>
                    <a:pt x="37" y="0"/>
                  </a:lnTo>
                  <a:close/>
                </a:path>
              </a:pathLst>
            </a:custGeom>
            <a:solidFill>
              <a:srgbClr val="000000"/>
            </a:solidFill>
            <a:ln w="4445">
              <a:solidFill>
                <a:srgbClr val="000000"/>
              </a:solidFill>
              <a:round/>
              <a:headEnd/>
              <a:tailEnd/>
            </a:ln>
          </p:spPr>
          <p:txBody>
            <a:bodyPr/>
            <a:lstStyle/>
            <a:p>
              <a:endParaRPr lang="en-US"/>
            </a:p>
          </p:txBody>
        </p:sp>
        <p:sp>
          <p:nvSpPr>
            <p:cNvPr id="10319" name="Freeform 81"/>
            <p:cNvSpPr>
              <a:spLocks/>
            </p:cNvSpPr>
            <p:nvPr/>
          </p:nvSpPr>
          <p:spPr bwMode="auto">
            <a:xfrm>
              <a:off x="9315" y="6228"/>
              <a:ext cx="75" cy="107"/>
            </a:xfrm>
            <a:custGeom>
              <a:avLst/>
              <a:gdLst>
                <a:gd name="T0" fmla="*/ 37 w 75"/>
                <a:gd name="T1" fmla="*/ 0 h 107"/>
                <a:gd name="T2" fmla="*/ 29 w 75"/>
                <a:gd name="T3" fmla="*/ 41 h 107"/>
                <a:gd name="T4" fmla="*/ 0 w 75"/>
                <a:gd name="T5" fmla="*/ 41 h 107"/>
                <a:gd name="T6" fmla="*/ 22 w 75"/>
                <a:gd name="T7" fmla="*/ 66 h 107"/>
                <a:gd name="T8" fmla="*/ 13 w 75"/>
                <a:gd name="T9" fmla="*/ 107 h 107"/>
                <a:gd name="T10" fmla="*/ 37 w 75"/>
                <a:gd name="T11" fmla="*/ 83 h 107"/>
                <a:gd name="T12" fmla="*/ 59 w 75"/>
                <a:gd name="T13" fmla="*/ 107 h 107"/>
                <a:gd name="T14" fmla="*/ 51 w 75"/>
                <a:gd name="T15" fmla="*/ 66 h 107"/>
                <a:gd name="T16" fmla="*/ 75 w 75"/>
                <a:gd name="T17" fmla="*/ 41 h 107"/>
                <a:gd name="T18" fmla="*/ 46 w 75"/>
                <a:gd name="T19" fmla="*/ 41 h 107"/>
                <a:gd name="T20" fmla="*/ 37 w 75"/>
                <a:gd name="T21" fmla="*/ 0 h 10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5"/>
                <a:gd name="T34" fmla="*/ 0 h 107"/>
                <a:gd name="T35" fmla="*/ 75 w 75"/>
                <a:gd name="T36" fmla="*/ 107 h 10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5" h="107">
                  <a:moveTo>
                    <a:pt x="37" y="0"/>
                  </a:moveTo>
                  <a:lnTo>
                    <a:pt x="29" y="41"/>
                  </a:lnTo>
                  <a:lnTo>
                    <a:pt x="0" y="41"/>
                  </a:lnTo>
                  <a:lnTo>
                    <a:pt x="22" y="66"/>
                  </a:lnTo>
                  <a:lnTo>
                    <a:pt x="13" y="107"/>
                  </a:lnTo>
                  <a:lnTo>
                    <a:pt x="37" y="83"/>
                  </a:lnTo>
                  <a:lnTo>
                    <a:pt x="59" y="107"/>
                  </a:lnTo>
                  <a:lnTo>
                    <a:pt x="51" y="66"/>
                  </a:lnTo>
                  <a:lnTo>
                    <a:pt x="75" y="41"/>
                  </a:lnTo>
                  <a:lnTo>
                    <a:pt x="46" y="41"/>
                  </a:lnTo>
                  <a:lnTo>
                    <a:pt x="37" y="0"/>
                  </a:lnTo>
                  <a:close/>
                </a:path>
              </a:pathLst>
            </a:custGeom>
            <a:solidFill>
              <a:srgbClr val="000000"/>
            </a:solidFill>
            <a:ln w="4445">
              <a:solidFill>
                <a:srgbClr val="000000"/>
              </a:solidFill>
              <a:round/>
              <a:headEnd/>
              <a:tailEnd/>
            </a:ln>
          </p:spPr>
          <p:txBody>
            <a:bodyPr/>
            <a:lstStyle/>
            <a:p>
              <a:endParaRPr lang="en-US"/>
            </a:p>
          </p:txBody>
        </p:sp>
        <p:sp>
          <p:nvSpPr>
            <p:cNvPr id="10320" name="Freeform 82"/>
            <p:cNvSpPr>
              <a:spLocks/>
            </p:cNvSpPr>
            <p:nvPr/>
          </p:nvSpPr>
          <p:spPr bwMode="auto">
            <a:xfrm>
              <a:off x="9724" y="6031"/>
              <a:ext cx="75" cy="107"/>
            </a:xfrm>
            <a:custGeom>
              <a:avLst/>
              <a:gdLst>
                <a:gd name="T0" fmla="*/ 38 w 75"/>
                <a:gd name="T1" fmla="*/ 0 h 107"/>
                <a:gd name="T2" fmla="*/ 29 w 75"/>
                <a:gd name="T3" fmla="*/ 41 h 107"/>
                <a:gd name="T4" fmla="*/ 0 w 75"/>
                <a:gd name="T5" fmla="*/ 41 h 107"/>
                <a:gd name="T6" fmla="*/ 24 w 75"/>
                <a:gd name="T7" fmla="*/ 66 h 107"/>
                <a:gd name="T8" fmla="*/ 16 w 75"/>
                <a:gd name="T9" fmla="*/ 107 h 107"/>
                <a:gd name="T10" fmla="*/ 38 w 75"/>
                <a:gd name="T11" fmla="*/ 83 h 107"/>
                <a:gd name="T12" fmla="*/ 62 w 75"/>
                <a:gd name="T13" fmla="*/ 107 h 107"/>
                <a:gd name="T14" fmla="*/ 53 w 75"/>
                <a:gd name="T15" fmla="*/ 66 h 107"/>
                <a:gd name="T16" fmla="*/ 75 w 75"/>
                <a:gd name="T17" fmla="*/ 41 h 107"/>
                <a:gd name="T18" fmla="*/ 46 w 75"/>
                <a:gd name="T19" fmla="*/ 41 h 107"/>
                <a:gd name="T20" fmla="*/ 38 w 75"/>
                <a:gd name="T21" fmla="*/ 0 h 10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5"/>
                <a:gd name="T34" fmla="*/ 0 h 107"/>
                <a:gd name="T35" fmla="*/ 75 w 75"/>
                <a:gd name="T36" fmla="*/ 107 h 10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5" h="107">
                  <a:moveTo>
                    <a:pt x="38" y="0"/>
                  </a:moveTo>
                  <a:lnTo>
                    <a:pt x="29" y="41"/>
                  </a:lnTo>
                  <a:lnTo>
                    <a:pt x="0" y="41"/>
                  </a:lnTo>
                  <a:lnTo>
                    <a:pt x="24" y="66"/>
                  </a:lnTo>
                  <a:lnTo>
                    <a:pt x="16" y="107"/>
                  </a:lnTo>
                  <a:lnTo>
                    <a:pt x="38" y="83"/>
                  </a:lnTo>
                  <a:lnTo>
                    <a:pt x="62" y="107"/>
                  </a:lnTo>
                  <a:lnTo>
                    <a:pt x="53" y="66"/>
                  </a:lnTo>
                  <a:lnTo>
                    <a:pt x="75" y="41"/>
                  </a:lnTo>
                  <a:lnTo>
                    <a:pt x="46" y="41"/>
                  </a:lnTo>
                  <a:lnTo>
                    <a:pt x="38" y="0"/>
                  </a:lnTo>
                  <a:close/>
                </a:path>
              </a:pathLst>
            </a:custGeom>
            <a:solidFill>
              <a:srgbClr val="000000"/>
            </a:solidFill>
            <a:ln w="4445">
              <a:solidFill>
                <a:srgbClr val="000000"/>
              </a:solidFill>
              <a:round/>
              <a:headEnd/>
              <a:tailEnd/>
            </a:ln>
          </p:spPr>
          <p:txBody>
            <a:bodyPr/>
            <a:lstStyle/>
            <a:p>
              <a:endParaRPr lang="en-US"/>
            </a:p>
          </p:txBody>
        </p:sp>
        <p:sp>
          <p:nvSpPr>
            <p:cNvPr id="10321" name="Freeform 83"/>
            <p:cNvSpPr>
              <a:spLocks/>
            </p:cNvSpPr>
            <p:nvPr/>
          </p:nvSpPr>
          <p:spPr bwMode="auto">
            <a:xfrm>
              <a:off x="10135" y="6010"/>
              <a:ext cx="75" cy="109"/>
            </a:xfrm>
            <a:custGeom>
              <a:avLst/>
              <a:gdLst>
                <a:gd name="T0" fmla="*/ 38 w 75"/>
                <a:gd name="T1" fmla="*/ 0 h 109"/>
                <a:gd name="T2" fmla="*/ 29 w 75"/>
                <a:gd name="T3" fmla="*/ 41 h 109"/>
                <a:gd name="T4" fmla="*/ 0 w 75"/>
                <a:gd name="T5" fmla="*/ 41 h 109"/>
                <a:gd name="T6" fmla="*/ 23 w 75"/>
                <a:gd name="T7" fmla="*/ 68 h 109"/>
                <a:gd name="T8" fmla="*/ 14 w 75"/>
                <a:gd name="T9" fmla="*/ 109 h 109"/>
                <a:gd name="T10" fmla="*/ 38 w 75"/>
                <a:gd name="T11" fmla="*/ 84 h 109"/>
                <a:gd name="T12" fmla="*/ 60 w 75"/>
                <a:gd name="T13" fmla="*/ 109 h 109"/>
                <a:gd name="T14" fmla="*/ 51 w 75"/>
                <a:gd name="T15" fmla="*/ 68 h 109"/>
                <a:gd name="T16" fmla="*/ 75 w 75"/>
                <a:gd name="T17" fmla="*/ 41 h 109"/>
                <a:gd name="T18" fmla="*/ 46 w 75"/>
                <a:gd name="T19" fmla="*/ 41 h 109"/>
                <a:gd name="T20" fmla="*/ 38 w 75"/>
                <a:gd name="T21" fmla="*/ 0 h 1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5"/>
                <a:gd name="T34" fmla="*/ 0 h 109"/>
                <a:gd name="T35" fmla="*/ 75 w 75"/>
                <a:gd name="T36" fmla="*/ 109 h 10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5" h="109">
                  <a:moveTo>
                    <a:pt x="38" y="0"/>
                  </a:moveTo>
                  <a:lnTo>
                    <a:pt x="29" y="41"/>
                  </a:lnTo>
                  <a:lnTo>
                    <a:pt x="0" y="41"/>
                  </a:lnTo>
                  <a:lnTo>
                    <a:pt x="23" y="68"/>
                  </a:lnTo>
                  <a:lnTo>
                    <a:pt x="14" y="109"/>
                  </a:lnTo>
                  <a:lnTo>
                    <a:pt x="38" y="84"/>
                  </a:lnTo>
                  <a:lnTo>
                    <a:pt x="60" y="109"/>
                  </a:lnTo>
                  <a:lnTo>
                    <a:pt x="51" y="68"/>
                  </a:lnTo>
                  <a:lnTo>
                    <a:pt x="75" y="41"/>
                  </a:lnTo>
                  <a:lnTo>
                    <a:pt x="46" y="41"/>
                  </a:lnTo>
                  <a:lnTo>
                    <a:pt x="38" y="0"/>
                  </a:lnTo>
                  <a:close/>
                </a:path>
              </a:pathLst>
            </a:custGeom>
            <a:solidFill>
              <a:srgbClr val="000000"/>
            </a:solidFill>
            <a:ln w="4445">
              <a:solidFill>
                <a:srgbClr val="000000"/>
              </a:solidFill>
              <a:round/>
              <a:headEnd/>
              <a:tailEnd/>
            </a:ln>
          </p:spPr>
          <p:txBody>
            <a:bodyPr/>
            <a:lstStyle/>
            <a:p>
              <a:endParaRPr lang="en-US"/>
            </a:p>
          </p:txBody>
        </p:sp>
        <p:sp>
          <p:nvSpPr>
            <p:cNvPr id="10322" name="Freeform 84"/>
            <p:cNvSpPr>
              <a:spLocks/>
            </p:cNvSpPr>
            <p:nvPr/>
          </p:nvSpPr>
          <p:spPr bwMode="auto">
            <a:xfrm>
              <a:off x="10543" y="6010"/>
              <a:ext cx="75" cy="109"/>
            </a:xfrm>
            <a:custGeom>
              <a:avLst/>
              <a:gdLst>
                <a:gd name="T0" fmla="*/ 38 w 75"/>
                <a:gd name="T1" fmla="*/ 0 h 109"/>
                <a:gd name="T2" fmla="*/ 29 w 75"/>
                <a:gd name="T3" fmla="*/ 41 h 109"/>
                <a:gd name="T4" fmla="*/ 0 w 75"/>
                <a:gd name="T5" fmla="*/ 41 h 109"/>
                <a:gd name="T6" fmla="*/ 22 w 75"/>
                <a:gd name="T7" fmla="*/ 68 h 109"/>
                <a:gd name="T8" fmla="*/ 14 w 75"/>
                <a:gd name="T9" fmla="*/ 109 h 109"/>
                <a:gd name="T10" fmla="*/ 38 w 75"/>
                <a:gd name="T11" fmla="*/ 84 h 109"/>
                <a:gd name="T12" fmla="*/ 60 w 75"/>
                <a:gd name="T13" fmla="*/ 109 h 109"/>
                <a:gd name="T14" fmla="*/ 51 w 75"/>
                <a:gd name="T15" fmla="*/ 68 h 109"/>
                <a:gd name="T16" fmla="*/ 75 w 75"/>
                <a:gd name="T17" fmla="*/ 41 h 109"/>
                <a:gd name="T18" fmla="*/ 46 w 75"/>
                <a:gd name="T19" fmla="*/ 41 h 109"/>
                <a:gd name="T20" fmla="*/ 38 w 75"/>
                <a:gd name="T21" fmla="*/ 0 h 1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5"/>
                <a:gd name="T34" fmla="*/ 0 h 109"/>
                <a:gd name="T35" fmla="*/ 75 w 75"/>
                <a:gd name="T36" fmla="*/ 109 h 10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5" h="109">
                  <a:moveTo>
                    <a:pt x="38" y="0"/>
                  </a:moveTo>
                  <a:lnTo>
                    <a:pt x="29" y="41"/>
                  </a:lnTo>
                  <a:lnTo>
                    <a:pt x="0" y="41"/>
                  </a:lnTo>
                  <a:lnTo>
                    <a:pt x="22" y="68"/>
                  </a:lnTo>
                  <a:lnTo>
                    <a:pt x="14" y="109"/>
                  </a:lnTo>
                  <a:lnTo>
                    <a:pt x="38" y="84"/>
                  </a:lnTo>
                  <a:lnTo>
                    <a:pt x="60" y="109"/>
                  </a:lnTo>
                  <a:lnTo>
                    <a:pt x="51" y="68"/>
                  </a:lnTo>
                  <a:lnTo>
                    <a:pt x="75" y="41"/>
                  </a:lnTo>
                  <a:lnTo>
                    <a:pt x="46" y="41"/>
                  </a:lnTo>
                  <a:lnTo>
                    <a:pt x="38" y="0"/>
                  </a:lnTo>
                  <a:close/>
                </a:path>
              </a:pathLst>
            </a:custGeom>
            <a:solidFill>
              <a:srgbClr val="000000"/>
            </a:solidFill>
            <a:ln w="4445">
              <a:solidFill>
                <a:srgbClr val="000000"/>
              </a:solidFill>
              <a:round/>
              <a:headEnd/>
              <a:tailEnd/>
            </a:ln>
          </p:spPr>
          <p:txBody>
            <a:bodyPr/>
            <a:lstStyle/>
            <a:p>
              <a:endParaRPr lang="en-US"/>
            </a:p>
          </p:txBody>
        </p:sp>
        <p:sp>
          <p:nvSpPr>
            <p:cNvPr id="10323" name="Rectangle 85"/>
            <p:cNvSpPr>
              <a:spLocks noChangeArrowheads="1"/>
            </p:cNvSpPr>
            <p:nvPr/>
          </p:nvSpPr>
          <p:spPr bwMode="auto">
            <a:xfrm>
              <a:off x="10596" y="5893"/>
              <a:ext cx="187"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p>
          </p:txBody>
        </p:sp>
        <p:sp>
          <p:nvSpPr>
            <p:cNvPr id="10324" name="Rectangle 86"/>
            <p:cNvSpPr>
              <a:spLocks noChangeArrowheads="1"/>
            </p:cNvSpPr>
            <p:nvPr/>
          </p:nvSpPr>
          <p:spPr bwMode="auto">
            <a:xfrm>
              <a:off x="10646" y="5933"/>
              <a:ext cx="94"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a:solidFill>
                    <a:srgbClr val="000000"/>
                  </a:solidFill>
                  <a:latin typeface="Times New Roman" panose="02020603050405020304" pitchFamily="18" charset="0"/>
                </a:rPr>
                <a:t>1</a:t>
              </a:r>
              <a:endParaRPr lang="en-US" altLang="en-US" sz="2800">
                <a:latin typeface="Times New Roman" panose="02020603050405020304" pitchFamily="18" charset="0"/>
              </a:endParaRPr>
            </a:p>
          </p:txBody>
        </p:sp>
        <p:sp>
          <p:nvSpPr>
            <p:cNvPr id="10325" name="Rectangle 87"/>
            <p:cNvSpPr>
              <a:spLocks noChangeArrowheads="1"/>
            </p:cNvSpPr>
            <p:nvPr/>
          </p:nvSpPr>
          <p:spPr bwMode="auto">
            <a:xfrm>
              <a:off x="10188" y="5893"/>
              <a:ext cx="187"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p>
          </p:txBody>
        </p:sp>
        <p:sp>
          <p:nvSpPr>
            <p:cNvPr id="10326" name="Rectangle 88"/>
            <p:cNvSpPr>
              <a:spLocks noChangeArrowheads="1"/>
            </p:cNvSpPr>
            <p:nvPr/>
          </p:nvSpPr>
          <p:spPr bwMode="auto">
            <a:xfrm>
              <a:off x="10240" y="5933"/>
              <a:ext cx="93"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a:solidFill>
                    <a:srgbClr val="000000"/>
                  </a:solidFill>
                  <a:latin typeface="Times New Roman" panose="02020603050405020304" pitchFamily="18" charset="0"/>
                </a:rPr>
                <a:t>2</a:t>
              </a:r>
              <a:endParaRPr lang="en-US" altLang="en-US" sz="2800">
                <a:latin typeface="Times New Roman" panose="02020603050405020304" pitchFamily="18" charset="0"/>
              </a:endParaRPr>
            </a:p>
          </p:txBody>
        </p:sp>
        <p:sp>
          <p:nvSpPr>
            <p:cNvPr id="10327" name="Rectangle 89"/>
            <p:cNvSpPr>
              <a:spLocks noChangeArrowheads="1"/>
            </p:cNvSpPr>
            <p:nvPr/>
          </p:nvSpPr>
          <p:spPr bwMode="auto">
            <a:xfrm>
              <a:off x="9740" y="5893"/>
              <a:ext cx="187"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p>
          </p:txBody>
        </p:sp>
        <p:sp>
          <p:nvSpPr>
            <p:cNvPr id="10328" name="Rectangle 90"/>
            <p:cNvSpPr>
              <a:spLocks noChangeArrowheads="1"/>
            </p:cNvSpPr>
            <p:nvPr/>
          </p:nvSpPr>
          <p:spPr bwMode="auto">
            <a:xfrm>
              <a:off x="9793" y="5933"/>
              <a:ext cx="93"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a:solidFill>
                    <a:srgbClr val="000000"/>
                  </a:solidFill>
                  <a:latin typeface="Times New Roman" panose="02020603050405020304" pitchFamily="18" charset="0"/>
                </a:rPr>
                <a:t>3</a:t>
              </a:r>
              <a:endParaRPr lang="en-US" altLang="en-US" sz="2800">
                <a:latin typeface="Times New Roman" panose="02020603050405020304" pitchFamily="18" charset="0"/>
              </a:endParaRPr>
            </a:p>
          </p:txBody>
        </p:sp>
        <p:sp>
          <p:nvSpPr>
            <p:cNvPr id="10329" name="Rectangle 91"/>
            <p:cNvSpPr>
              <a:spLocks noChangeArrowheads="1"/>
            </p:cNvSpPr>
            <p:nvPr/>
          </p:nvSpPr>
          <p:spPr bwMode="auto">
            <a:xfrm>
              <a:off x="9373" y="6099"/>
              <a:ext cx="187"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p>
          </p:txBody>
        </p:sp>
        <p:sp>
          <p:nvSpPr>
            <p:cNvPr id="10330" name="Rectangle 92"/>
            <p:cNvSpPr>
              <a:spLocks noChangeArrowheads="1"/>
            </p:cNvSpPr>
            <p:nvPr/>
          </p:nvSpPr>
          <p:spPr bwMode="auto">
            <a:xfrm>
              <a:off x="9424" y="6137"/>
              <a:ext cx="9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a:solidFill>
                    <a:srgbClr val="000000"/>
                  </a:solidFill>
                  <a:latin typeface="Times New Roman" panose="02020603050405020304" pitchFamily="18" charset="0"/>
                </a:rPr>
                <a:t>4</a:t>
              </a:r>
              <a:endParaRPr lang="en-US" altLang="en-US" sz="2800">
                <a:latin typeface="Times New Roman" panose="02020603050405020304" pitchFamily="18" charset="0"/>
              </a:endParaRPr>
            </a:p>
          </p:txBody>
        </p:sp>
        <p:sp>
          <p:nvSpPr>
            <p:cNvPr id="10331" name="Rectangle 93"/>
            <p:cNvSpPr>
              <a:spLocks noChangeArrowheads="1"/>
            </p:cNvSpPr>
            <p:nvPr/>
          </p:nvSpPr>
          <p:spPr bwMode="auto">
            <a:xfrm>
              <a:off x="8924" y="6262"/>
              <a:ext cx="187"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p>
          </p:txBody>
        </p:sp>
        <p:sp>
          <p:nvSpPr>
            <p:cNvPr id="10332" name="Rectangle 94"/>
            <p:cNvSpPr>
              <a:spLocks noChangeArrowheads="1"/>
            </p:cNvSpPr>
            <p:nvPr/>
          </p:nvSpPr>
          <p:spPr bwMode="auto">
            <a:xfrm>
              <a:off x="8975" y="6300"/>
              <a:ext cx="93"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a:solidFill>
                    <a:srgbClr val="000000"/>
                  </a:solidFill>
                  <a:latin typeface="Times New Roman" panose="02020603050405020304" pitchFamily="18" charset="0"/>
                </a:rPr>
                <a:t>5</a:t>
              </a:r>
              <a:endParaRPr lang="en-US" altLang="en-US" sz="2800">
                <a:latin typeface="Times New Roman" panose="02020603050405020304" pitchFamily="18" charset="0"/>
              </a:endParaRPr>
            </a:p>
          </p:txBody>
        </p:sp>
        <p:sp>
          <p:nvSpPr>
            <p:cNvPr id="10333" name="Rectangle 95"/>
            <p:cNvSpPr>
              <a:spLocks noChangeArrowheads="1"/>
            </p:cNvSpPr>
            <p:nvPr/>
          </p:nvSpPr>
          <p:spPr bwMode="auto">
            <a:xfrm>
              <a:off x="8516" y="6303"/>
              <a:ext cx="187"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p>
          </p:txBody>
        </p:sp>
        <p:sp>
          <p:nvSpPr>
            <p:cNvPr id="10334" name="Rectangle 96"/>
            <p:cNvSpPr>
              <a:spLocks noChangeArrowheads="1"/>
            </p:cNvSpPr>
            <p:nvPr/>
          </p:nvSpPr>
          <p:spPr bwMode="auto">
            <a:xfrm>
              <a:off x="8569" y="6340"/>
              <a:ext cx="93"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a:solidFill>
                    <a:srgbClr val="000000"/>
                  </a:solidFill>
                  <a:latin typeface="Times New Roman" panose="02020603050405020304" pitchFamily="18" charset="0"/>
                </a:rPr>
                <a:t>6</a:t>
              </a:r>
              <a:endParaRPr lang="en-US" altLang="en-US" sz="2800">
                <a:latin typeface="Times New Roman" panose="02020603050405020304" pitchFamily="18" charset="0"/>
              </a:endParaRPr>
            </a:p>
          </p:txBody>
        </p:sp>
        <p:sp>
          <p:nvSpPr>
            <p:cNvPr id="10335" name="Rectangle 97"/>
            <p:cNvSpPr>
              <a:spLocks noChangeArrowheads="1"/>
            </p:cNvSpPr>
            <p:nvPr/>
          </p:nvSpPr>
          <p:spPr bwMode="auto">
            <a:xfrm>
              <a:off x="8027" y="6303"/>
              <a:ext cx="187"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p>
          </p:txBody>
        </p:sp>
        <p:sp>
          <p:nvSpPr>
            <p:cNvPr id="10336" name="Rectangle 98"/>
            <p:cNvSpPr>
              <a:spLocks noChangeArrowheads="1"/>
            </p:cNvSpPr>
            <p:nvPr/>
          </p:nvSpPr>
          <p:spPr bwMode="auto">
            <a:xfrm>
              <a:off x="8080" y="6340"/>
              <a:ext cx="93"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a:solidFill>
                    <a:srgbClr val="000000"/>
                  </a:solidFill>
                  <a:latin typeface="Times New Roman" panose="02020603050405020304" pitchFamily="18" charset="0"/>
                </a:rPr>
                <a:t>7</a:t>
              </a:r>
              <a:endParaRPr lang="en-US" altLang="en-US" sz="2800">
                <a:latin typeface="Times New Roman" panose="02020603050405020304" pitchFamily="18" charset="0"/>
              </a:endParaRPr>
            </a:p>
          </p:txBody>
        </p:sp>
        <p:sp>
          <p:nvSpPr>
            <p:cNvPr id="10337" name="Freeform 99"/>
            <p:cNvSpPr>
              <a:spLocks/>
            </p:cNvSpPr>
            <p:nvPr/>
          </p:nvSpPr>
          <p:spPr bwMode="auto">
            <a:xfrm>
              <a:off x="9182" y="7988"/>
              <a:ext cx="401" cy="197"/>
            </a:xfrm>
            <a:custGeom>
              <a:avLst/>
              <a:gdLst>
                <a:gd name="T0" fmla="*/ 401 w 401"/>
                <a:gd name="T1" fmla="*/ 99 h 197"/>
                <a:gd name="T2" fmla="*/ 349 w 401"/>
                <a:gd name="T3" fmla="*/ 85 h 197"/>
                <a:gd name="T4" fmla="*/ 386 w 401"/>
                <a:gd name="T5" fmla="*/ 61 h 197"/>
                <a:gd name="T6" fmla="*/ 327 w 401"/>
                <a:gd name="T7" fmla="*/ 58 h 197"/>
                <a:gd name="T8" fmla="*/ 342 w 401"/>
                <a:gd name="T9" fmla="*/ 29 h 197"/>
                <a:gd name="T10" fmla="*/ 284 w 401"/>
                <a:gd name="T11" fmla="*/ 38 h 197"/>
                <a:gd name="T12" fmla="*/ 277 w 401"/>
                <a:gd name="T13" fmla="*/ 7 h 197"/>
                <a:gd name="T14" fmla="*/ 230 w 401"/>
                <a:gd name="T15" fmla="*/ 26 h 197"/>
                <a:gd name="T16" fmla="*/ 201 w 401"/>
                <a:gd name="T17" fmla="*/ 0 h 197"/>
                <a:gd name="T18" fmla="*/ 172 w 401"/>
                <a:gd name="T19" fmla="*/ 26 h 197"/>
                <a:gd name="T20" fmla="*/ 124 w 401"/>
                <a:gd name="T21" fmla="*/ 7 h 197"/>
                <a:gd name="T22" fmla="*/ 118 w 401"/>
                <a:gd name="T23" fmla="*/ 38 h 197"/>
                <a:gd name="T24" fmla="*/ 60 w 401"/>
                <a:gd name="T25" fmla="*/ 29 h 197"/>
                <a:gd name="T26" fmla="*/ 75 w 401"/>
                <a:gd name="T27" fmla="*/ 58 h 197"/>
                <a:gd name="T28" fmla="*/ 16 w 401"/>
                <a:gd name="T29" fmla="*/ 61 h 197"/>
                <a:gd name="T30" fmla="*/ 53 w 401"/>
                <a:gd name="T31" fmla="*/ 85 h 197"/>
                <a:gd name="T32" fmla="*/ 0 w 401"/>
                <a:gd name="T33" fmla="*/ 99 h 197"/>
                <a:gd name="T34" fmla="*/ 53 w 401"/>
                <a:gd name="T35" fmla="*/ 112 h 197"/>
                <a:gd name="T36" fmla="*/ 16 w 401"/>
                <a:gd name="T37" fmla="*/ 136 h 197"/>
                <a:gd name="T38" fmla="*/ 75 w 401"/>
                <a:gd name="T39" fmla="*/ 140 h 197"/>
                <a:gd name="T40" fmla="*/ 60 w 401"/>
                <a:gd name="T41" fmla="*/ 168 h 197"/>
                <a:gd name="T42" fmla="*/ 118 w 401"/>
                <a:gd name="T43" fmla="*/ 160 h 197"/>
                <a:gd name="T44" fmla="*/ 124 w 401"/>
                <a:gd name="T45" fmla="*/ 190 h 197"/>
                <a:gd name="T46" fmla="*/ 172 w 401"/>
                <a:gd name="T47" fmla="*/ 172 h 197"/>
                <a:gd name="T48" fmla="*/ 201 w 401"/>
                <a:gd name="T49" fmla="*/ 197 h 197"/>
                <a:gd name="T50" fmla="*/ 230 w 401"/>
                <a:gd name="T51" fmla="*/ 172 h 197"/>
                <a:gd name="T52" fmla="*/ 277 w 401"/>
                <a:gd name="T53" fmla="*/ 190 h 197"/>
                <a:gd name="T54" fmla="*/ 284 w 401"/>
                <a:gd name="T55" fmla="*/ 160 h 197"/>
                <a:gd name="T56" fmla="*/ 342 w 401"/>
                <a:gd name="T57" fmla="*/ 168 h 197"/>
                <a:gd name="T58" fmla="*/ 327 w 401"/>
                <a:gd name="T59" fmla="*/ 140 h 197"/>
                <a:gd name="T60" fmla="*/ 386 w 401"/>
                <a:gd name="T61" fmla="*/ 136 h 197"/>
                <a:gd name="T62" fmla="*/ 349 w 401"/>
                <a:gd name="T63" fmla="*/ 112 h 197"/>
                <a:gd name="T64" fmla="*/ 401 w 401"/>
                <a:gd name="T65" fmla="*/ 99 h 1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1"/>
                <a:gd name="T100" fmla="*/ 0 h 197"/>
                <a:gd name="T101" fmla="*/ 401 w 401"/>
                <a:gd name="T102" fmla="*/ 197 h 19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1" h="197">
                  <a:moveTo>
                    <a:pt x="401" y="99"/>
                  </a:moveTo>
                  <a:lnTo>
                    <a:pt x="349" y="85"/>
                  </a:lnTo>
                  <a:lnTo>
                    <a:pt x="386" y="61"/>
                  </a:lnTo>
                  <a:lnTo>
                    <a:pt x="327" y="58"/>
                  </a:lnTo>
                  <a:lnTo>
                    <a:pt x="342" y="29"/>
                  </a:lnTo>
                  <a:lnTo>
                    <a:pt x="284" y="38"/>
                  </a:lnTo>
                  <a:lnTo>
                    <a:pt x="277" y="7"/>
                  </a:lnTo>
                  <a:lnTo>
                    <a:pt x="230" y="26"/>
                  </a:lnTo>
                  <a:lnTo>
                    <a:pt x="201" y="0"/>
                  </a:lnTo>
                  <a:lnTo>
                    <a:pt x="172" y="26"/>
                  </a:lnTo>
                  <a:lnTo>
                    <a:pt x="124" y="7"/>
                  </a:lnTo>
                  <a:lnTo>
                    <a:pt x="118" y="38"/>
                  </a:lnTo>
                  <a:lnTo>
                    <a:pt x="60" y="29"/>
                  </a:lnTo>
                  <a:lnTo>
                    <a:pt x="75" y="58"/>
                  </a:lnTo>
                  <a:lnTo>
                    <a:pt x="16" y="61"/>
                  </a:lnTo>
                  <a:lnTo>
                    <a:pt x="53" y="85"/>
                  </a:lnTo>
                  <a:lnTo>
                    <a:pt x="0" y="99"/>
                  </a:lnTo>
                  <a:lnTo>
                    <a:pt x="53" y="112"/>
                  </a:lnTo>
                  <a:lnTo>
                    <a:pt x="16" y="136"/>
                  </a:lnTo>
                  <a:lnTo>
                    <a:pt x="75" y="140"/>
                  </a:lnTo>
                  <a:lnTo>
                    <a:pt x="60" y="168"/>
                  </a:lnTo>
                  <a:lnTo>
                    <a:pt x="118" y="160"/>
                  </a:lnTo>
                  <a:lnTo>
                    <a:pt x="124" y="190"/>
                  </a:lnTo>
                  <a:lnTo>
                    <a:pt x="172" y="172"/>
                  </a:lnTo>
                  <a:lnTo>
                    <a:pt x="201" y="197"/>
                  </a:lnTo>
                  <a:lnTo>
                    <a:pt x="230" y="172"/>
                  </a:lnTo>
                  <a:lnTo>
                    <a:pt x="277" y="190"/>
                  </a:lnTo>
                  <a:lnTo>
                    <a:pt x="284" y="160"/>
                  </a:lnTo>
                  <a:lnTo>
                    <a:pt x="342" y="168"/>
                  </a:lnTo>
                  <a:lnTo>
                    <a:pt x="327" y="140"/>
                  </a:lnTo>
                  <a:lnTo>
                    <a:pt x="386" y="136"/>
                  </a:lnTo>
                  <a:lnTo>
                    <a:pt x="349" y="112"/>
                  </a:lnTo>
                  <a:lnTo>
                    <a:pt x="401" y="99"/>
                  </a:lnTo>
                  <a:close/>
                </a:path>
              </a:pathLst>
            </a:custGeom>
            <a:noFill/>
            <a:ln w="444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38" name="Rectangle 100"/>
            <p:cNvSpPr>
              <a:spLocks noChangeArrowheads="1"/>
            </p:cNvSpPr>
            <p:nvPr/>
          </p:nvSpPr>
          <p:spPr bwMode="auto">
            <a:xfrm>
              <a:off x="9250" y="7998"/>
              <a:ext cx="286"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p>
          </p:txBody>
        </p:sp>
        <p:sp>
          <p:nvSpPr>
            <p:cNvPr id="10339" name="Rectangle 101"/>
            <p:cNvSpPr>
              <a:spLocks noChangeArrowheads="1"/>
            </p:cNvSpPr>
            <p:nvPr/>
          </p:nvSpPr>
          <p:spPr bwMode="auto">
            <a:xfrm>
              <a:off x="9302" y="8036"/>
              <a:ext cx="224"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solidFill>
                    <a:srgbClr val="000000"/>
                  </a:solidFill>
                  <a:latin typeface="Times New Roman" panose="02020603050405020304" pitchFamily="18" charset="0"/>
                </a:rPr>
                <a:t>Sol</a:t>
              </a:r>
              <a:endParaRPr lang="en-US" altLang="en-US" sz="2800">
                <a:latin typeface="Times New Roman" panose="02020603050405020304" pitchFamily="18" charset="0"/>
              </a:endParaRPr>
            </a:p>
          </p:txBody>
        </p:sp>
        <p:sp>
          <p:nvSpPr>
            <p:cNvPr id="10340" name="Rectangle 102"/>
            <p:cNvSpPr>
              <a:spLocks noChangeArrowheads="1"/>
            </p:cNvSpPr>
            <p:nvPr/>
          </p:nvSpPr>
          <p:spPr bwMode="auto">
            <a:xfrm>
              <a:off x="7945" y="6180"/>
              <a:ext cx="73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p>
          </p:txBody>
        </p:sp>
        <p:sp>
          <p:nvSpPr>
            <p:cNvPr id="10341" name="Rectangle 103"/>
            <p:cNvSpPr>
              <a:spLocks noChangeArrowheads="1"/>
            </p:cNvSpPr>
            <p:nvPr/>
          </p:nvSpPr>
          <p:spPr bwMode="auto">
            <a:xfrm>
              <a:off x="7997" y="6219"/>
              <a:ext cx="715"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a:solidFill>
                    <a:srgbClr val="000000"/>
                  </a:solidFill>
                  <a:latin typeface="Times New Roman" panose="02020603050405020304" pitchFamily="18" charset="0"/>
                </a:rPr>
                <a:t>Observed</a:t>
              </a:r>
              <a:endParaRPr lang="en-US" altLang="en-US" sz="2800">
                <a:latin typeface="Times New Roman" panose="02020603050405020304" pitchFamily="18" charset="0"/>
              </a:endParaRPr>
            </a:p>
          </p:txBody>
        </p:sp>
        <p:sp>
          <p:nvSpPr>
            <p:cNvPr id="10342" name="Rectangle 104"/>
            <p:cNvSpPr>
              <a:spLocks noChangeArrowheads="1"/>
            </p:cNvSpPr>
            <p:nvPr/>
          </p:nvSpPr>
          <p:spPr bwMode="auto">
            <a:xfrm rot="-326598">
              <a:off x="8783" y="5896"/>
              <a:ext cx="534"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a:solidFill>
                    <a:srgbClr val="000000"/>
                  </a:solidFill>
                  <a:latin typeface="Times New Roman" panose="02020603050405020304" pitchFamily="18" charset="0"/>
                </a:rPr>
                <a:t>Path of</a:t>
              </a:r>
              <a:endParaRPr lang="en-US" altLang="en-US" sz="2800">
                <a:latin typeface="Times New Roman" panose="02020603050405020304" pitchFamily="18" charset="0"/>
              </a:endParaRPr>
            </a:p>
          </p:txBody>
        </p:sp>
        <p:sp>
          <p:nvSpPr>
            <p:cNvPr id="10343" name="Rectangle 105"/>
            <p:cNvSpPr>
              <a:spLocks noChangeArrowheads="1"/>
            </p:cNvSpPr>
            <p:nvPr/>
          </p:nvSpPr>
          <p:spPr bwMode="auto">
            <a:xfrm rot="60000">
              <a:off x="9648" y="5760"/>
              <a:ext cx="1822"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a:solidFill>
                    <a:srgbClr val="000000"/>
                  </a:solidFill>
                  <a:latin typeface="Times New Roman" panose="02020603050405020304" pitchFamily="18" charset="0"/>
                </a:rPr>
                <a:t>Mars as seen from Earth</a:t>
              </a:r>
              <a:endParaRPr lang="en-US" altLang="en-US" sz="2800">
                <a:latin typeface="Times New Roman" panose="02020603050405020304" pitchFamily="18" charset="0"/>
              </a:endParaRPr>
            </a:p>
          </p:txBody>
        </p:sp>
        <p:sp>
          <p:nvSpPr>
            <p:cNvPr id="10344" name="Rectangle 106"/>
            <p:cNvSpPr>
              <a:spLocks noChangeArrowheads="1"/>
            </p:cNvSpPr>
            <p:nvPr/>
          </p:nvSpPr>
          <p:spPr bwMode="auto">
            <a:xfrm>
              <a:off x="10637" y="8913"/>
              <a:ext cx="1359"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p>
          </p:txBody>
        </p:sp>
        <p:sp>
          <p:nvSpPr>
            <p:cNvPr id="10345" name="Rectangle 107"/>
            <p:cNvSpPr>
              <a:spLocks noChangeArrowheads="1"/>
            </p:cNvSpPr>
            <p:nvPr/>
          </p:nvSpPr>
          <p:spPr bwMode="auto">
            <a:xfrm>
              <a:off x="10688" y="8951"/>
              <a:ext cx="1313"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a:solidFill>
                    <a:srgbClr val="000000"/>
                  </a:solidFill>
                  <a:latin typeface="Times New Roman" panose="02020603050405020304" pitchFamily="18" charset="0"/>
                </a:rPr>
                <a:t>How we view the</a:t>
              </a:r>
              <a:endParaRPr lang="en-US" altLang="en-US" sz="2800">
                <a:latin typeface="Times New Roman" panose="02020603050405020304" pitchFamily="18" charset="0"/>
              </a:endParaRPr>
            </a:p>
          </p:txBody>
        </p:sp>
        <p:sp>
          <p:nvSpPr>
            <p:cNvPr id="10346" name="Rectangle 108"/>
            <p:cNvSpPr>
              <a:spLocks noChangeArrowheads="1"/>
            </p:cNvSpPr>
            <p:nvPr/>
          </p:nvSpPr>
          <p:spPr bwMode="auto">
            <a:xfrm>
              <a:off x="10688" y="9145"/>
              <a:ext cx="1465"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a:solidFill>
                    <a:srgbClr val="000000"/>
                  </a:solidFill>
                  <a:latin typeface="Times New Roman" panose="02020603050405020304" pitchFamily="18" charset="0"/>
                </a:rPr>
                <a:t>Solar system today.</a:t>
              </a:r>
              <a:endParaRPr lang="en-US" altLang="en-US" sz="2800">
                <a:latin typeface="Times New Roman" panose="02020603050405020304" pitchFamily="18" charset="0"/>
              </a:endParaRPr>
            </a:p>
          </p:txBody>
        </p:sp>
      </p:grpSp>
      <p:sp>
        <p:nvSpPr>
          <p:cNvPr id="10243" name="Rectangle 108"/>
          <p:cNvSpPr>
            <a:spLocks noChangeArrowheads="1"/>
          </p:cNvSpPr>
          <p:nvPr/>
        </p:nvSpPr>
        <p:spPr bwMode="auto">
          <a:xfrm>
            <a:off x="457200" y="5867400"/>
            <a:ext cx="8305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a:hlinkClick r:id="rId8"/>
              </a:rPr>
              <a:t>http://www.mhhe.com/physsci/astronomy/applets/Retro/frame.html</a:t>
            </a:r>
            <a:endParaRPr lang="en-US" altLang="en-US" sz="2800"/>
          </a:p>
        </p:txBody>
      </p:sp>
      <p:sp>
        <p:nvSpPr>
          <p:cNvPr id="10244" name="AutoShape 111" descr="http://www.atheistrights.com/wp-content/uploads/2011/08/hubble-deep-field-northern-detail-rw.bmp"/>
          <p:cNvSpPr>
            <a:spLocks noChangeAspect="1" noChangeArrowheads="1"/>
          </p:cNvSpPr>
          <p:nvPr/>
        </p:nvSpPr>
        <p:spPr bwMode="auto">
          <a:xfrm>
            <a:off x="190500" y="-2127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800"/>
          </a:p>
        </p:txBody>
      </p:sp>
      <p:sp>
        <p:nvSpPr>
          <p:cNvPr id="116" name="5-Point Star 115"/>
          <p:cNvSpPr/>
          <p:nvPr/>
        </p:nvSpPr>
        <p:spPr>
          <a:xfrm>
            <a:off x="2209800" y="304800"/>
            <a:ext cx="152400" cy="152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9" name="5-Point Star 118"/>
          <p:cNvSpPr/>
          <p:nvPr/>
        </p:nvSpPr>
        <p:spPr>
          <a:xfrm>
            <a:off x="2286000" y="685800"/>
            <a:ext cx="152400" cy="152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20" name="5-Point Star 119"/>
          <p:cNvSpPr/>
          <p:nvPr/>
        </p:nvSpPr>
        <p:spPr>
          <a:xfrm>
            <a:off x="2667000" y="685800"/>
            <a:ext cx="152400" cy="152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21" name="5-Point Star 120"/>
          <p:cNvSpPr/>
          <p:nvPr/>
        </p:nvSpPr>
        <p:spPr>
          <a:xfrm>
            <a:off x="2743200" y="304800"/>
            <a:ext cx="152400" cy="152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22" name="5-Point Star 121"/>
          <p:cNvSpPr/>
          <p:nvPr/>
        </p:nvSpPr>
        <p:spPr>
          <a:xfrm>
            <a:off x="3048000" y="152400"/>
            <a:ext cx="152400" cy="152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23" name="5-Point Star 122"/>
          <p:cNvSpPr/>
          <p:nvPr/>
        </p:nvSpPr>
        <p:spPr>
          <a:xfrm>
            <a:off x="3352800" y="76200"/>
            <a:ext cx="152400" cy="152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24" name="5-Point Star 123"/>
          <p:cNvSpPr/>
          <p:nvPr/>
        </p:nvSpPr>
        <p:spPr>
          <a:xfrm>
            <a:off x="3657600" y="76200"/>
            <a:ext cx="152400" cy="152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25" name="5-Point Star 124"/>
          <p:cNvSpPr/>
          <p:nvPr/>
        </p:nvSpPr>
        <p:spPr>
          <a:xfrm>
            <a:off x="4724400" y="228600"/>
            <a:ext cx="152400" cy="152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26" name="5-Point Star 125"/>
          <p:cNvSpPr/>
          <p:nvPr/>
        </p:nvSpPr>
        <p:spPr>
          <a:xfrm>
            <a:off x="4038600" y="381000"/>
            <a:ext cx="152400" cy="152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27" name="5-Point Star 126"/>
          <p:cNvSpPr/>
          <p:nvPr/>
        </p:nvSpPr>
        <p:spPr>
          <a:xfrm>
            <a:off x="5638800" y="228600"/>
            <a:ext cx="152400" cy="152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28" name="5-Point Star 127"/>
          <p:cNvSpPr/>
          <p:nvPr/>
        </p:nvSpPr>
        <p:spPr>
          <a:xfrm>
            <a:off x="5029200" y="381000"/>
            <a:ext cx="152400" cy="152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29" name="5-Point Star 128"/>
          <p:cNvSpPr/>
          <p:nvPr/>
        </p:nvSpPr>
        <p:spPr>
          <a:xfrm>
            <a:off x="5257800" y="152400"/>
            <a:ext cx="152400" cy="152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30" name="5-Point Star 129"/>
          <p:cNvSpPr/>
          <p:nvPr/>
        </p:nvSpPr>
        <p:spPr>
          <a:xfrm>
            <a:off x="5410200" y="457200"/>
            <a:ext cx="152400" cy="152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31" name="5-Point Star 130"/>
          <p:cNvSpPr/>
          <p:nvPr/>
        </p:nvSpPr>
        <p:spPr>
          <a:xfrm>
            <a:off x="6477000" y="304800"/>
            <a:ext cx="152400" cy="152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32" name="5-Point Star 131"/>
          <p:cNvSpPr/>
          <p:nvPr/>
        </p:nvSpPr>
        <p:spPr>
          <a:xfrm>
            <a:off x="6096000" y="228600"/>
            <a:ext cx="152400" cy="152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33" name="5-Point Star 132"/>
          <p:cNvSpPr/>
          <p:nvPr/>
        </p:nvSpPr>
        <p:spPr>
          <a:xfrm>
            <a:off x="6781800" y="152400"/>
            <a:ext cx="152400" cy="152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34" name="5-Point Star 133"/>
          <p:cNvSpPr/>
          <p:nvPr/>
        </p:nvSpPr>
        <p:spPr>
          <a:xfrm>
            <a:off x="6705600" y="533400"/>
            <a:ext cx="152400" cy="152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35" name="5-Point Star 134"/>
          <p:cNvSpPr/>
          <p:nvPr/>
        </p:nvSpPr>
        <p:spPr>
          <a:xfrm>
            <a:off x="7315200" y="381000"/>
            <a:ext cx="152400" cy="152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36" name="5-Point Star 135"/>
          <p:cNvSpPr/>
          <p:nvPr/>
        </p:nvSpPr>
        <p:spPr>
          <a:xfrm>
            <a:off x="1219200" y="152400"/>
            <a:ext cx="152400" cy="152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37" name="5-Point Star 136"/>
          <p:cNvSpPr/>
          <p:nvPr/>
        </p:nvSpPr>
        <p:spPr>
          <a:xfrm>
            <a:off x="609600" y="304800"/>
            <a:ext cx="152400" cy="152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38" name="5-Point Star 137"/>
          <p:cNvSpPr/>
          <p:nvPr/>
        </p:nvSpPr>
        <p:spPr>
          <a:xfrm>
            <a:off x="1371600" y="457200"/>
            <a:ext cx="152400" cy="152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39" name="5-Point Star 138"/>
          <p:cNvSpPr/>
          <p:nvPr/>
        </p:nvSpPr>
        <p:spPr>
          <a:xfrm>
            <a:off x="914400" y="533400"/>
            <a:ext cx="152400" cy="152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40" name="5-Point Star 139"/>
          <p:cNvSpPr/>
          <p:nvPr/>
        </p:nvSpPr>
        <p:spPr>
          <a:xfrm>
            <a:off x="1752600" y="228600"/>
            <a:ext cx="152400" cy="152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42" name="5-Point Star 141"/>
          <p:cNvSpPr/>
          <p:nvPr/>
        </p:nvSpPr>
        <p:spPr>
          <a:xfrm>
            <a:off x="8229600" y="152400"/>
            <a:ext cx="152400" cy="152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43" name="5-Point Star 142"/>
          <p:cNvSpPr/>
          <p:nvPr/>
        </p:nvSpPr>
        <p:spPr>
          <a:xfrm>
            <a:off x="8229600" y="457200"/>
            <a:ext cx="152400" cy="152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44" name="5-Point Star 143"/>
          <p:cNvSpPr/>
          <p:nvPr/>
        </p:nvSpPr>
        <p:spPr>
          <a:xfrm>
            <a:off x="8382000" y="304800"/>
            <a:ext cx="152400" cy="152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BULLETTYPE" val="3"/>
  <p:tag name="RESPCOUNTERSTYLE" val="-1"/>
  <p:tag name="INPUTSOURCE" val="1"/>
  <p:tag name="BACKUPMAINTENANCE" val="7"/>
  <p:tag name="ROTATIONINTERVAL" val="2"/>
  <p:tag name="RACERSMAXDISPLAYED" val="5"/>
  <p:tag name="TEAMSINLEADERBOARD" val="5"/>
  <p:tag name="BUBBLEVALUEFORMAT" val="0.0"/>
  <p:tag name="CUSTOMCELLFORECOLOR" val="-16777216"/>
  <p:tag name="CUSTOMCELLBACKCOLOR4" val="-8355712"/>
  <p:tag name="DISPLAYDEVICEID" val="True"/>
  <p:tag name="GRIDSIZE" val="{Width=800, Height=600}"/>
  <p:tag name="CHARTLABELS" val="1"/>
  <p:tag name="PARTLISTDEFAULT" val="1"/>
  <p:tag name="INCORRECTPOINTVALUE" val="0"/>
  <p:tag name="AUTOADJUSTPARTRANGE" val="True"/>
  <p:tag name="FIBNUMRESULTS" val="5"/>
  <p:tag name="PRRESPONSE2" val="9"/>
  <p:tag name="PRRESPONSE6" val="5"/>
  <p:tag name="PRRESPONSE10" val="1"/>
  <p:tag name="POWERPOINTVERSION" val="12.0"/>
  <p:tag name="CSVFORMAT" val="0"/>
  <p:tag name="RESPCOUNTERFORMAT" val="0"/>
  <p:tag name="ALLOWDUPLICATES" val="False"/>
  <p:tag name="REVIEWONLY" val="False"/>
  <p:tag name="RACEANIMATIONSPEED" val="3"/>
  <p:tag name="BUBBLENAMEVISIBLE" val="True"/>
  <p:tag name="CUSTOMGRIDBACKCOLOR" val="-2830136"/>
  <p:tag name="USESCHEMECOLORS" val="True"/>
  <p:tag name="GRIDROTATIONINTERVAL" val="2"/>
  <p:tag name="CHARTCOLORS" val="0"/>
  <p:tag name="INCLUDEPPT" val="True"/>
  <p:tag name="REALTIMEBACKUPPATH" val="(None)"/>
  <p:tag name="FIBDISPLAYRESULTS" val="True"/>
  <p:tag name="PRRESPONSE3" val="8"/>
  <p:tag name="PRRESPONSE8" val="3"/>
  <p:tag name="TPVERSION" val="2008"/>
  <p:tag name="ANSWERNOWSTYLE" val="-1"/>
  <p:tag name="COUNTDOWNSECONDS" val="10"/>
  <p:tag name="AUTOADVANCE" val="False"/>
  <p:tag name="SKIPREMAININGRACESLIDES" val="True"/>
  <p:tag name="BUBBLEGROUPING" val="3"/>
  <p:tag name="CUSTOMCELLBACKCOLOR3" val="-268652"/>
  <p:tag name="AUTOSIZEGRID" val="True"/>
  <p:tag name="INCLUDENONRESPONDERS" val="False"/>
  <p:tag name="REALTIMEBACKUP" val="False"/>
  <p:tag name="FIBINCLUDEOTHER" val="True"/>
  <p:tag name="PRRESPONSE5" val="6"/>
  <p:tag name="ALWAYSOPENPOLL" val="False"/>
  <p:tag name="ANSWERNOWTEXT" val="Answer Now"/>
  <p:tag name="BACKUPSESSIONS" val="True"/>
  <p:tag name="RACEENDPOINTS" val="100"/>
  <p:tag name="DEFAULTNUMTEAMS" val="5"/>
  <p:tag name="DISPLAYDEVICENUMBER" val="True"/>
  <p:tag name="RESETCHARTS" val="True"/>
  <p:tag name="ZEROBASED" val="False"/>
  <p:tag name="PRRESPONSE1" val="10"/>
  <p:tag name="SHOWFLASHWARNING" val="True"/>
  <p:tag name="COUNTDOWNSTYLE" val="-1"/>
  <p:tag name="AUTOUPDATEALIASES" val="True"/>
  <p:tag name="BUBBLESIZEVISIBLE" val="True"/>
  <p:tag name="GRIDOPACITY" val="90"/>
  <p:tag name="ALLOWUSERFEEDBACK" val="True"/>
  <p:tag name="FIBDISPLAYKEYWORDS" val="True"/>
  <p:tag name="SHOWBARVISIBLE" val="True"/>
  <p:tag name="NUMRESPONSES" val="1"/>
  <p:tag name="MAXRESPONDERS" val="5"/>
  <p:tag name="GRIDPOSITION" val="1"/>
  <p:tag name="CHARTSCALE" val="True"/>
  <p:tag name="PRRESPONSE9" val="2"/>
  <p:tag name="CHARTVALUEFORMAT" val="0%"/>
  <p:tag name="CUSTOMCELLBACKCOLOR2" val="-13395457"/>
  <p:tag name="CORRECTPOINTVALUE" val="1"/>
  <p:tag name="USESECONDARYMONITOR" val="True"/>
  <p:tag name="PARTICIPANTSINLEADERBOARD" val="5"/>
  <p:tag name="MULTIRESPDIVISOR" val="1"/>
  <p:tag name="SAVECSVWITHSESSION" val="True"/>
  <p:tag name="DISPLAYNAME" val="True"/>
  <p:tag name="PRRESPONSE7" val="4"/>
  <p:tag name="POLLINGCYCLE" val="2"/>
  <p:tag name="STDCHART" val="1"/>
  <p:tag name="RESPTABLESTYLE" val="-1"/>
  <p:tag name="CUSTOMCELLBACKCOLOR1" val="-657956"/>
  <p:tag name="PRRESPONSE4" val="7"/>
  <p:tag name="ADVANCEDSETTINGSVIEW" val="False"/>
  <p:tag name="DELIMITERS" val="3.1"/>
  <p:tag name="TPFULLVERSION" val="4.2.3.231"/>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Lst>
</file>

<file path=ppt/tags/tag19.xml><?xml version="1.0" encoding="utf-8"?>
<p:tagLst xmlns:a="http://schemas.openxmlformats.org/drawingml/2006/main" xmlns:r="http://schemas.openxmlformats.org/officeDocument/2006/relationships" xmlns:p="http://schemas.openxmlformats.org/presentationml/2006/main">
  <p:tag name="SLIDEGUID" val="22284F6C898B4FBBBD4F8B0016711A8F"/>
  <p:tag name="SLIDEID" val="22284F6C898B4FBBBD4F8B0016711A8F"/>
  <p:tag name="SLIDEORDER" val="1"/>
  <p:tag name="SLIDETYPE" val="Q"/>
  <p:tag name="DEMOGRAPHIC" val="False"/>
  <p:tag name="TEAMASSIGN" val="False"/>
  <p:tag name="SPEEDSCORING" val="False"/>
  <p:tag name="CORRECTPOINTVALUE" val="1"/>
  <p:tag name="INCORRECTPOINTVALUE" val="0"/>
  <p:tag name="ZEROBASED" val="False"/>
  <p:tag name="NUMRESPONSES" val="1"/>
  <p:tag name="AUTOADVANCE" val="False"/>
  <p:tag name="QUESTIONALIAS" val="Enter question text..."/>
  <p:tag name="DELIMITERS" val="3.1"/>
  <p:tag name="VALUEFORMAT" val="0%"/>
  <p:tag name="ANSWERSALIAS" val="Feonm is larger|smicln|Fmone is larger|smicln|Both are equal"/>
  <p:tag name="RESPONSESGATHERED" val="True"/>
  <p:tag name="TOTALRESPONSES" val="21"/>
  <p:tag name="RESPONSECOUNT" val="21"/>
  <p:tag name="SLICED" val="False"/>
  <p:tag name="RESPONSES" val="3;3;3;1;3;3;3;1;3;3;3;1;3;3;3;1;3;3;3;3;3;"/>
  <p:tag name="CHARTSTRINGSTD" val="4 0 17"/>
  <p:tag name="CHARTSTRINGREV" val="17 0 4"/>
  <p:tag name="CHARTSTRINGSTDPER" val="0.19047619047619 0 0.80952380952381"/>
  <p:tag name="CHARTSTRINGREVPER" val="0.80952380952381 0 0.19047619047619"/>
  <p:tag name="VALUES" val="No Value|smicln|No Value|smicln|No Valu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20.xml><?xml version="1.0" encoding="utf-8"?>
<p:tagLst xmlns:a="http://schemas.openxmlformats.org/drawingml/2006/main" xmlns:r="http://schemas.openxmlformats.org/officeDocument/2006/relationships" xmlns:p="http://schemas.openxmlformats.org/presentationml/2006/main">
  <p:tag name="CHARTTYPE" val="0"/>
</p:tagLst>
</file>

<file path=ppt/tags/tag21.xml><?xml version="1.0" encoding="utf-8"?>
<p:tagLst xmlns:a="http://schemas.openxmlformats.org/drawingml/2006/main" xmlns:r="http://schemas.openxmlformats.org/officeDocument/2006/relationships" xmlns:p="http://schemas.openxmlformats.org/presentationml/2006/main">
  <p:tag name="ANSWERBULLETS" val="3"/>
  <p:tag name="OLDNUMANSWERS" val="3"/>
  <p:tag name="TEXTLENGTH" val="46"/>
  <p:tag name="FONTSIZE" val="32"/>
  <p:tag name="BULLETTYPE" val="ppBulletArabicPeriod"/>
  <p:tag name="ANSWERTEXT" val="Feonm is larger&#10;Fmone is larger&#10;Both are equal"/>
</p:tagLst>
</file>

<file path=ppt/tags/tag22.xml><?xml version="1.0" encoding="utf-8"?>
<p:tagLst xmlns:a="http://schemas.openxmlformats.org/drawingml/2006/main" xmlns:r="http://schemas.openxmlformats.org/officeDocument/2006/relationships" xmlns:p="http://schemas.openxmlformats.org/presentationml/2006/main">
  <p:tag name="ISRESPTABLE" val="True"/>
</p:tagLst>
</file>

<file path=ppt/tags/tag23.xml><?xml version="1.0" encoding="utf-8"?>
<p:tagLst xmlns:a="http://schemas.openxmlformats.org/drawingml/2006/main" xmlns:r="http://schemas.openxmlformats.org/officeDocument/2006/relationships" xmlns:p="http://schemas.openxmlformats.org/presentationml/2006/main">
  <p:tag name="NOPREFERENCE" val="False"/>
</p:tagLst>
</file>

<file path=ppt/tags/tag24.xml><?xml version="1.0" encoding="utf-8"?>
<p:tagLst xmlns:a="http://schemas.openxmlformats.org/drawingml/2006/main" xmlns:r="http://schemas.openxmlformats.org/officeDocument/2006/relationships" xmlns:p="http://schemas.openxmlformats.org/presentationml/2006/main">
  <p:tag name="NOPREFERENCE" val="False"/>
</p:tagLst>
</file>

<file path=ppt/tags/tag25.xml><?xml version="1.0" encoding="utf-8"?>
<p:tagLst xmlns:a="http://schemas.openxmlformats.org/drawingml/2006/main" xmlns:r="http://schemas.openxmlformats.org/officeDocument/2006/relationships" xmlns:p="http://schemas.openxmlformats.org/presentationml/2006/main">
  <p:tag name="NOPREFERENCE" val="False"/>
</p:tagLst>
</file>

<file path=ppt/tags/tag26.xml><?xml version="1.0" encoding="utf-8"?>
<p:tagLst xmlns:a="http://schemas.openxmlformats.org/drawingml/2006/main" xmlns:r="http://schemas.openxmlformats.org/officeDocument/2006/relationships" xmlns:p="http://schemas.openxmlformats.org/presentationml/2006/main">
  <p:tag name="NOPREFERENCE" val="False"/>
</p:tagLst>
</file>

<file path=ppt/tags/tag27.xml><?xml version="1.0" encoding="utf-8"?>
<p:tagLst xmlns:a="http://schemas.openxmlformats.org/drawingml/2006/main" xmlns:r="http://schemas.openxmlformats.org/officeDocument/2006/relationships" xmlns:p="http://schemas.openxmlformats.org/presentationml/2006/main">
  <p:tag name="NOPREFERENCE" val="False"/>
</p:tagLst>
</file>

<file path=ppt/tags/tag28.xml><?xml version="1.0" encoding="utf-8"?>
<p:tagLst xmlns:a="http://schemas.openxmlformats.org/drawingml/2006/main" xmlns:r="http://schemas.openxmlformats.org/officeDocument/2006/relationships" xmlns:p="http://schemas.openxmlformats.org/presentationml/2006/main">
  <p:tag name="NOPREFERENCE" val="False"/>
</p:tagLst>
</file>

<file path=ppt/tags/tag29.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30.xml><?xml version="1.0" encoding="utf-8"?>
<p:tagLst xmlns:a="http://schemas.openxmlformats.org/drawingml/2006/main" xmlns:r="http://schemas.openxmlformats.org/officeDocument/2006/relationships" xmlns:p="http://schemas.openxmlformats.org/presentationml/2006/main">
  <p:tag name="NOPREFERENCE" val="False"/>
</p:tagLst>
</file>

<file path=ppt/tags/tag31.xml><?xml version="1.0" encoding="utf-8"?>
<p:tagLst xmlns:a="http://schemas.openxmlformats.org/drawingml/2006/main" xmlns:r="http://schemas.openxmlformats.org/officeDocument/2006/relationships" xmlns:p="http://schemas.openxmlformats.org/presentationml/2006/main">
  <p:tag name="NOPREFERENCE" val="False"/>
</p:tagLst>
</file>

<file path=ppt/tags/tag32.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3392</TotalTime>
  <Words>1354</Words>
  <Application>Microsoft Office PowerPoint</Application>
  <PresentationFormat>On-screen Show (4:3)</PresentationFormat>
  <Paragraphs>192</Paragraphs>
  <Slides>39</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3</vt:i4>
      </vt:variant>
      <vt:variant>
        <vt:lpstr>Slide Titles</vt:lpstr>
      </vt:variant>
      <vt:variant>
        <vt:i4>39</vt:i4>
      </vt:variant>
    </vt:vector>
  </HeadingPairs>
  <TitlesOfParts>
    <vt:vector size="47" baseType="lpstr">
      <vt:lpstr>Arial</vt:lpstr>
      <vt:lpstr>Calibri</vt:lpstr>
      <vt:lpstr>Symbol</vt:lpstr>
      <vt:lpstr>Times New Roman</vt:lpstr>
      <vt:lpstr>Default Design</vt:lpstr>
      <vt:lpstr>Clip</vt:lpstr>
      <vt:lpstr>Equation</vt:lpstr>
      <vt:lpstr>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Which Force is Larger?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LBCC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Greg Mulder</dc:creator>
  <cp:lastModifiedBy>Greg S. Mulder</cp:lastModifiedBy>
  <cp:revision>65</cp:revision>
  <dcterms:created xsi:type="dcterms:W3CDTF">2005-01-03T17:08:51Z</dcterms:created>
  <dcterms:modified xsi:type="dcterms:W3CDTF">2019-01-07T15:44:16Z</dcterms:modified>
</cp:coreProperties>
</file>