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2.xml" ContentType="application/vnd.openxmlformats-officedocument.presentationml.notesSlide+xml"/>
  <Override PartName="/ppt/tags/tag18.xml" ContentType="application/vnd.openxmlformats-officedocument.presentationml.tags+xml"/>
  <Override PartName="/ppt/notesSlides/notesSlide3.xml" ContentType="application/vnd.openxmlformats-officedocument.presentationml.notesSlide+xml"/>
  <Override PartName="/ppt/tags/tag19.xml" ContentType="application/vnd.openxmlformats-officedocument.presentationml.tags+xml"/>
  <Override PartName="/ppt/notesSlides/notesSlide4.xml" ContentType="application/vnd.openxmlformats-officedocument.presentationml.notesSlide+xml"/>
  <Override PartName="/ppt/tags/tag20.xml" ContentType="application/vnd.openxmlformats-officedocument.presentationml.tags+xml"/>
  <Override PartName="/ppt/notesSlides/notesSlide5.xml" ContentType="application/vnd.openxmlformats-officedocument.presentationml.notesSlide+xml"/>
  <Override PartName="/ppt/tags/tag21.xml" ContentType="application/vnd.openxmlformats-officedocument.presentationml.tags+xml"/>
  <Override PartName="/ppt/notesSlides/notesSlide6.xml" ContentType="application/vnd.openxmlformats-officedocument.presentationml.notesSlide+xml"/>
  <Override PartName="/ppt/tags/tag22.xml" ContentType="application/vnd.openxmlformats-officedocument.presentationml.tags+xml"/>
  <Override PartName="/ppt/notesSlides/notesSlide7.xml" ContentType="application/vnd.openxmlformats-officedocument.presentationml.notesSlide+xml"/>
  <Override PartName="/ppt/tags/tag23.xml" ContentType="application/vnd.openxmlformats-officedocument.presentationml.tags+xml"/>
  <Override PartName="/ppt/notesSlides/notesSlide8.xml" ContentType="application/vnd.openxmlformats-officedocument.presentationml.notesSlide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notesSlides/notesSlide9.xml" ContentType="application/vnd.openxmlformats-officedocument.presentationml.notesSlide+xml"/>
  <Override PartName="/ppt/tags/tag27.xml" ContentType="application/vnd.openxmlformats-officedocument.presentationml.tags+xml"/>
  <Override PartName="/ppt/notesSlides/notesSlide10.xml" ContentType="application/vnd.openxmlformats-officedocument.presentationml.notesSlide+xml"/>
  <Override PartName="/ppt/tags/tag28.xml" ContentType="application/vnd.openxmlformats-officedocument.presentationml.tags+xml"/>
  <Override PartName="/ppt/notesSlides/notesSlide11.xml" ContentType="application/vnd.openxmlformats-officedocument.presentationml.notesSlide+xml"/>
  <Override PartName="/ppt/tags/tag29.xml" ContentType="application/vnd.openxmlformats-officedocument.presentationml.tags+xml"/>
  <Override PartName="/ppt/notesSlides/notesSlide12.xml" ContentType="application/vnd.openxmlformats-officedocument.presentationml.notesSlide+xml"/>
  <Override PartName="/ppt/tags/tag30.xml" ContentType="application/vnd.openxmlformats-officedocument.presentationml.tags+xml"/>
  <Override PartName="/ppt/notesSlides/notesSlide13.xml" ContentType="application/vnd.openxmlformats-officedocument.presentationml.notesSlide+xml"/>
  <Override PartName="/ppt/tags/tag31.xml" ContentType="application/vnd.openxmlformats-officedocument.presentationml.tags+xml"/>
  <Override PartName="/ppt/notesSlides/notesSlide14.xml" ContentType="application/vnd.openxmlformats-officedocument.presentationml.notesSlide+xml"/>
  <Override PartName="/ppt/tags/tag32.xml" ContentType="application/vnd.openxmlformats-officedocument.presentationml.tags+xml"/>
  <Override PartName="/ppt/notesSlides/notesSlide15.xml" ContentType="application/vnd.openxmlformats-officedocument.presentationml.notesSlide+xml"/>
  <Override PartName="/ppt/tags/tag33.xml" ContentType="application/vnd.openxmlformats-officedocument.presentationml.tags+xml"/>
  <Override PartName="/ppt/notesSlides/notesSlide16.xml" ContentType="application/vnd.openxmlformats-officedocument.presentationml.notesSlide+xml"/>
  <Override PartName="/ppt/tags/tag34.xml" ContentType="application/vnd.openxmlformats-officedocument.presentationml.tags+xml"/>
  <Override PartName="/ppt/notesSlides/notesSlide17.xml" ContentType="application/vnd.openxmlformats-officedocument.presentationml.notesSlide+xml"/>
  <Override PartName="/ppt/tags/tag35.xml" ContentType="application/vnd.openxmlformats-officedocument.presentationml.tags+xml"/>
  <Override PartName="/ppt/notesSlides/notesSlide18.xml" ContentType="application/vnd.openxmlformats-officedocument.presentationml.notesSlide+xml"/>
  <Override PartName="/ppt/tags/tag36.xml" ContentType="application/vnd.openxmlformats-officedocument.presentationml.tags+xml"/>
  <Override PartName="/ppt/notesSlides/notesSlide19.xml" ContentType="application/vnd.openxmlformats-officedocument.presentationml.notesSlide+xml"/>
  <Override PartName="/ppt/tags/tag37.xml" ContentType="application/vnd.openxmlformats-officedocument.presentationml.tags+xml"/>
  <Override PartName="/ppt/notesSlides/notesSlide20.xml" ContentType="application/vnd.openxmlformats-officedocument.presentationml.notesSlide+xml"/>
  <Override PartName="/ppt/tags/tag38.xml" ContentType="application/vnd.openxmlformats-officedocument.presentationml.tags+xml"/>
  <Override PartName="/ppt/notesSlides/notesSlide21.xml" ContentType="application/vnd.openxmlformats-officedocument.presentationml.notesSlide+xml"/>
  <Override PartName="/ppt/tags/tag39.xml" ContentType="application/vnd.openxmlformats-officedocument.presentationml.tags+xml"/>
  <Override PartName="/ppt/notesSlides/notesSlide22.xml" ContentType="application/vnd.openxmlformats-officedocument.presentationml.notesSlide+xml"/>
  <Override PartName="/ppt/tags/tag40.xml" ContentType="application/vnd.openxmlformats-officedocument.presentationml.tags+xml"/>
  <Override PartName="/ppt/notesSlides/notesSlide23.xml" ContentType="application/vnd.openxmlformats-officedocument.presentationml.notesSlide+xml"/>
  <Override PartName="/ppt/tags/tag41.xml" ContentType="application/vnd.openxmlformats-officedocument.presentationml.tags+xml"/>
  <Override PartName="/ppt/notesSlides/notesSlide24.xml" ContentType="application/vnd.openxmlformats-officedocument.presentationml.notesSlide+xml"/>
  <Override PartName="/ppt/tags/tag42.xml" ContentType="application/vnd.openxmlformats-officedocument.presentationml.tags+xml"/>
  <Override PartName="/ppt/notesSlides/notesSlide25.xml" ContentType="application/vnd.openxmlformats-officedocument.presentationml.notesSlide+xml"/>
  <Override PartName="/ppt/tags/tag43.xml" ContentType="application/vnd.openxmlformats-officedocument.presentationml.tags+xml"/>
  <Override PartName="/ppt/notesSlides/notesSlide26.xml" ContentType="application/vnd.openxmlformats-officedocument.presentationml.notesSlide+xml"/>
  <Override PartName="/ppt/tags/tag44.xml" ContentType="application/vnd.openxmlformats-officedocument.presentationml.tags+xml"/>
  <Override PartName="/ppt/notesSlides/notesSlide27.xml" ContentType="application/vnd.openxmlformats-officedocument.presentationml.notesSlide+xml"/>
  <Override PartName="/ppt/tags/tag45.xml" ContentType="application/vnd.openxmlformats-officedocument.presentationml.tags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74" r:id="rId2"/>
    <p:sldId id="275" r:id="rId3"/>
    <p:sldId id="273" r:id="rId4"/>
    <p:sldId id="276" r:id="rId5"/>
    <p:sldId id="301" r:id="rId6"/>
    <p:sldId id="302" r:id="rId7"/>
    <p:sldId id="299" r:id="rId8"/>
    <p:sldId id="277" r:id="rId9"/>
    <p:sldId id="278" r:id="rId10"/>
    <p:sldId id="279" r:id="rId11"/>
    <p:sldId id="280" r:id="rId12"/>
    <p:sldId id="282" r:id="rId13"/>
    <p:sldId id="284" r:id="rId14"/>
    <p:sldId id="286" r:id="rId15"/>
    <p:sldId id="288" r:id="rId16"/>
    <p:sldId id="290" r:id="rId17"/>
    <p:sldId id="292" r:id="rId18"/>
    <p:sldId id="304" r:id="rId19"/>
    <p:sldId id="256" r:id="rId20"/>
    <p:sldId id="257" r:id="rId21"/>
    <p:sldId id="294" r:id="rId22"/>
    <p:sldId id="295" r:id="rId23"/>
    <p:sldId id="296" r:id="rId24"/>
    <p:sldId id="297" r:id="rId25"/>
    <p:sldId id="298" r:id="rId26"/>
    <p:sldId id="259" r:id="rId27"/>
    <p:sldId id="260" r:id="rId28"/>
    <p:sldId id="261" r:id="rId29"/>
    <p:sldId id="262" r:id="rId30"/>
    <p:sldId id="263" r:id="rId31"/>
    <p:sldId id="264" r:id="rId32"/>
    <p:sldId id="265" r:id="rId33"/>
    <p:sldId id="266" r:id="rId34"/>
    <p:sldId id="267" r:id="rId35"/>
    <p:sldId id="268" r:id="rId36"/>
    <p:sldId id="269" r:id="rId37"/>
    <p:sldId id="270" r:id="rId38"/>
    <p:sldId id="271" r:id="rId39"/>
    <p:sldId id="272" r:id="rId40"/>
    <p:sldId id="258" r:id="rId41"/>
    <p:sldId id="303" r:id="rId42"/>
  </p:sldIdLst>
  <p:sldSz cx="9144000" cy="6858000" type="screen4x3"/>
  <p:notesSz cx="6858000" cy="9144000"/>
  <p:custDataLst>
    <p:tags r:id="rId4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48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png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png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png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png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png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png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6ED0643E-0F30-4F24-9DA1-93DDD8CA334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70E70AFD-AA54-4A1D-9765-AA7E36DBBC2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3AE65A8-D2C1-4617-8D9E-2FEDC8B5800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6CAA2004-4DAE-4BDD-B92F-87165BCE249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6BF8963F-C4E6-4669-AD3A-3656D7FCF49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5FA46CAE-CEC3-494C-8D02-5DD4B468A5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8C41A5C-D0C5-4A19-931B-6DC3F0D70F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ED397EC6-7213-47B4-B752-AA56A0CEC42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F7D864F-B099-478D-AC6B-30347669A2D3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E4ACBDE3-82F9-4EB7-86FA-EB4FDC4FE05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8AB58EA-B7E8-4700-9A08-ED8FD763D4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>
            <a:extLst>
              <a:ext uri="{FF2B5EF4-FFF2-40B4-BE49-F238E27FC236}">
                <a16:creationId xmlns:a16="http://schemas.microsoft.com/office/drawing/2014/main" id="{F264BD8A-B2D1-4A98-804F-BCA02349F69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BE298F0-4810-48C2-BB93-998B8603A788}" type="slidenum">
              <a:rPr lang="en-US" altLang="en-US" smtClean="0"/>
              <a:pPr>
                <a:spcBef>
                  <a:spcPct val="0"/>
                </a:spcBef>
              </a:pPr>
              <a:t>22</a:t>
            </a:fld>
            <a:endParaRPr lang="en-US" altLang="en-US"/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17BEB827-ACD0-4EB5-B0BF-61386570B11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>
            <a:extLst>
              <a:ext uri="{FF2B5EF4-FFF2-40B4-BE49-F238E27FC236}">
                <a16:creationId xmlns:a16="http://schemas.microsoft.com/office/drawing/2014/main" id="{1F7DF164-58C2-4908-83C9-CE1EC5AFF8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IG11.2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>
            <a:extLst>
              <a:ext uri="{FF2B5EF4-FFF2-40B4-BE49-F238E27FC236}">
                <a16:creationId xmlns:a16="http://schemas.microsoft.com/office/drawing/2014/main" id="{AA0426B9-F372-4BF1-9AC1-514DD3C5FE3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B1BA6F2-030E-4927-A3DC-856E1E06DEB2}" type="slidenum">
              <a:rPr lang="en-US" altLang="en-US" smtClean="0"/>
              <a:pPr>
                <a:spcBef>
                  <a:spcPct val="0"/>
                </a:spcBef>
              </a:pPr>
              <a:t>23</a:t>
            </a:fld>
            <a:endParaRPr lang="en-US" altLang="en-US"/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71F793F0-BDDE-4BD1-9003-7FE5B43AF46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>
            <a:extLst>
              <a:ext uri="{FF2B5EF4-FFF2-40B4-BE49-F238E27FC236}">
                <a16:creationId xmlns:a16="http://schemas.microsoft.com/office/drawing/2014/main" id="{F8A180CB-334A-4DA7-AEEC-28839A7CA1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IG11.2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>
            <a:extLst>
              <a:ext uri="{FF2B5EF4-FFF2-40B4-BE49-F238E27FC236}">
                <a16:creationId xmlns:a16="http://schemas.microsoft.com/office/drawing/2014/main" id="{2D82AAF3-5891-4982-8E79-C32AAFE0062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F10A819-D143-4BE3-8946-AF5AC49A53F7}" type="slidenum">
              <a:rPr lang="en-US" altLang="en-US" smtClean="0"/>
              <a:pPr>
                <a:spcBef>
                  <a:spcPct val="0"/>
                </a:spcBef>
              </a:pPr>
              <a:t>24</a:t>
            </a:fld>
            <a:endParaRPr lang="en-US" altLang="en-US"/>
          </a:p>
        </p:txBody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8F6EFF31-019B-4B6B-BBA0-FFB75CBDDBE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>
            <a:extLst>
              <a:ext uri="{FF2B5EF4-FFF2-40B4-BE49-F238E27FC236}">
                <a16:creationId xmlns:a16="http://schemas.microsoft.com/office/drawing/2014/main" id="{4F1F98AB-E192-4057-923C-AE00313A4F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IG11.3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>
            <a:extLst>
              <a:ext uri="{FF2B5EF4-FFF2-40B4-BE49-F238E27FC236}">
                <a16:creationId xmlns:a16="http://schemas.microsoft.com/office/drawing/2014/main" id="{791D8F73-CDE2-4FF1-8A80-7F1DBAC3499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8AB6B1B-0BAE-4231-B732-819025DDEA45}" type="slidenum">
              <a:rPr lang="en-US" altLang="en-US" smtClean="0"/>
              <a:pPr>
                <a:spcBef>
                  <a:spcPct val="0"/>
                </a:spcBef>
              </a:pPr>
              <a:t>25</a:t>
            </a:fld>
            <a:endParaRPr lang="en-US" altLang="en-US"/>
          </a:p>
        </p:txBody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A6435E25-C061-4967-B1D6-28F3587A274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>
            <a:extLst>
              <a:ext uri="{FF2B5EF4-FFF2-40B4-BE49-F238E27FC236}">
                <a16:creationId xmlns:a16="http://schemas.microsoft.com/office/drawing/2014/main" id="{A6D6AAE9-58FA-44B4-A08B-BA04FB25EE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IG11.3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>
            <a:extLst>
              <a:ext uri="{FF2B5EF4-FFF2-40B4-BE49-F238E27FC236}">
                <a16:creationId xmlns:a16="http://schemas.microsoft.com/office/drawing/2014/main" id="{DD23BCB8-D7CE-4C23-8352-26C30CDCD55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B09CC47-6B7C-43AF-8B66-E0E54A4E4F78}" type="slidenum">
              <a:rPr lang="en-US" altLang="en-US" smtClean="0"/>
              <a:pPr>
                <a:spcBef>
                  <a:spcPct val="0"/>
                </a:spcBef>
              </a:pPr>
              <a:t>26</a:t>
            </a:fld>
            <a:endParaRPr lang="en-US" altLang="en-US"/>
          </a:p>
        </p:txBody>
      </p:sp>
      <p:sp>
        <p:nvSpPr>
          <p:cNvPr id="57347" name="Rectangle 2">
            <a:extLst>
              <a:ext uri="{FF2B5EF4-FFF2-40B4-BE49-F238E27FC236}">
                <a16:creationId xmlns:a16="http://schemas.microsoft.com/office/drawing/2014/main" id="{1F04E99F-EFB7-4CA5-A071-3494799393A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>
            <a:extLst>
              <a:ext uri="{FF2B5EF4-FFF2-40B4-BE49-F238E27FC236}">
                <a16:creationId xmlns:a16="http://schemas.microsoft.com/office/drawing/2014/main" id="{2908B757-3116-4671-B3F5-8951FCD303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STT11.1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>
            <a:extLst>
              <a:ext uri="{FF2B5EF4-FFF2-40B4-BE49-F238E27FC236}">
                <a16:creationId xmlns:a16="http://schemas.microsoft.com/office/drawing/2014/main" id="{39E58E49-A2A3-4C5F-A18E-9F5BD32588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AC77F07-BC50-4102-BAAA-849D006C4D3D}" type="slidenum">
              <a:rPr lang="en-US" altLang="en-US" smtClean="0"/>
              <a:pPr>
                <a:spcBef>
                  <a:spcPct val="0"/>
                </a:spcBef>
              </a:pPr>
              <a:t>27</a:t>
            </a:fld>
            <a:endParaRPr lang="en-US" altLang="en-US"/>
          </a:p>
        </p:txBody>
      </p:sp>
      <p:sp>
        <p:nvSpPr>
          <p:cNvPr id="59395" name="Rectangle 2">
            <a:extLst>
              <a:ext uri="{FF2B5EF4-FFF2-40B4-BE49-F238E27FC236}">
                <a16:creationId xmlns:a16="http://schemas.microsoft.com/office/drawing/2014/main" id="{DD1AB3F7-E744-4BF3-90DA-9D0EB876CAC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>
            <a:extLst>
              <a:ext uri="{FF2B5EF4-FFF2-40B4-BE49-F238E27FC236}">
                <a16:creationId xmlns:a16="http://schemas.microsoft.com/office/drawing/2014/main" id="{28006963-ECA7-43E4-96F9-7F0AB34917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STT11.1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>
            <a:extLst>
              <a:ext uri="{FF2B5EF4-FFF2-40B4-BE49-F238E27FC236}">
                <a16:creationId xmlns:a16="http://schemas.microsoft.com/office/drawing/2014/main" id="{4F8B85DB-CC3F-4EDB-B441-0211FF2F180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2050CD6-7B43-433B-9D9B-502368B3F7BE}" type="slidenum">
              <a:rPr lang="en-US" altLang="en-US" smtClean="0"/>
              <a:pPr>
                <a:spcBef>
                  <a:spcPct val="0"/>
                </a:spcBef>
              </a:pPr>
              <a:t>28</a:t>
            </a:fld>
            <a:endParaRPr lang="en-US" altLang="en-US"/>
          </a:p>
        </p:txBody>
      </p:sp>
      <p:sp>
        <p:nvSpPr>
          <p:cNvPr id="61443" name="Rectangle 2">
            <a:extLst>
              <a:ext uri="{FF2B5EF4-FFF2-40B4-BE49-F238E27FC236}">
                <a16:creationId xmlns:a16="http://schemas.microsoft.com/office/drawing/2014/main" id="{18CB1DA4-C061-43E6-9FEE-41121243093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>
            <a:extLst>
              <a:ext uri="{FF2B5EF4-FFF2-40B4-BE49-F238E27FC236}">
                <a16:creationId xmlns:a16="http://schemas.microsoft.com/office/drawing/2014/main" id="{12E50C1A-C646-468E-926F-C06346483C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STT11.2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>
            <a:extLst>
              <a:ext uri="{FF2B5EF4-FFF2-40B4-BE49-F238E27FC236}">
                <a16:creationId xmlns:a16="http://schemas.microsoft.com/office/drawing/2014/main" id="{A6164C9A-F216-4550-9EB1-FDE09E9104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38E6AAB-8C91-4DD2-AD72-CC3DC0589190}" type="slidenum">
              <a:rPr lang="en-US" altLang="en-US" smtClean="0"/>
              <a:pPr>
                <a:spcBef>
                  <a:spcPct val="0"/>
                </a:spcBef>
              </a:pPr>
              <a:t>29</a:t>
            </a:fld>
            <a:endParaRPr lang="en-US" altLang="en-US"/>
          </a:p>
        </p:txBody>
      </p:sp>
      <p:sp>
        <p:nvSpPr>
          <p:cNvPr id="63491" name="Rectangle 2">
            <a:extLst>
              <a:ext uri="{FF2B5EF4-FFF2-40B4-BE49-F238E27FC236}">
                <a16:creationId xmlns:a16="http://schemas.microsoft.com/office/drawing/2014/main" id="{E50F665E-B051-48F5-A341-C4D103C8340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>
            <a:extLst>
              <a:ext uri="{FF2B5EF4-FFF2-40B4-BE49-F238E27FC236}">
                <a16:creationId xmlns:a16="http://schemas.microsoft.com/office/drawing/2014/main" id="{5FC2841D-2D02-45C3-B4B3-802686521D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STT11.2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>
            <a:extLst>
              <a:ext uri="{FF2B5EF4-FFF2-40B4-BE49-F238E27FC236}">
                <a16:creationId xmlns:a16="http://schemas.microsoft.com/office/drawing/2014/main" id="{079D5C49-5469-4CF7-8FEF-E04C1E1CFD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B2E12A9-37EF-4286-945E-A211BB5A2134}" type="slidenum">
              <a:rPr lang="en-US" altLang="en-US" smtClean="0"/>
              <a:pPr>
                <a:spcBef>
                  <a:spcPct val="0"/>
                </a:spcBef>
              </a:pPr>
              <a:t>30</a:t>
            </a:fld>
            <a:endParaRPr lang="en-US" altLang="en-US"/>
          </a:p>
        </p:txBody>
      </p:sp>
      <p:sp>
        <p:nvSpPr>
          <p:cNvPr id="65539" name="Rectangle 2">
            <a:extLst>
              <a:ext uri="{FF2B5EF4-FFF2-40B4-BE49-F238E27FC236}">
                <a16:creationId xmlns:a16="http://schemas.microsoft.com/office/drawing/2014/main" id="{6C651BF2-8019-40B1-B698-0194489C6CD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>
            <a:extLst>
              <a:ext uri="{FF2B5EF4-FFF2-40B4-BE49-F238E27FC236}">
                <a16:creationId xmlns:a16="http://schemas.microsoft.com/office/drawing/2014/main" id="{7001E350-E102-46F8-AD0E-0B3D797C2C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STT11.3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>
            <a:extLst>
              <a:ext uri="{FF2B5EF4-FFF2-40B4-BE49-F238E27FC236}">
                <a16:creationId xmlns:a16="http://schemas.microsoft.com/office/drawing/2014/main" id="{4E45F274-5BEF-421C-B879-599EE0E351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D51CC4E-2641-44B0-BFD4-0E1E877C8727}" type="slidenum">
              <a:rPr lang="en-US" altLang="en-US" smtClean="0"/>
              <a:pPr>
                <a:spcBef>
                  <a:spcPct val="0"/>
                </a:spcBef>
              </a:pPr>
              <a:t>31</a:t>
            </a:fld>
            <a:endParaRPr lang="en-US" altLang="en-US"/>
          </a:p>
        </p:txBody>
      </p:sp>
      <p:sp>
        <p:nvSpPr>
          <p:cNvPr id="67587" name="Rectangle 2">
            <a:extLst>
              <a:ext uri="{FF2B5EF4-FFF2-40B4-BE49-F238E27FC236}">
                <a16:creationId xmlns:a16="http://schemas.microsoft.com/office/drawing/2014/main" id="{D0793D0F-E73E-4B17-BFBC-A6999D10563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>
            <a:extLst>
              <a:ext uri="{FF2B5EF4-FFF2-40B4-BE49-F238E27FC236}">
                <a16:creationId xmlns:a16="http://schemas.microsoft.com/office/drawing/2014/main" id="{9A37E6CC-65CA-407E-9500-294749B837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STT11.3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5931CFC1-03C1-4AB6-9B58-5A1C374087F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8FE28DE-C669-46CF-AD66-8FE7BCB68452}" type="slidenum">
              <a:rPr lang="en-US" altLang="en-US" smtClean="0"/>
              <a:pPr>
                <a:spcBef>
                  <a:spcPct val="0"/>
                </a:spcBef>
              </a:pPr>
              <a:t>11</a:t>
            </a:fld>
            <a:endParaRPr lang="en-US" altLang="en-US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AC7584A6-3DCD-4F7F-B86E-D6E78A6C87C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C34EF9C9-331E-4FB0-8E49-116F18920A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STT11.1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>
            <a:extLst>
              <a:ext uri="{FF2B5EF4-FFF2-40B4-BE49-F238E27FC236}">
                <a16:creationId xmlns:a16="http://schemas.microsoft.com/office/drawing/2014/main" id="{212F2C20-F5A7-409E-A66B-036B612852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B4592BF-2CD7-49A4-89D5-36D2E621B8BA}" type="slidenum">
              <a:rPr lang="en-US" altLang="en-US" smtClean="0"/>
              <a:pPr>
                <a:spcBef>
                  <a:spcPct val="0"/>
                </a:spcBef>
              </a:pPr>
              <a:t>32</a:t>
            </a:fld>
            <a:endParaRPr lang="en-US" altLang="en-US"/>
          </a:p>
        </p:txBody>
      </p:sp>
      <p:sp>
        <p:nvSpPr>
          <p:cNvPr id="69635" name="Rectangle 2">
            <a:extLst>
              <a:ext uri="{FF2B5EF4-FFF2-40B4-BE49-F238E27FC236}">
                <a16:creationId xmlns:a16="http://schemas.microsoft.com/office/drawing/2014/main" id="{7714A98F-26EA-40D1-B7ED-74E91D1B6B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>
            <a:extLst>
              <a:ext uri="{FF2B5EF4-FFF2-40B4-BE49-F238E27FC236}">
                <a16:creationId xmlns:a16="http://schemas.microsoft.com/office/drawing/2014/main" id="{06CD03E0-4450-463A-910C-EFC2BD6D17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STT11.4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>
            <a:extLst>
              <a:ext uri="{FF2B5EF4-FFF2-40B4-BE49-F238E27FC236}">
                <a16:creationId xmlns:a16="http://schemas.microsoft.com/office/drawing/2014/main" id="{BB640F4D-C5BF-476A-9223-D95AF89057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1FE032E-BA5A-4B04-93E6-ED6EDA4FA5A3}" type="slidenum">
              <a:rPr lang="en-US" altLang="en-US" smtClean="0"/>
              <a:pPr>
                <a:spcBef>
                  <a:spcPct val="0"/>
                </a:spcBef>
              </a:pPr>
              <a:t>33</a:t>
            </a:fld>
            <a:endParaRPr lang="en-US" altLang="en-US"/>
          </a:p>
        </p:txBody>
      </p:sp>
      <p:sp>
        <p:nvSpPr>
          <p:cNvPr id="71683" name="Rectangle 2">
            <a:extLst>
              <a:ext uri="{FF2B5EF4-FFF2-40B4-BE49-F238E27FC236}">
                <a16:creationId xmlns:a16="http://schemas.microsoft.com/office/drawing/2014/main" id="{2FE7F3DB-B7CE-4202-B400-8505904540C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>
            <a:extLst>
              <a:ext uri="{FF2B5EF4-FFF2-40B4-BE49-F238E27FC236}">
                <a16:creationId xmlns:a16="http://schemas.microsoft.com/office/drawing/2014/main" id="{43510D0F-E5F6-41E9-A14D-78CAAD16E2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STT11.4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>
            <a:extLst>
              <a:ext uri="{FF2B5EF4-FFF2-40B4-BE49-F238E27FC236}">
                <a16:creationId xmlns:a16="http://schemas.microsoft.com/office/drawing/2014/main" id="{FA6F06B0-A4C2-4926-97D8-BD6404F92E7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DC715F3-A93E-499B-8C30-CBFC62EE255F}" type="slidenum">
              <a:rPr lang="en-US" altLang="en-US" smtClean="0"/>
              <a:pPr>
                <a:spcBef>
                  <a:spcPct val="0"/>
                </a:spcBef>
              </a:pPr>
              <a:t>34</a:t>
            </a:fld>
            <a:endParaRPr lang="en-US" altLang="en-US"/>
          </a:p>
        </p:txBody>
      </p:sp>
      <p:sp>
        <p:nvSpPr>
          <p:cNvPr id="73731" name="Rectangle 2">
            <a:extLst>
              <a:ext uri="{FF2B5EF4-FFF2-40B4-BE49-F238E27FC236}">
                <a16:creationId xmlns:a16="http://schemas.microsoft.com/office/drawing/2014/main" id="{86DEA8F0-6EB3-4E2B-B7F9-FD8EE105BBB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>
            <a:extLst>
              <a:ext uri="{FF2B5EF4-FFF2-40B4-BE49-F238E27FC236}">
                <a16:creationId xmlns:a16="http://schemas.microsoft.com/office/drawing/2014/main" id="{656B4DC0-142D-4756-8AC6-7BEA3138F2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STT11.5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2C91D872-C189-41EB-936E-3BDB579F44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7C474FC-9E35-451F-80F8-0887FE339AE8}" type="slidenum">
              <a:rPr lang="en-US" altLang="en-US" smtClean="0"/>
              <a:pPr>
                <a:spcBef>
                  <a:spcPct val="0"/>
                </a:spcBef>
              </a:pPr>
              <a:t>35</a:t>
            </a:fld>
            <a:endParaRPr lang="en-US" altLang="en-US"/>
          </a:p>
        </p:txBody>
      </p:sp>
      <p:sp>
        <p:nvSpPr>
          <p:cNvPr id="75779" name="Rectangle 2">
            <a:extLst>
              <a:ext uri="{FF2B5EF4-FFF2-40B4-BE49-F238E27FC236}">
                <a16:creationId xmlns:a16="http://schemas.microsoft.com/office/drawing/2014/main" id="{58D2B737-97EA-4EEE-863C-E4262A65C67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>
            <a:extLst>
              <a:ext uri="{FF2B5EF4-FFF2-40B4-BE49-F238E27FC236}">
                <a16:creationId xmlns:a16="http://schemas.microsoft.com/office/drawing/2014/main" id="{B5A6EE1B-8DAA-4193-93E7-B765489A6A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STT11.5</a:t>
            </a: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>
            <a:extLst>
              <a:ext uri="{FF2B5EF4-FFF2-40B4-BE49-F238E27FC236}">
                <a16:creationId xmlns:a16="http://schemas.microsoft.com/office/drawing/2014/main" id="{52F02E45-75D1-4EC4-BFB1-F65D97A1F93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683C80F-6D46-4ED9-A2EE-FD118539EBA4}" type="slidenum">
              <a:rPr lang="en-US" altLang="en-US" smtClean="0"/>
              <a:pPr>
                <a:spcBef>
                  <a:spcPct val="0"/>
                </a:spcBef>
              </a:pPr>
              <a:t>36</a:t>
            </a:fld>
            <a:endParaRPr lang="en-US" altLang="en-US"/>
          </a:p>
        </p:txBody>
      </p:sp>
      <p:sp>
        <p:nvSpPr>
          <p:cNvPr id="77827" name="Rectangle 2">
            <a:extLst>
              <a:ext uri="{FF2B5EF4-FFF2-40B4-BE49-F238E27FC236}">
                <a16:creationId xmlns:a16="http://schemas.microsoft.com/office/drawing/2014/main" id="{D7762BDF-F028-4E37-8195-8E46DDC310C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>
            <a:extLst>
              <a:ext uri="{FF2B5EF4-FFF2-40B4-BE49-F238E27FC236}">
                <a16:creationId xmlns:a16="http://schemas.microsoft.com/office/drawing/2014/main" id="{33B2AF2A-5FB7-4C7E-A0CE-D128E576A2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STT11.6</a:t>
            </a: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>
            <a:extLst>
              <a:ext uri="{FF2B5EF4-FFF2-40B4-BE49-F238E27FC236}">
                <a16:creationId xmlns:a16="http://schemas.microsoft.com/office/drawing/2014/main" id="{64A27843-F48D-4BA0-85AD-0004F7FF2A8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358F841-C10A-4FB5-AE02-0661BC790F19}" type="slidenum">
              <a:rPr lang="en-US" altLang="en-US" smtClean="0"/>
              <a:pPr>
                <a:spcBef>
                  <a:spcPct val="0"/>
                </a:spcBef>
              </a:pPr>
              <a:t>37</a:t>
            </a:fld>
            <a:endParaRPr lang="en-US" altLang="en-US"/>
          </a:p>
        </p:txBody>
      </p:sp>
      <p:sp>
        <p:nvSpPr>
          <p:cNvPr id="79875" name="Rectangle 2">
            <a:extLst>
              <a:ext uri="{FF2B5EF4-FFF2-40B4-BE49-F238E27FC236}">
                <a16:creationId xmlns:a16="http://schemas.microsoft.com/office/drawing/2014/main" id="{A9AA8DCB-D113-40A2-BEBE-1722E864D7F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>
            <a:extLst>
              <a:ext uri="{FF2B5EF4-FFF2-40B4-BE49-F238E27FC236}">
                <a16:creationId xmlns:a16="http://schemas.microsoft.com/office/drawing/2014/main" id="{37787439-D313-426A-B7FE-CDF5D37998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STT11.6</a:t>
            </a: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>
            <a:extLst>
              <a:ext uri="{FF2B5EF4-FFF2-40B4-BE49-F238E27FC236}">
                <a16:creationId xmlns:a16="http://schemas.microsoft.com/office/drawing/2014/main" id="{A1ED6E1F-3BE1-43EE-8C8A-7B633AB70AF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C61BE45-F260-4979-9517-958E81B639BD}" type="slidenum">
              <a:rPr lang="en-US" altLang="en-US" smtClean="0"/>
              <a:pPr>
                <a:spcBef>
                  <a:spcPct val="0"/>
                </a:spcBef>
              </a:pPr>
              <a:t>38</a:t>
            </a:fld>
            <a:endParaRPr lang="en-US" altLang="en-US"/>
          </a:p>
        </p:txBody>
      </p:sp>
      <p:sp>
        <p:nvSpPr>
          <p:cNvPr id="81923" name="Rectangle 2">
            <a:extLst>
              <a:ext uri="{FF2B5EF4-FFF2-40B4-BE49-F238E27FC236}">
                <a16:creationId xmlns:a16="http://schemas.microsoft.com/office/drawing/2014/main" id="{1883A01C-A46E-4768-8343-CDF4B8C4AC3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>
            <a:extLst>
              <a:ext uri="{FF2B5EF4-FFF2-40B4-BE49-F238E27FC236}">
                <a16:creationId xmlns:a16="http://schemas.microsoft.com/office/drawing/2014/main" id="{9257649C-F056-431B-8234-CB1DC0D49E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STT11.7</a:t>
            </a: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>
            <a:extLst>
              <a:ext uri="{FF2B5EF4-FFF2-40B4-BE49-F238E27FC236}">
                <a16:creationId xmlns:a16="http://schemas.microsoft.com/office/drawing/2014/main" id="{7A775990-A879-4581-83FC-309888B1675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A3A007B-F0FF-4D9F-B850-CB8E80005156}" type="slidenum">
              <a:rPr lang="en-US" altLang="en-US" smtClean="0"/>
              <a:pPr>
                <a:spcBef>
                  <a:spcPct val="0"/>
                </a:spcBef>
              </a:pPr>
              <a:t>39</a:t>
            </a:fld>
            <a:endParaRPr lang="en-US" altLang="en-US"/>
          </a:p>
        </p:txBody>
      </p:sp>
      <p:sp>
        <p:nvSpPr>
          <p:cNvPr id="83971" name="Rectangle 2">
            <a:extLst>
              <a:ext uri="{FF2B5EF4-FFF2-40B4-BE49-F238E27FC236}">
                <a16:creationId xmlns:a16="http://schemas.microsoft.com/office/drawing/2014/main" id="{674EC87D-11D0-4B60-A9FD-7D31511E67A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>
            <a:extLst>
              <a:ext uri="{FF2B5EF4-FFF2-40B4-BE49-F238E27FC236}">
                <a16:creationId xmlns:a16="http://schemas.microsoft.com/office/drawing/2014/main" id="{F73D8DDD-E6A0-425E-A80D-AD93DD11BE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STT11.7</a:t>
            </a: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>
            <a:extLst>
              <a:ext uri="{FF2B5EF4-FFF2-40B4-BE49-F238E27FC236}">
                <a16:creationId xmlns:a16="http://schemas.microsoft.com/office/drawing/2014/main" id="{11D44138-758D-4D2F-AE89-49C58519038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Notes Placeholder 2">
            <a:extLst>
              <a:ext uri="{FF2B5EF4-FFF2-40B4-BE49-F238E27FC236}">
                <a16:creationId xmlns:a16="http://schemas.microsoft.com/office/drawing/2014/main" id="{212D8901-3739-4F66-9FDF-A35BDB17BF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87044" name="Slide Number Placeholder 3">
            <a:extLst>
              <a:ext uri="{FF2B5EF4-FFF2-40B4-BE49-F238E27FC236}">
                <a16:creationId xmlns:a16="http://schemas.microsoft.com/office/drawing/2014/main" id="{EBC68C77-76E8-4AD0-9A52-1E88B860EA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52B8B8E-56DA-4A01-85FD-A580CF9E7723}" type="slidenum">
              <a:rPr lang="en-US" altLang="en-US" smtClean="0"/>
              <a:pPr/>
              <a:t>41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F422DC57-7902-4283-8041-7B668D3404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692700B-C23C-4A8D-BAFC-C57B4621D0CB}" type="slidenum">
              <a:rPr lang="en-US" altLang="en-US" smtClean="0"/>
              <a:pPr>
                <a:spcBef>
                  <a:spcPct val="0"/>
                </a:spcBef>
              </a:pPr>
              <a:t>12</a:t>
            </a:fld>
            <a:endParaRPr lang="en-US" altLang="en-US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A9AEA13E-95DB-4F3E-81EF-16C407D9F54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013A9E89-32B5-4026-AB3E-0A509EFAD3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STT11.2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DBC32398-38F5-4CF1-AF96-9CCDAEFD454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1650C59-0A88-4571-9B38-364A8FA31B47}" type="slidenum">
              <a:rPr lang="en-US" altLang="en-US" smtClean="0"/>
              <a:pPr>
                <a:spcBef>
                  <a:spcPct val="0"/>
                </a:spcBef>
              </a:pPr>
              <a:t>13</a:t>
            </a:fld>
            <a:endParaRPr lang="en-US" altLang="en-US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6A7AE284-D75F-41EE-B630-B9063224DF7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F0BF217E-16B9-47D9-B08B-9217B401B8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STT11.3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B1558B97-DDBA-47CC-8381-9D27BFBAF66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906806C-E38A-415F-BB4A-E973B045F7CE}" type="slidenum">
              <a:rPr lang="en-US" altLang="en-US" smtClean="0"/>
              <a:pPr>
                <a:spcBef>
                  <a:spcPct val="0"/>
                </a:spcBef>
              </a:pPr>
              <a:t>14</a:t>
            </a:fld>
            <a:endParaRPr lang="en-US" altLang="en-US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52E154EB-D673-4A26-9057-750BB2FFD64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AB52A45B-55D5-4C9A-8665-87A972FF1D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STT11.4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A5FEC9C4-83E0-44EA-9AE0-C6E4CB57E5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0DC7A94-76BE-4936-90B0-C69CBDF576A1}" type="slidenum">
              <a:rPr lang="en-US" altLang="en-US" smtClean="0"/>
              <a:pPr>
                <a:spcBef>
                  <a:spcPct val="0"/>
                </a:spcBef>
              </a:pPr>
              <a:t>15</a:t>
            </a:fld>
            <a:endParaRPr lang="en-US" altLang="en-US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9E42FA5C-D383-4D31-A1BD-CA40D55D27C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092EED78-96FB-45E0-84DE-DFAC1873E5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STT11.5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CA3489B0-B2C6-4E81-914C-84B630AAF55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53D8498-EAE3-4444-A1D1-E94B644531FC}" type="slidenum">
              <a:rPr lang="en-US" altLang="en-US" smtClean="0"/>
              <a:pPr>
                <a:spcBef>
                  <a:spcPct val="0"/>
                </a:spcBef>
              </a:pPr>
              <a:t>16</a:t>
            </a:fld>
            <a:endParaRPr lang="en-US" altLang="en-US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9C764BFE-E2C2-4D2C-80CC-3FB38DB26EB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100A48AE-EFE0-492A-AF75-A5B07330D0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STT11.6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F3A306BB-F71D-4CA2-B742-F4C4A013F9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7C19859-9AAF-4B72-8E97-AF3488588906}" type="slidenum">
              <a:rPr lang="en-US" altLang="en-US" smtClean="0"/>
              <a:pPr>
                <a:spcBef>
                  <a:spcPct val="0"/>
                </a:spcBef>
              </a:pPr>
              <a:t>17</a:t>
            </a:fld>
            <a:endParaRPr lang="en-US" altLang="en-US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2B11D77E-3550-469F-886B-620F328A916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14DB9530-CB7F-4970-95DF-D8B44EFE3B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STT11.7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>
            <a:extLst>
              <a:ext uri="{FF2B5EF4-FFF2-40B4-BE49-F238E27FC236}">
                <a16:creationId xmlns:a16="http://schemas.microsoft.com/office/drawing/2014/main" id="{DC6CF99B-D69A-4C55-8D5D-D9C2ADF7DCC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A00AC37-1253-4AB1-B217-CE3942C5BEE9}" type="slidenum">
              <a:rPr lang="en-US" altLang="en-US" smtClean="0"/>
              <a:pPr>
                <a:spcBef>
                  <a:spcPct val="0"/>
                </a:spcBef>
              </a:pPr>
              <a:t>21</a:t>
            </a:fld>
            <a:endParaRPr lang="en-US" altLang="en-US"/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BE5773EC-E9F7-4B29-8A4B-7462C09E0E6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D2862019-9CF7-46DB-8C03-8A8FCB88F0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BE08AB4-2DFE-424A-9127-6B0601D179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1906214-D963-41D5-90D3-C2A3BD090E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0E6DBB5-95E7-4F9C-85FB-F7E4A56CD5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F1DDEA-2F7A-4B2C-BC70-6462A257FA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9564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BF2F9B6-CF72-440F-9865-F0EFA5E158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B1E7EF2-6274-479B-ABFC-531103282C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F841F35-22A7-4BFC-9E6B-D2483BAB64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9958BF-C07D-4F03-A233-2C0293A98D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8980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26A93C6-8555-4E20-B758-14E7625BEB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69B6387-C633-4AD0-8FA1-7963EA3AF7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AE3A818-B7E0-4431-9583-910B00BE89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6FF6AF-C242-44E4-9A89-25CDA4E9BE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62046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B2A7D43-47A2-4DA1-824F-B6EF3158FB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7244-27FA-4C8C-AFA5-B38A34090F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9BDAF8D-24A7-400C-9C49-EE535D3A3C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8A2C9A-0342-48A3-8C18-0492B92692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8278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93958CC-B5AB-4A72-AF94-795B65442E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A048A55-7520-41CA-A1BE-B1AA1BB7AE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236B416-10D0-470A-9C18-98F2231AC6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6DAB25-9783-448F-8B87-F89B99DDA7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1834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EB3F96-4187-489D-93A0-E58A8723B3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8BB2049-6689-4328-AA72-F9A3348AD3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AB3F04B-3EB0-484D-9C3B-35AC1A9083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024153-FB5F-48EE-A3BE-5732624F00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906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8F9CB4F-AC64-4EF9-B8FC-A142EE87C7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AE85AE5-1FD0-4676-A92A-95A9482B06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DEB4580-71F7-414B-94E2-FB8CD1D992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18DF7F-93D2-40B4-9822-287B32C0D1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845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7CB7F2D-391D-4DAE-B9CD-DC6EBD2EDE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F8B7607-D9DF-479F-B570-47831631AE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0E39234-8FAA-49E3-9D70-A625F78278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DBB478-EA1E-4C7D-ADA9-570D0314DD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073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9DEC3FE-F7B8-45F9-9ADE-386898D371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38DFB50-4100-49B5-B2F4-779697E2F7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EF006F8-DA35-45E7-89E0-FBC728F8A2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DC5D03-D7C3-414D-B751-BEC7D15ABF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2414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23E79F8-2DBB-4CA9-B7A9-058E559087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A2579A7-9742-4B1C-BD73-734D2C02A9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038B84F-8EBF-48E5-B9A2-F11216A45E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79CD3B-DA13-4562-9503-2D9CF6067C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3648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EE553D6-A056-40A0-A455-1BA6C88AAA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37BC19E-5BFD-4607-843E-39E7D4A97E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0EEF8F-4F45-4D72-AA89-BB28A56B62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CB7689-3B19-4684-9CEB-7D127FD917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0419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5AA673-DE0C-4196-A56A-4E86DC3494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8057EEA-A17D-4458-A3AA-B4145942DB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CEB5DBC-DA70-493A-A482-2F5160786F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312C6-21AC-43F6-A204-F1DEAD1C23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3046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7F4A48F-5C05-420F-9F46-2F8AA6D45B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3093728-C7F6-4BF6-B96C-C1025D1EC9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493DA22-8ABF-43ED-9D43-583203DEB2D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D86036C-3B50-4049-B040-EF02DB9D356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61055EF-B93D-4E61-B963-8511B391B36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DFBAB8B-040B-4067-B922-FAB8381699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7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8.xml"/><Relationship Id="rId4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0.xml"/><Relationship Id="rId4" Type="http://schemas.openxmlformats.org/officeDocument/2006/relationships/image" Target="../media/image1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1.xml"/><Relationship Id="rId4" Type="http://schemas.openxmlformats.org/officeDocument/2006/relationships/image" Target="../media/image1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18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3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4.xml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3.wmf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5.xml"/><Relationship Id="rId4" Type="http://schemas.openxmlformats.org/officeDocument/2006/relationships/image" Target="../media/image21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28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2.png"/><Relationship Id="rId5" Type="http://schemas.openxmlformats.org/officeDocument/2006/relationships/oleObject" Target="../embeddings/oleObject9.bin"/><Relationship Id="rId4" Type="http://schemas.openxmlformats.org/officeDocument/2006/relationships/notesSlide" Target="../notesSlides/notesSlide1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30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2.png"/><Relationship Id="rId5" Type="http://schemas.openxmlformats.org/officeDocument/2006/relationships/oleObject" Target="../embeddings/oleObject10.bin"/><Relationship Id="rId4" Type="http://schemas.openxmlformats.org/officeDocument/2006/relationships/notesSlide" Target="../notesSlides/notesSlide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1.xml"/><Relationship Id="rId4" Type="http://schemas.openxmlformats.org/officeDocument/2006/relationships/image" Target="../media/image1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2.xml"/><Relationship Id="rId4" Type="http://schemas.openxmlformats.org/officeDocument/2006/relationships/image" Target="../media/image2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3.xml"/><Relationship Id="rId4" Type="http://schemas.openxmlformats.org/officeDocument/2006/relationships/image" Target="../media/image7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22.png"/><Relationship Id="rId2" Type="http://schemas.openxmlformats.org/officeDocument/2006/relationships/tags" Target="../tags/tag34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7.jpeg"/><Relationship Id="rId4" Type="http://schemas.openxmlformats.org/officeDocument/2006/relationships/notesSlide" Target="../notesSlides/notesSlide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5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36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2.png"/><Relationship Id="rId5" Type="http://schemas.openxmlformats.org/officeDocument/2006/relationships/oleObject" Target="../embeddings/oleObject12.bin"/><Relationship Id="rId4" Type="http://schemas.openxmlformats.org/officeDocument/2006/relationships/notesSlide" Target="../notesSlides/notesSlide19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7.xml"/><Relationship Id="rId4" Type="http://schemas.openxmlformats.org/officeDocument/2006/relationships/image" Target="../media/image13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22.png"/><Relationship Id="rId2" Type="http://schemas.openxmlformats.org/officeDocument/2006/relationships/tags" Target="../tags/tag38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3.jpeg"/><Relationship Id="rId4" Type="http://schemas.openxmlformats.org/officeDocument/2006/relationships/notesSlide" Target="../notesSlides/notesSlide2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9.xml"/><Relationship Id="rId4" Type="http://schemas.openxmlformats.org/officeDocument/2006/relationships/image" Target="../media/image14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22.png"/><Relationship Id="rId2" Type="http://schemas.openxmlformats.org/officeDocument/2006/relationships/tags" Target="../tags/tag40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14.jpeg"/><Relationship Id="rId4" Type="http://schemas.openxmlformats.org/officeDocument/2006/relationships/notesSlide" Target="../notesSlides/notesSlide23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4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22.png"/><Relationship Id="rId5" Type="http://schemas.openxmlformats.org/officeDocument/2006/relationships/oleObject" Target="../embeddings/oleObject15.bin"/><Relationship Id="rId4" Type="http://schemas.openxmlformats.org/officeDocument/2006/relationships/notesSlide" Target="../notesSlides/notesSlide25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7" Type="http://schemas.openxmlformats.org/officeDocument/2006/relationships/image" Target="../media/image18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3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17.jpeg"/><Relationship Id="rId2" Type="http://schemas.openxmlformats.org/officeDocument/2006/relationships/tags" Target="../tags/tag44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10" Type="http://schemas.openxmlformats.org/officeDocument/2006/relationships/image" Target="../media/image22.png"/><Relationship Id="rId4" Type="http://schemas.openxmlformats.org/officeDocument/2006/relationships/notesSlide" Target="../notesSlides/notesSlide27.xml"/><Relationship Id="rId9" Type="http://schemas.openxmlformats.org/officeDocument/2006/relationships/oleObject" Target="../embeddings/oleObject16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jpe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45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tags" Target="../tags/tag7.xml"/><Relationship Id="rId7" Type="http://schemas.openxmlformats.org/officeDocument/2006/relationships/oleObject" Target="../embeddings/oleObject5.bin"/><Relationship Id="rId2" Type="http://schemas.openxmlformats.org/officeDocument/2006/relationships/tags" Target="../tags/tag6.xml"/><Relationship Id="rId1" Type="http://schemas.openxmlformats.org/officeDocument/2006/relationships/vmlDrawing" Target="../drawings/vmlDrawing4.vml"/><Relationship Id="rId6" Type="http://schemas.openxmlformats.org/officeDocument/2006/relationships/slideLayout" Target="../slideLayouts/slideLayout12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9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11.xml"/><Relationship Id="rId1" Type="http://schemas.openxmlformats.org/officeDocument/2006/relationships/tags" Target="../tags/tag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9.wmf"/><Relationship Id="rId2" Type="http://schemas.openxmlformats.org/officeDocument/2006/relationships/tags" Target="../tags/tag14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6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5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>
            <a:extLst>
              <a:ext uri="{FF2B5EF4-FFF2-40B4-BE49-F238E27FC236}">
                <a16:creationId xmlns:a16="http://schemas.microsoft.com/office/drawing/2014/main" id="{65E08904-AC0F-4EC8-8FF9-6F46B16421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28600"/>
            <a:ext cx="49498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Chapter 9 - Work </a:t>
            </a:r>
          </a:p>
        </p:txBody>
      </p:sp>
      <p:sp>
        <p:nvSpPr>
          <p:cNvPr id="3075" name="Text Box 3">
            <a:extLst>
              <a:ext uri="{FF2B5EF4-FFF2-40B4-BE49-F238E27FC236}">
                <a16:creationId xmlns:a16="http://schemas.microsoft.com/office/drawing/2014/main" id="{05E93E51-A1FB-4EEE-BA0E-B7584E0696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3088" y="1066800"/>
            <a:ext cx="7300912" cy="301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Work has the units of energy.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Just like “Impulse” can be thought of as a change in momentum, “Work” can be thought of as a change in energy.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3076" name="Object 4">
            <a:extLst>
              <a:ext uri="{FF2B5EF4-FFF2-40B4-BE49-F238E27FC236}">
                <a16:creationId xmlns:a16="http://schemas.microsoft.com/office/drawing/2014/main" id="{3440EADF-9735-4E2B-8BC0-614D16B2640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35138" y="3200400"/>
          <a:ext cx="5403850" cy="234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4" imgW="1168400" imgH="508000" progId="Equation.3">
                  <p:embed/>
                </p:oleObj>
              </mc:Choice>
              <mc:Fallback>
                <p:oleObj name="Equation" r:id="rId4" imgW="1168400" imgH="508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5138" y="3200400"/>
                        <a:ext cx="5403850" cy="234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7" name="TextBox 6">
            <a:extLst>
              <a:ext uri="{FF2B5EF4-FFF2-40B4-BE49-F238E27FC236}">
                <a16:creationId xmlns:a16="http://schemas.microsoft.com/office/drawing/2014/main" id="{A40534E7-8635-418E-89D7-70255C67B1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389563"/>
            <a:ext cx="41910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Fs stands for the Force exerted upon the object in the direction of motion (this can be a negative number).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471B8BD-1ECD-468B-A6A0-5DAE901AC6D6}"/>
              </a:ext>
            </a:extLst>
          </p:cNvPr>
          <p:cNvSpPr txBox="1"/>
          <p:nvPr/>
        </p:nvSpPr>
        <p:spPr>
          <a:xfrm>
            <a:off x="5943600" y="381000"/>
            <a:ext cx="2362200" cy="369332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Chp</a:t>
            </a:r>
            <a:r>
              <a:rPr lang="en-US" dirty="0"/>
              <a:t> 11 in 3</a:t>
            </a:r>
            <a:r>
              <a:rPr lang="en-US" baseline="30000" dirty="0"/>
              <a:t>rd</a:t>
            </a:r>
            <a:r>
              <a:rPr lang="en-US" dirty="0"/>
              <a:t> Ed.</a:t>
            </a:r>
          </a:p>
        </p:txBody>
      </p:sp>
    </p:spTree>
    <p:custDataLst>
      <p:tags r:id="rId2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>
            <a:extLst>
              <a:ext uri="{FF2B5EF4-FFF2-40B4-BE49-F238E27FC236}">
                <a16:creationId xmlns:a16="http://schemas.microsoft.com/office/drawing/2014/main" id="{D3031576-AC38-443E-B61B-71E1EBB63B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609600"/>
            <a:ext cx="6172200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Power Defined</a:t>
            </a:r>
          </a:p>
          <a:p>
            <a:pPr lvl="1" eaLnBrk="1" hangingPunct="1">
              <a:spcBef>
                <a:spcPct val="50000"/>
              </a:spcBef>
              <a:buFontTx/>
              <a:buNone/>
            </a:pPr>
            <a:r>
              <a:rPr lang="en-US" altLang="en-US" sz="3200">
                <a:solidFill>
                  <a:srgbClr val="000000"/>
                </a:solidFill>
                <a:latin typeface="Times New Roman" panose="02020603050405020304" pitchFamily="18" charset="0"/>
              </a:rPr>
              <a:t>Power = </a:t>
            </a:r>
            <a:r>
              <a:rPr lang="en-US" altLang="en-US" sz="3200">
                <a:solidFill>
                  <a:srgbClr val="00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Energy / </a:t>
            </a:r>
            <a:r>
              <a:rPr lang="en-US" altLang="en-US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time</a:t>
            </a:r>
          </a:p>
          <a:p>
            <a:pPr lvl="1" eaLnBrk="1" hangingPunct="1">
              <a:spcBef>
                <a:spcPct val="50000"/>
              </a:spcBef>
              <a:buFontTx/>
              <a:buNone/>
            </a:pPr>
            <a:r>
              <a:rPr lang="en-US" altLang="en-US" sz="3200">
                <a:solidFill>
                  <a:srgbClr val="000000"/>
                </a:solidFill>
                <a:latin typeface="Times New Roman" panose="02020603050405020304" pitchFamily="18" charset="0"/>
              </a:rPr>
              <a:t>1 Watt = 1Joule/1sec</a:t>
            </a:r>
          </a:p>
        </p:txBody>
      </p:sp>
      <p:sp>
        <p:nvSpPr>
          <p:cNvPr id="13315" name="TextBox 3">
            <a:extLst>
              <a:ext uri="{FF2B5EF4-FFF2-40B4-BE49-F238E27FC236}">
                <a16:creationId xmlns:a16="http://schemas.microsoft.com/office/drawing/2014/main" id="{59684A63-3B8F-4B74-BE43-25E1D5012C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581400"/>
            <a:ext cx="7543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Using the following tools, find your maximum power output: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	ruler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	stopwatch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	stairs</a:t>
            </a:r>
          </a:p>
        </p:txBody>
      </p:sp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3FDDD085-647A-4D9B-ACA0-4B281027B5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2590800"/>
            <a:ext cx="5791200" cy="239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5000"/>
              </a:lnSpc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105000"/>
              </a:lnSpc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105000"/>
              </a:lnSpc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105000"/>
              </a:lnSpc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105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5.  There is no transformation because energy is conserved.</a:t>
            </a:r>
          </a:p>
        </p:txBody>
      </p:sp>
      <p:sp>
        <p:nvSpPr>
          <p:cNvPr id="14339" name="Text Box 3">
            <a:extLst>
              <a:ext uri="{FF2B5EF4-FFF2-40B4-BE49-F238E27FC236}">
                <a16:creationId xmlns:a16="http://schemas.microsoft.com/office/drawing/2014/main" id="{BD803C70-2816-4E03-82A5-7D6B996CFC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066800"/>
            <a:ext cx="7026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A child slides down a playground slide at constant speed. The energy transformation is</a:t>
            </a:r>
          </a:p>
        </p:txBody>
      </p:sp>
      <p:pic>
        <p:nvPicPr>
          <p:cNvPr id="14340" name="Picture 4">
            <a:extLst>
              <a:ext uri="{FF2B5EF4-FFF2-40B4-BE49-F238E27FC236}">
                <a16:creationId xmlns:a16="http://schemas.microsoft.com/office/drawing/2014/main" id="{BFAE9B81-B76B-4100-8D34-4F7A1F4DE1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7050" y="2720975"/>
            <a:ext cx="1517650" cy="148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>
            <a:extLst>
              <a:ext uri="{FF2B5EF4-FFF2-40B4-BE49-F238E27FC236}">
                <a16:creationId xmlns:a16="http://schemas.microsoft.com/office/drawing/2014/main" id="{109D9E5A-EC51-4457-B44E-6D8A285F0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609600"/>
            <a:ext cx="67056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A particle moving along the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-axis experiences the force shown in the graph. If the particle has 2.0 J of kinetic energy as it passes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= 0 m, what is its kinetic energy when it reaches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= 4 m?</a:t>
            </a:r>
          </a:p>
        </p:txBody>
      </p:sp>
      <p:pic>
        <p:nvPicPr>
          <p:cNvPr id="18435" name="Picture 3" descr="11_stt_02">
            <a:extLst>
              <a:ext uri="{FF2B5EF4-FFF2-40B4-BE49-F238E27FC236}">
                <a16:creationId xmlns:a16="http://schemas.microsoft.com/office/drawing/2014/main" id="{F63EF023-A9AB-47DF-921C-4C8BB0E2CB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438400"/>
            <a:ext cx="4832350" cy="394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6" name="Text Box 4">
            <a:extLst>
              <a:ext uri="{FF2B5EF4-FFF2-40B4-BE49-F238E27FC236}">
                <a16:creationId xmlns:a16="http://schemas.microsoft.com/office/drawing/2014/main" id="{0C8476C0-7EEB-4211-9B27-83AFF2441D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8588" y="3276600"/>
            <a:ext cx="1293812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–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2.0 J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  0.0 J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   2.0 J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   4.0 J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   6.0 J</a:t>
            </a:r>
          </a:p>
        </p:txBody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ED445AF5-2550-419B-ACD8-895548F7B3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6172200"/>
            <a:ext cx="3429000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  <p:custDataLst>
      <p:tags r:id="rId1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4B0D9C84-D8D9-4BFC-B805-D148E67E7A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3276600"/>
            <a:ext cx="5943600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1. 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W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g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is positive and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W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is positive.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2. 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W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g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is negative and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W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is negative.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3. 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W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g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is positive and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W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is negative. 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4. 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W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g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W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are both zero.</a:t>
            </a:r>
            <a:endParaRPr lang="en-US" altLang="en-US" sz="2400" i="1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5. 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W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g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is negative and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W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is positive.</a:t>
            </a:r>
          </a:p>
        </p:txBody>
      </p:sp>
      <p:sp>
        <p:nvSpPr>
          <p:cNvPr id="22531" name="Text Box 3">
            <a:extLst>
              <a:ext uri="{FF2B5EF4-FFF2-40B4-BE49-F238E27FC236}">
                <a16:creationId xmlns:a16="http://schemas.microsoft.com/office/drawing/2014/main" id="{588CCA9D-3C6D-4465-BF80-72550EFD73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685800"/>
            <a:ext cx="61722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A crane lowers a steel girder into place at a construction site. The girder moves with constant speed. Consider the work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W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g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done by gravity and the work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W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done by the tension in the cable. Which of the following is correct?</a:t>
            </a:r>
          </a:p>
        </p:txBody>
      </p:sp>
    </p:spTree>
    <p:custDataLst>
      <p:tags r:id="rId1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>
            <a:extLst>
              <a:ext uri="{FF2B5EF4-FFF2-40B4-BE49-F238E27FC236}">
                <a16:creationId xmlns:a16="http://schemas.microsoft.com/office/drawing/2014/main" id="{9140D641-ED4F-495A-9E62-491A1BD79B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574675"/>
            <a:ext cx="4362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Which force does the most work?</a:t>
            </a:r>
          </a:p>
        </p:txBody>
      </p:sp>
      <p:pic>
        <p:nvPicPr>
          <p:cNvPr id="26627" name="Picture 3" descr="11_stt_04">
            <a:extLst>
              <a:ext uri="{FF2B5EF4-FFF2-40B4-BE49-F238E27FC236}">
                <a16:creationId xmlns:a16="http://schemas.microsoft.com/office/drawing/2014/main" id="{408C6A88-2FC9-4F52-A71A-BF13CC80AC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371600"/>
            <a:ext cx="5067300" cy="325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8" name="Rectangle 4">
            <a:extLst>
              <a:ext uri="{FF2B5EF4-FFF2-40B4-BE49-F238E27FC236}">
                <a16:creationId xmlns:a16="http://schemas.microsoft.com/office/drawing/2014/main" id="{CBE8D98B-C530-4BA7-9F83-E683734C18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3886200"/>
            <a:ext cx="4572000" cy="22828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1. The 6 N force.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2. The 8 N force.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3. The 10 N force.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4. They all do the same amount of work.</a:t>
            </a:r>
          </a:p>
        </p:txBody>
      </p:sp>
    </p:spTree>
    <p:custDataLst>
      <p:tags r:id="rId1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>
            <a:extLst>
              <a:ext uri="{FF2B5EF4-FFF2-40B4-BE49-F238E27FC236}">
                <a16:creationId xmlns:a16="http://schemas.microsoft.com/office/drawing/2014/main" id="{96534FF4-4BDF-49B3-A8D9-5920CB5F52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574675"/>
            <a:ext cx="64166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A particle moves along the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-axis with the potential energy shown. The force on the particle when it is at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= 4 m is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973A1CF3-389C-4443-A18D-8BA523B6C5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2590800"/>
            <a:ext cx="2133600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1.   4 N.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2.   2 N.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3.   1 N.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4. –1 N.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5. –2 N.</a:t>
            </a:r>
          </a:p>
        </p:txBody>
      </p:sp>
      <p:grpSp>
        <p:nvGrpSpPr>
          <p:cNvPr id="30724" name="Group 4">
            <a:extLst>
              <a:ext uri="{FF2B5EF4-FFF2-40B4-BE49-F238E27FC236}">
                <a16:creationId xmlns:a16="http://schemas.microsoft.com/office/drawing/2014/main" id="{9EB8E48D-7841-42AF-AC21-4A43D01BD460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1828800"/>
            <a:ext cx="4381500" cy="4800600"/>
            <a:chOff x="720" y="1008"/>
            <a:chExt cx="2760" cy="3024"/>
          </a:xfrm>
        </p:grpSpPr>
        <p:pic>
          <p:nvPicPr>
            <p:cNvPr id="30725" name="Picture 5" descr="11_stt_05">
              <a:extLst>
                <a:ext uri="{FF2B5EF4-FFF2-40B4-BE49-F238E27FC236}">
                  <a16:creationId xmlns:a16="http://schemas.microsoft.com/office/drawing/2014/main" id="{9597CD24-7CDE-47CC-915F-5200D34282D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0" y="1008"/>
              <a:ext cx="2760" cy="29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726" name="Rectangle 6">
              <a:extLst>
                <a:ext uri="{FF2B5EF4-FFF2-40B4-BE49-F238E27FC236}">
                  <a16:creationId xmlns:a16="http://schemas.microsoft.com/office/drawing/2014/main" id="{2DF3CBC9-091F-4EC8-8EE9-8712AC4410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3744"/>
              <a:ext cx="2496" cy="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</p:spTree>
    <p:custDataLst>
      <p:tags r:id="rId1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8E485AE1-C8CB-49DA-9236-051EE742F6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914400"/>
            <a:ext cx="759618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A child at the playground slides down a pole at constant speed. This is a situation in which</a:t>
            </a: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BDFA74CE-B6B6-442E-99CE-B22071189F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2819400"/>
            <a:ext cx="7391400" cy="247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1. 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latin typeface="Symbol" panose="05050102010706020507" pitchFamily="18" charset="2"/>
                <a:cs typeface="Times New Roman" panose="02020603050405020304" pitchFamily="18" charset="0"/>
              </a:rPr>
              <a:t>®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mech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is conserved.</a:t>
            </a:r>
            <a:endParaRPr lang="en-US" altLang="en-US" sz="2800">
              <a:latin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2. 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latin typeface="Symbol" panose="05050102010706020507" pitchFamily="18" charset="2"/>
                <a:cs typeface="Times New Roman" panose="02020603050405020304" pitchFamily="18" charset="0"/>
              </a:rPr>
              <a:t>®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mech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is not conserved but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sys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is.</a:t>
            </a:r>
            <a:endParaRPr lang="en-US" altLang="en-US" sz="2800">
              <a:latin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3. 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latin typeface="Symbol" panose="05050102010706020507" pitchFamily="18" charset="2"/>
                <a:cs typeface="Times New Roman" panose="02020603050405020304" pitchFamily="18" charset="0"/>
              </a:rPr>
              <a:t>®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mech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is not conserved but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sys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is.</a:t>
            </a:r>
            <a:endParaRPr lang="en-US" altLang="en-US" sz="2800">
              <a:latin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4. 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latin typeface="Symbol" panose="05050102010706020507" pitchFamily="18" charset="2"/>
                <a:cs typeface="Times New Roman" panose="02020603050405020304" pitchFamily="18" charset="0"/>
              </a:rPr>
              <a:t>®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mech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is not conserved but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sys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is.</a:t>
            </a:r>
            <a:endParaRPr lang="en-US" altLang="en-US" sz="2800">
              <a:latin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5. 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latin typeface="Symbol" panose="05050102010706020507" pitchFamily="18" charset="2"/>
                <a:cs typeface="Times New Roman" panose="02020603050405020304" pitchFamily="18" charset="0"/>
              </a:rPr>
              <a:t>®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ext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. Neither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mech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nor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sys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are conserved.</a:t>
            </a:r>
          </a:p>
        </p:txBody>
      </p:sp>
    </p:spTree>
    <p:custDataLst>
      <p:tags r:id="rId1"/>
    </p:custData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14" name="Group 2">
            <a:extLst>
              <a:ext uri="{FF2B5EF4-FFF2-40B4-BE49-F238E27FC236}">
                <a16:creationId xmlns:a16="http://schemas.microsoft.com/office/drawing/2014/main" id="{FF432B15-4949-4228-B063-0CC65266221A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1752600"/>
            <a:ext cx="7021513" cy="2055813"/>
            <a:chOff x="480" y="1008"/>
            <a:chExt cx="4423" cy="1295"/>
          </a:xfrm>
        </p:grpSpPr>
        <p:pic>
          <p:nvPicPr>
            <p:cNvPr id="38920" name="Picture 3" descr="11_stt_07_01">
              <a:extLst>
                <a:ext uri="{FF2B5EF4-FFF2-40B4-BE49-F238E27FC236}">
                  <a16:creationId xmlns:a16="http://schemas.microsoft.com/office/drawing/2014/main" id="{22611183-B000-4A95-B397-A073CD5CFF1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" y="1008"/>
              <a:ext cx="1532" cy="1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8921" name="Picture 4" descr="11_stt_07_03">
              <a:extLst>
                <a:ext uri="{FF2B5EF4-FFF2-40B4-BE49-F238E27FC236}">
                  <a16:creationId xmlns:a16="http://schemas.microsoft.com/office/drawing/2014/main" id="{4E575A13-5DF0-41C1-9A7C-F06BBBE3A5F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2" y="1008"/>
              <a:ext cx="1111" cy="12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8922" name="Picture 5" descr="11_stt_07_02">
              <a:extLst>
                <a:ext uri="{FF2B5EF4-FFF2-40B4-BE49-F238E27FC236}">
                  <a16:creationId xmlns:a16="http://schemas.microsoft.com/office/drawing/2014/main" id="{61EC8E0A-A101-4CE4-9634-95B235E55F2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2" y="1008"/>
              <a:ext cx="1088" cy="1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8923" name="Rectangle 6">
              <a:extLst>
                <a:ext uri="{FF2B5EF4-FFF2-40B4-BE49-F238E27FC236}">
                  <a16:creationId xmlns:a16="http://schemas.microsoft.com/office/drawing/2014/main" id="{246C6F5E-BDC4-46CA-BFCE-EF99DD4CC9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9" y="2205"/>
              <a:ext cx="4129" cy="9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38915" name="Text Box 7">
            <a:extLst>
              <a:ext uri="{FF2B5EF4-FFF2-40B4-BE49-F238E27FC236}">
                <a16:creationId xmlns:a16="http://schemas.microsoft.com/office/drawing/2014/main" id="{367FE1CC-60D2-4CDD-8F0C-E9742ED949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457200"/>
            <a:ext cx="69500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Four students run up the stairs in the time shown. Rank in order, from largest to smallest, their power outputs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d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8916" name="Text Box 8">
            <a:extLst>
              <a:ext uri="{FF2B5EF4-FFF2-40B4-BE49-F238E27FC236}">
                <a16:creationId xmlns:a16="http://schemas.microsoft.com/office/drawing/2014/main" id="{C8318B73-86D9-4794-9490-3294EFAD27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4038600"/>
            <a:ext cx="2740025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1. 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b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&gt;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=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c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&gt;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d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2. 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d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&gt;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=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b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&gt;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c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3. 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d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&gt;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b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&gt;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&gt;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c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4. 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b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&gt;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&gt;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c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&gt;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d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5. 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c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&gt;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b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=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&gt;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d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</p:txBody>
      </p:sp>
      <p:grpSp>
        <p:nvGrpSpPr>
          <p:cNvPr id="38917" name="Group 9">
            <a:extLst>
              <a:ext uri="{FF2B5EF4-FFF2-40B4-BE49-F238E27FC236}">
                <a16:creationId xmlns:a16="http://schemas.microsoft.com/office/drawing/2014/main" id="{03D912FC-0FE2-4D52-811C-A25B7A9B5277}"/>
              </a:ext>
            </a:extLst>
          </p:cNvPr>
          <p:cNvGrpSpPr>
            <a:grpSpLocks/>
          </p:cNvGrpSpPr>
          <p:nvPr/>
        </p:nvGrpSpPr>
        <p:grpSpPr bwMode="auto">
          <a:xfrm>
            <a:off x="1066800" y="3581400"/>
            <a:ext cx="3429000" cy="2971800"/>
            <a:chOff x="672" y="2256"/>
            <a:chExt cx="2160" cy="1872"/>
          </a:xfrm>
        </p:grpSpPr>
        <p:pic>
          <p:nvPicPr>
            <p:cNvPr id="38918" name="Picture 10" descr="11_stt_07_04">
              <a:extLst>
                <a:ext uri="{FF2B5EF4-FFF2-40B4-BE49-F238E27FC236}">
                  <a16:creationId xmlns:a16="http://schemas.microsoft.com/office/drawing/2014/main" id="{45BAD8D6-D4BF-4E73-AB3A-533DDED4DD5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2256"/>
              <a:ext cx="2160" cy="18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8919" name="Rectangle 11">
              <a:extLst>
                <a:ext uri="{FF2B5EF4-FFF2-40B4-BE49-F238E27FC236}">
                  <a16:creationId xmlns:a16="http://schemas.microsoft.com/office/drawing/2014/main" id="{BF48E9A2-22DA-424E-A0B6-142A07B3E0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3984"/>
              <a:ext cx="1584" cy="1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</p:spTree>
    <p:custDataLst>
      <p:tags r:id="rId1"/>
    </p:custData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Box 1">
            <a:extLst>
              <a:ext uri="{FF2B5EF4-FFF2-40B4-BE49-F238E27FC236}">
                <a16:creationId xmlns:a16="http://schemas.microsoft.com/office/drawing/2014/main" id="{8284FFC4-2D7B-4CCA-ACCF-54D62EADDC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57200"/>
            <a:ext cx="6553200" cy="618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600"/>
              <a:t>What velocity do you need to achieve to burn the energy in 1 eggo if traveling only on horizontal ground?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360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3600"/>
              <a:t>1 eggo = 1.6 million Joules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360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3600"/>
              <a:t>How many seconds does it take to achieve this speed if you could burn an eggo at a power of 300Watts?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970" name="Picture 2" descr="Image result for supergirl flying side profile&quot;">
            <a:extLst>
              <a:ext uri="{FF2B5EF4-FFF2-40B4-BE49-F238E27FC236}">
                <a16:creationId xmlns:a16="http://schemas.microsoft.com/office/drawing/2014/main" id="{E40A6037-4DD9-4E1C-B5EA-9494553D00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566400" flipH="1">
            <a:off x="5180922" y="2321867"/>
            <a:ext cx="2524125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274" name="Rectangle 10">
            <a:extLst>
              <a:ext uri="{FF2B5EF4-FFF2-40B4-BE49-F238E27FC236}">
                <a16:creationId xmlns:a16="http://schemas.microsoft.com/office/drawing/2014/main" id="{7BE1E5C0-A0AE-4CE7-94E7-5BB3AAC77E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5638800"/>
            <a:ext cx="7620000" cy="381000"/>
          </a:xfrm>
          <a:prstGeom prst="rect">
            <a:avLst/>
          </a:prstGeom>
          <a:solidFill>
            <a:schemeClr val="accent1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  <a:contourClr>
              <a:schemeClr val="accent1"/>
            </a:contourClr>
          </a:sp3d>
        </p:spPr>
        <p:txBody>
          <a:bodyPr wrap="none" anchor="ctr">
            <a:flatTx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4275" name="Text Box 7">
            <a:extLst>
              <a:ext uri="{FF2B5EF4-FFF2-40B4-BE49-F238E27FC236}">
                <a16:creationId xmlns:a16="http://schemas.microsoft.com/office/drawing/2014/main" id="{06A27ED5-55B7-4CB1-B6A6-FA32CFBC6D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09600"/>
            <a:ext cx="71628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 dirty="0"/>
              <a:t>Example 2: </a:t>
            </a:r>
            <a:r>
              <a:rPr lang="en-US" altLang="en-US" sz="2000" dirty="0"/>
              <a:t>A 1000 kg car is rolling slowly across a level surface at 1.0 m/s, heading toward a group of small innocent children. The doors are locked, so you can’t get inside to use the brakes. Instead, </a:t>
            </a:r>
            <a:r>
              <a:rPr lang="en-US" altLang="en-US" sz="2000" dirty="0" err="1"/>
              <a:t>Supergril</a:t>
            </a:r>
            <a:r>
              <a:rPr lang="en-US" altLang="en-US" sz="2000" dirty="0"/>
              <a:t> rushes in and pushes on the hood at an angle 30° below horizontal. How hard must she push to stop the car in a distance of 2.0 m?</a:t>
            </a:r>
            <a:endParaRPr lang="en-US" altLang="en-US" sz="1800" dirty="0"/>
          </a:p>
        </p:txBody>
      </p:sp>
      <p:pic>
        <p:nvPicPr>
          <p:cNvPr id="54276" name="Picture 8" descr="j0212957">
            <a:extLst>
              <a:ext uri="{FF2B5EF4-FFF2-40B4-BE49-F238E27FC236}">
                <a16:creationId xmlns:a16="http://schemas.microsoft.com/office/drawing/2014/main" id="{10D73A66-2CD4-4F4C-A227-1F944D6D16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38200" y="3505200"/>
            <a:ext cx="3352800" cy="210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277" name="Picture 12" descr="MCj01975940000[1]">
            <a:extLst>
              <a:ext uri="{FF2B5EF4-FFF2-40B4-BE49-F238E27FC236}">
                <a16:creationId xmlns:a16="http://schemas.microsoft.com/office/drawing/2014/main" id="{1A77A9E1-70D6-4CAB-AF1F-A0E0479C8F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810000"/>
            <a:ext cx="2295525" cy="177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8" name="Line 13">
            <a:extLst>
              <a:ext uri="{FF2B5EF4-FFF2-40B4-BE49-F238E27FC236}">
                <a16:creationId xmlns:a16="http://schemas.microsoft.com/office/drawing/2014/main" id="{D76C8D38-8065-4D7B-A6E7-0C65642A868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4038600"/>
            <a:ext cx="990600" cy="60960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79" name="Line 14">
            <a:extLst>
              <a:ext uri="{FF2B5EF4-FFF2-40B4-BE49-F238E27FC236}">
                <a16:creationId xmlns:a16="http://schemas.microsoft.com/office/drawing/2014/main" id="{B1DA6114-143C-4E6B-96C0-BC24C785E5E2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4038600"/>
            <a:ext cx="20574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0" name="Freeform 15">
            <a:extLst>
              <a:ext uri="{FF2B5EF4-FFF2-40B4-BE49-F238E27FC236}">
                <a16:creationId xmlns:a16="http://schemas.microsoft.com/office/drawing/2014/main" id="{48521E44-7F61-47AE-9E00-20D68CEB9297}"/>
              </a:ext>
            </a:extLst>
          </p:cNvPr>
          <p:cNvSpPr>
            <a:spLocks/>
          </p:cNvSpPr>
          <p:nvPr/>
        </p:nvSpPr>
        <p:spPr bwMode="auto">
          <a:xfrm>
            <a:off x="4800600" y="4038600"/>
            <a:ext cx="76200" cy="152400"/>
          </a:xfrm>
          <a:custGeom>
            <a:avLst/>
            <a:gdLst>
              <a:gd name="T0" fmla="*/ 2147483646 w 104"/>
              <a:gd name="T1" fmla="*/ 0 h 112"/>
              <a:gd name="T2" fmla="*/ 2147483646 w 104"/>
              <a:gd name="T3" fmla="*/ 2147483646 h 112"/>
              <a:gd name="T4" fmla="*/ 2147483646 w 104"/>
              <a:gd name="T5" fmla="*/ 2147483646 h 112"/>
              <a:gd name="T6" fmla="*/ 0 60000 65536"/>
              <a:gd name="T7" fmla="*/ 0 60000 65536"/>
              <a:gd name="T8" fmla="*/ 0 60000 65536"/>
              <a:gd name="T9" fmla="*/ 0 w 104"/>
              <a:gd name="T10" fmla="*/ 0 h 112"/>
              <a:gd name="T11" fmla="*/ 104 w 104"/>
              <a:gd name="T12" fmla="*/ 112 h 11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4" h="112">
                <a:moveTo>
                  <a:pt x="56" y="0"/>
                </a:moveTo>
                <a:cubicBezTo>
                  <a:pt x="28" y="40"/>
                  <a:pt x="0" y="80"/>
                  <a:pt x="8" y="96"/>
                </a:cubicBezTo>
                <a:cubicBezTo>
                  <a:pt x="16" y="112"/>
                  <a:pt x="60" y="104"/>
                  <a:pt x="104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1" name="Text Box 16">
            <a:extLst>
              <a:ext uri="{FF2B5EF4-FFF2-40B4-BE49-F238E27FC236}">
                <a16:creationId xmlns:a16="http://schemas.microsoft.com/office/drawing/2014/main" id="{E1521869-93A7-4902-9AB0-5D4AD292C2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3962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ym typeface="Symbol" panose="05050102010706020507" pitchFamily="18" charset="2"/>
              </a:rPr>
              <a:t></a:t>
            </a: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2">
            <a:extLst>
              <a:ext uri="{FF2B5EF4-FFF2-40B4-BE49-F238E27FC236}">
                <a16:creationId xmlns:a16="http://schemas.microsoft.com/office/drawing/2014/main" id="{3296F1B7-869E-4E4D-AC79-99D5760E9F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14463" y="698500"/>
          <a:ext cx="5403850" cy="234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4" imgW="1168400" imgH="508000" progId="Equation.3">
                  <p:embed/>
                </p:oleObj>
              </mc:Choice>
              <mc:Fallback>
                <p:oleObj name="Equation" r:id="rId4" imgW="1168400" imgH="5080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4463" y="698500"/>
                        <a:ext cx="5403850" cy="234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9" name="Line 3">
            <a:extLst>
              <a:ext uri="{FF2B5EF4-FFF2-40B4-BE49-F238E27FC236}">
                <a16:creationId xmlns:a16="http://schemas.microsoft.com/office/drawing/2014/main" id="{BDFBCEDC-CA5C-4504-ABD7-D140CF2F458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62600" y="2278063"/>
            <a:ext cx="301625" cy="846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0" name="Line 4">
            <a:extLst>
              <a:ext uri="{FF2B5EF4-FFF2-40B4-BE49-F238E27FC236}">
                <a16:creationId xmlns:a16="http://schemas.microsoft.com/office/drawing/2014/main" id="{61323EBF-7F56-4383-97DC-A7904492301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32463" y="2322513"/>
            <a:ext cx="44450" cy="42862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1" name="Text Box 5">
            <a:extLst>
              <a:ext uri="{FF2B5EF4-FFF2-40B4-BE49-F238E27FC236}">
                <a16:creationId xmlns:a16="http://schemas.microsoft.com/office/drawing/2014/main" id="{BC85D614-80A1-4E17-988F-E0A94591D8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3124200"/>
            <a:ext cx="37576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This “s” is important. </a:t>
            </a:r>
          </a:p>
        </p:txBody>
      </p:sp>
      <p:graphicFrame>
        <p:nvGraphicFramePr>
          <p:cNvPr id="4102" name="Object 3">
            <a:extLst>
              <a:ext uri="{FF2B5EF4-FFF2-40B4-BE49-F238E27FC236}">
                <a16:creationId xmlns:a16="http://schemas.microsoft.com/office/drawing/2014/main" id="{E333E7C9-152C-404E-8934-40FD8B30BA5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25550" y="4356100"/>
          <a:ext cx="5697538" cy="234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6" imgW="1231366" imgH="507780" progId="Equation.3">
                  <p:embed/>
                </p:oleObj>
              </mc:Choice>
              <mc:Fallback>
                <p:oleObj name="Equation" r:id="rId6" imgW="1231366" imgH="5077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5550" y="4356100"/>
                        <a:ext cx="5697538" cy="234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3" name="TextBox 6">
            <a:extLst>
              <a:ext uri="{FF2B5EF4-FFF2-40B4-BE49-F238E27FC236}">
                <a16:creationId xmlns:a16="http://schemas.microsoft.com/office/drawing/2014/main" id="{BE4ADE77-98C0-4E4F-A0C5-AE700B4085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191000"/>
            <a:ext cx="3810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This really turns into:</a:t>
            </a:r>
            <a:endParaRPr lang="en-US" altLang="en-US" sz="1800"/>
          </a:p>
        </p:txBody>
      </p:sp>
    </p:spTree>
    <p:custDataLst>
      <p:tags r:id="rId2"/>
    </p:custData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4">
            <a:extLst>
              <a:ext uri="{FF2B5EF4-FFF2-40B4-BE49-F238E27FC236}">
                <a16:creationId xmlns:a16="http://schemas.microsoft.com/office/drawing/2014/main" id="{3D67F662-7522-4B00-90CB-E9B32454DB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5334000"/>
            <a:ext cx="7620000" cy="381000"/>
          </a:xfrm>
          <a:prstGeom prst="rect">
            <a:avLst/>
          </a:prstGeom>
          <a:solidFill>
            <a:schemeClr val="accent1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  <a:contourClr>
              <a:schemeClr val="accent1"/>
            </a:contourClr>
          </a:sp3d>
        </p:spPr>
        <p:txBody>
          <a:bodyPr wrap="none" anchor="ctr">
            <a:flatTx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5299" name="Text Box 5">
            <a:extLst>
              <a:ext uri="{FF2B5EF4-FFF2-40B4-BE49-F238E27FC236}">
                <a16:creationId xmlns:a16="http://schemas.microsoft.com/office/drawing/2014/main" id="{812225A1-3C2F-45E1-BABC-301431F301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04800"/>
            <a:ext cx="7162800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/>
              <a:t>We could do this problem via the “old way” of using forces and accelerations.  But let’s try doing it using Energy and Work.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/>
              <a:t>The car </a:t>
            </a:r>
            <a:r>
              <a:rPr lang="en-US" altLang="en-US" sz="2000"/>
              <a:t>starts out with a K=½mv</a:t>
            </a:r>
            <a:r>
              <a:rPr lang="en-US" altLang="en-US" sz="2000" baseline="30000"/>
              <a:t>2</a:t>
            </a:r>
            <a:r>
              <a:rPr lang="en-US" altLang="en-US" sz="2000"/>
              <a:t> of energy.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In order to save the jay-walking family, we need to get rid of all of that Kinetic Energy.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 b="1"/>
          </a:p>
        </p:txBody>
      </p:sp>
      <p:pic>
        <p:nvPicPr>
          <p:cNvPr id="55300" name="Picture 6" descr="j0212957">
            <a:extLst>
              <a:ext uri="{FF2B5EF4-FFF2-40B4-BE49-F238E27FC236}">
                <a16:creationId xmlns:a16="http://schemas.microsoft.com/office/drawing/2014/main" id="{46584886-9C1F-4763-9C1E-FEBB17A74B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38200" y="3200400"/>
            <a:ext cx="3352800" cy="210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301" name="Picture 7" descr="MCj01975940000[1]">
            <a:extLst>
              <a:ext uri="{FF2B5EF4-FFF2-40B4-BE49-F238E27FC236}">
                <a16:creationId xmlns:a16="http://schemas.microsoft.com/office/drawing/2014/main" id="{1E9E2F60-DEF3-40E1-A0AC-FE8EA46F98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505200"/>
            <a:ext cx="2295525" cy="177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02" name="Line 8">
            <a:extLst>
              <a:ext uri="{FF2B5EF4-FFF2-40B4-BE49-F238E27FC236}">
                <a16:creationId xmlns:a16="http://schemas.microsoft.com/office/drawing/2014/main" id="{0C03F03C-F701-43F6-AC6D-97694A36CDA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3733800"/>
            <a:ext cx="990600" cy="60960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3" name="Line 9">
            <a:extLst>
              <a:ext uri="{FF2B5EF4-FFF2-40B4-BE49-F238E27FC236}">
                <a16:creationId xmlns:a16="http://schemas.microsoft.com/office/drawing/2014/main" id="{27E715C2-19ED-4680-B898-DFF535A1D2D6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3733800"/>
            <a:ext cx="20574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4" name="Freeform 10">
            <a:extLst>
              <a:ext uri="{FF2B5EF4-FFF2-40B4-BE49-F238E27FC236}">
                <a16:creationId xmlns:a16="http://schemas.microsoft.com/office/drawing/2014/main" id="{4ED7A959-DF5A-4EEA-BAAC-0895F8E5C2A1}"/>
              </a:ext>
            </a:extLst>
          </p:cNvPr>
          <p:cNvSpPr>
            <a:spLocks/>
          </p:cNvSpPr>
          <p:nvPr/>
        </p:nvSpPr>
        <p:spPr bwMode="auto">
          <a:xfrm>
            <a:off x="4800600" y="3733800"/>
            <a:ext cx="76200" cy="152400"/>
          </a:xfrm>
          <a:custGeom>
            <a:avLst/>
            <a:gdLst>
              <a:gd name="T0" fmla="*/ 2147483646 w 104"/>
              <a:gd name="T1" fmla="*/ 0 h 112"/>
              <a:gd name="T2" fmla="*/ 2147483646 w 104"/>
              <a:gd name="T3" fmla="*/ 2147483646 h 112"/>
              <a:gd name="T4" fmla="*/ 2147483646 w 104"/>
              <a:gd name="T5" fmla="*/ 2147483646 h 112"/>
              <a:gd name="T6" fmla="*/ 0 60000 65536"/>
              <a:gd name="T7" fmla="*/ 0 60000 65536"/>
              <a:gd name="T8" fmla="*/ 0 60000 65536"/>
              <a:gd name="T9" fmla="*/ 0 w 104"/>
              <a:gd name="T10" fmla="*/ 0 h 112"/>
              <a:gd name="T11" fmla="*/ 104 w 104"/>
              <a:gd name="T12" fmla="*/ 112 h 11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4" h="112">
                <a:moveTo>
                  <a:pt x="56" y="0"/>
                </a:moveTo>
                <a:cubicBezTo>
                  <a:pt x="28" y="40"/>
                  <a:pt x="0" y="80"/>
                  <a:pt x="8" y="96"/>
                </a:cubicBezTo>
                <a:cubicBezTo>
                  <a:pt x="16" y="112"/>
                  <a:pt x="60" y="104"/>
                  <a:pt x="104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5" name="Text Box 11">
            <a:extLst>
              <a:ext uri="{FF2B5EF4-FFF2-40B4-BE49-F238E27FC236}">
                <a16:creationId xmlns:a16="http://schemas.microsoft.com/office/drawing/2014/main" id="{D1F19775-1677-4648-ADF2-9400F6C179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36576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ym typeface="Symbol" panose="05050102010706020507" pitchFamily="18" charset="2"/>
              </a:rPr>
              <a:t></a:t>
            </a:r>
          </a:p>
        </p:txBody>
      </p:sp>
    </p:spTree>
    <p:custDataLst>
      <p:tags r:id="rId1"/>
    </p:custData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>
            <a:extLst>
              <a:ext uri="{FF2B5EF4-FFF2-40B4-BE49-F238E27FC236}">
                <a16:creationId xmlns:a16="http://schemas.microsoft.com/office/drawing/2014/main" id="{4B1E4024-F7A4-4891-8695-2F8A850F47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8550" y="3011488"/>
            <a:ext cx="18669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Chapter 11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Reading Quiz</a:t>
            </a:r>
          </a:p>
        </p:txBody>
      </p:sp>
    </p:spTree>
    <p:custDataLst>
      <p:tags r:id="rId1"/>
    </p:custData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AEA51017-D747-42F1-8FD3-A5C1110D01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2287588"/>
            <a:ext cx="53340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1. law of conservation of energy.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2. work-kinetic energy theorem.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3. kinetic energy equation.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4. weight-kinetic energy theorem.</a:t>
            </a:r>
          </a:p>
        </p:txBody>
      </p:sp>
      <p:sp>
        <p:nvSpPr>
          <p:cNvPr id="46083" name="Text Box 3">
            <a:extLst>
              <a:ext uri="{FF2B5EF4-FFF2-40B4-BE49-F238E27FC236}">
                <a16:creationId xmlns:a16="http://schemas.microsoft.com/office/drawing/2014/main" id="{CF55E6C5-B29D-4A35-92DD-8A25D195C3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143000"/>
            <a:ext cx="4470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The statement ∆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K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=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W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is called the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</a:p>
        </p:txBody>
      </p:sp>
    </p:spTree>
    <p:custDataLst>
      <p:tags r:id="rId1"/>
    </p:custData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2">
            <a:extLst>
              <a:ext uri="{FF2B5EF4-FFF2-40B4-BE49-F238E27FC236}">
                <a16:creationId xmlns:a16="http://schemas.microsoft.com/office/drawing/2014/main" id="{BA99CFC0-EE6E-453A-83CB-5882A35818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143000"/>
            <a:ext cx="4470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The statement ∆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K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=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W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is called the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F87DD897-7E17-4EA2-A9DE-724C1061F9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2287588"/>
            <a:ext cx="53340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1. law of conservation of energy.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2. work-kinetic energy theorem.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3. kinetic energy equation.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4. weight-kinetic energy theorem.</a:t>
            </a:r>
          </a:p>
        </p:txBody>
      </p:sp>
      <p:graphicFrame>
        <p:nvGraphicFramePr>
          <p:cNvPr id="48132" name="Object 4">
            <a:extLst>
              <a:ext uri="{FF2B5EF4-FFF2-40B4-BE49-F238E27FC236}">
                <a16:creationId xmlns:a16="http://schemas.microsoft.com/office/drawing/2014/main" id="{14808290-EE0E-4F4A-AB3F-9234DD315D6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58975" y="2676525"/>
          <a:ext cx="4032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7" name="Photo Editor Photo" r:id="rId5" imgW="476316" imgH="438095" progId="MSPhotoEd.3">
                  <p:embed/>
                </p:oleObj>
              </mc:Choice>
              <mc:Fallback>
                <p:oleObj name="Photo Editor Photo" r:id="rId5" imgW="476316" imgH="438095" progId="MSPhotoEd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8975" y="2676525"/>
                        <a:ext cx="40322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2">
            <a:extLst>
              <a:ext uri="{FF2B5EF4-FFF2-40B4-BE49-F238E27FC236}">
                <a16:creationId xmlns:a16="http://schemas.microsoft.com/office/drawing/2014/main" id="{6182F0A9-F987-4DD1-9438-9E697DFCB4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524000"/>
            <a:ext cx="7331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The transfer of energy to a system by the application of a force is called </a:t>
            </a:r>
          </a:p>
        </p:txBody>
      </p:sp>
      <p:sp>
        <p:nvSpPr>
          <p:cNvPr id="50179" name="Text Box 3">
            <a:extLst>
              <a:ext uri="{FF2B5EF4-FFF2-40B4-BE49-F238E27FC236}">
                <a16:creationId xmlns:a16="http://schemas.microsoft.com/office/drawing/2014/main" id="{569DAD65-8453-4B44-A500-25303EE8CA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4325" y="3089275"/>
            <a:ext cx="34321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1. Dot product.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2. Power.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3. Work.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4. Watt.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5. Energy transformations.</a:t>
            </a:r>
          </a:p>
        </p:txBody>
      </p:sp>
    </p:spTree>
    <p:custDataLst>
      <p:tags r:id="rId1"/>
    </p:custData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2">
            <a:extLst>
              <a:ext uri="{FF2B5EF4-FFF2-40B4-BE49-F238E27FC236}">
                <a16:creationId xmlns:a16="http://schemas.microsoft.com/office/drawing/2014/main" id="{9F81581F-B989-4D13-93EA-D7E45F6B8C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524000"/>
            <a:ext cx="7331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The transfer of energy to a system by the application of a force is called </a:t>
            </a:r>
          </a:p>
        </p:txBody>
      </p:sp>
      <p:sp>
        <p:nvSpPr>
          <p:cNvPr id="52227" name="Text Box 3">
            <a:extLst>
              <a:ext uri="{FF2B5EF4-FFF2-40B4-BE49-F238E27FC236}">
                <a16:creationId xmlns:a16="http://schemas.microsoft.com/office/drawing/2014/main" id="{383E5AB8-AC15-4309-9285-1882FB07EA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4325" y="3089275"/>
            <a:ext cx="34321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1. Dot product.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2. Power.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3. Work.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4. Watt.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5. Energy transformations.</a:t>
            </a:r>
          </a:p>
        </p:txBody>
      </p:sp>
      <p:graphicFrame>
        <p:nvGraphicFramePr>
          <p:cNvPr id="52228" name="Object 4">
            <a:extLst>
              <a:ext uri="{FF2B5EF4-FFF2-40B4-BE49-F238E27FC236}">
                <a16:creationId xmlns:a16="http://schemas.microsoft.com/office/drawing/2014/main" id="{48AE0B75-7F03-4BD4-8D98-0757E581F9B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3886200"/>
          <a:ext cx="4032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3" name="Photo Editor Photo" r:id="rId5" imgW="476316" imgH="438095" progId="MSPhotoEd.3">
                  <p:embed/>
                </p:oleObj>
              </mc:Choice>
              <mc:Fallback>
                <p:oleObj name="Photo Editor Photo" r:id="rId5" imgW="476316" imgH="438095" progId="MSPhotoEd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886200"/>
                        <a:ext cx="40322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01B71136-ADA1-4228-9DC3-9F1FE42727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3276600"/>
            <a:ext cx="5791200" cy="239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5000"/>
              </a:lnSpc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105000"/>
              </a:lnSpc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105000"/>
              </a:lnSpc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105000"/>
              </a:lnSpc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105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5.  There is no transformation because energy is conserved.</a:t>
            </a:r>
          </a:p>
        </p:txBody>
      </p:sp>
      <p:sp>
        <p:nvSpPr>
          <p:cNvPr id="56323" name="Text Box 3">
            <a:extLst>
              <a:ext uri="{FF2B5EF4-FFF2-40B4-BE49-F238E27FC236}">
                <a16:creationId xmlns:a16="http://schemas.microsoft.com/office/drawing/2014/main" id="{75E1E835-C71C-4533-B9A6-4684F65C9C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600200"/>
            <a:ext cx="7026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A child slides down a playground slide at constant speed. The energy transformation is</a:t>
            </a:r>
          </a:p>
        </p:txBody>
      </p:sp>
      <p:pic>
        <p:nvPicPr>
          <p:cNvPr id="56324" name="Picture 4">
            <a:extLst>
              <a:ext uri="{FF2B5EF4-FFF2-40B4-BE49-F238E27FC236}">
                <a16:creationId xmlns:a16="http://schemas.microsoft.com/office/drawing/2014/main" id="{89149443-3C34-4BC9-BFD9-FFA3FCF0F5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7050" y="3406775"/>
            <a:ext cx="1517650" cy="148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0" name="Picture 2">
            <a:extLst>
              <a:ext uri="{FF2B5EF4-FFF2-40B4-BE49-F238E27FC236}">
                <a16:creationId xmlns:a16="http://schemas.microsoft.com/office/drawing/2014/main" id="{758D16AE-F2B2-4A48-99DC-ADA7C7838D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0638" y="3305175"/>
            <a:ext cx="2138362" cy="161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371" name="Rectangle 3">
            <a:extLst>
              <a:ext uri="{FF2B5EF4-FFF2-40B4-BE49-F238E27FC236}">
                <a16:creationId xmlns:a16="http://schemas.microsoft.com/office/drawing/2014/main" id="{AEA47A38-5E8B-4D51-B986-7BE9F937A5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3276600"/>
            <a:ext cx="5791200" cy="239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5000"/>
              </a:lnSpc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105000"/>
              </a:lnSpc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105000"/>
              </a:lnSpc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105000"/>
              </a:lnSpc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105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5.  There is no transformation because energy is conserved.</a:t>
            </a:r>
          </a:p>
        </p:txBody>
      </p:sp>
      <p:sp>
        <p:nvSpPr>
          <p:cNvPr id="58372" name="Text Box 4">
            <a:extLst>
              <a:ext uri="{FF2B5EF4-FFF2-40B4-BE49-F238E27FC236}">
                <a16:creationId xmlns:a16="http://schemas.microsoft.com/office/drawing/2014/main" id="{F0AAD661-476B-4E4E-8CCD-4BA872E0E9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600200"/>
            <a:ext cx="7026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A child slides down a playground slide at constant speed. The energy transformation is</a:t>
            </a:r>
          </a:p>
        </p:txBody>
      </p:sp>
    </p:spTree>
    <p:custDataLst>
      <p:tags r:id="rId1"/>
    </p:custData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ext Box 2">
            <a:extLst>
              <a:ext uri="{FF2B5EF4-FFF2-40B4-BE49-F238E27FC236}">
                <a16:creationId xmlns:a16="http://schemas.microsoft.com/office/drawing/2014/main" id="{CE1F2A77-3C7F-4C33-8559-66F2026FDB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609600"/>
            <a:ext cx="67056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A particle moving along the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-axis experiences the force shown in the graph. If the particle has 2.0 J of kinetic energy as it passes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= 0 m, what is its kinetic energy when it reaches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= 4 m?</a:t>
            </a:r>
          </a:p>
        </p:txBody>
      </p:sp>
      <p:pic>
        <p:nvPicPr>
          <p:cNvPr id="60419" name="Picture 3" descr="11_stt_02">
            <a:extLst>
              <a:ext uri="{FF2B5EF4-FFF2-40B4-BE49-F238E27FC236}">
                <a16:creationId xmlns:a16="http://schemas.microsoft.com/office/drawing/2014/main" id="{2872ADBD-A218-4784-B705-A3A487C10C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438400"/>
            <a:ext cx="4832350" cy="394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420" name="Text Box 4">
            <a:extLst>
              <a:ext uri="{FF2B5EF4-FFF2-40B4-BE49-F238E27FC236}">
                <a16:creationId xmlns:a16="http://schemas.microsoft.com/office/drawing/2014/main" id="{8C8C01DD-AFA3-41B8-8993-7CFC26CA4D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8588" y="3276600"/>
            <a:ext cx="1293812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–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2.0 J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  0.0 J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   2.0 J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   4.0 J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   6.0 J</a:t>
            </a:r>
          </a:p>
        </p:txBody>
      </p:sp>
      <p:sp>
        <p:nvSpPr>
          <p:cNvPr id="60421" name="Rectangle 5">
            <a:extLst>
              <a:ext uri="{FF2B5EF4-FFF2-40B4-BE49-F238E27FC236}">
                <a16:creationId xmlns:a16="http://schemas.microsoft.com/office/drawing/2014/main" id="{DEAD98C6-BAD3-48D7-B468-0ECC952C8D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6172200"/>
            <a:ext cx="3429000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  <p:custDataLst>
      <p:tags r:id="rId1"/>
    </p:custData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ext Box 2">
            <a:extLst>
              <a:ext uri="{FF2B5EF4-FFF2-40B4-BE49-F238E27FC236}">
                <a16:creationId xmlns:a16="http://schemas.microsoft.com/office/drawing/2014/main" id="{27E47F5A-DF9C-4AA9-AE5C-330096C34D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609600"/>
            <a:ext cx="67056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A particle moving along the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-axis experiences the force shown in the graph. If the particle has 2.0 J of kinetic energy as it passes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= 0 m, what is its kinetic energy when it reaches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= 4 m?</a:t>
            </a:r>
          </a:p>
        </p:txBody>
      </p:sp>
      <p:pic>
        <p:nvPicPr>
          <p:cNvPr id="62467" name="Picture 3" descr="11_stt_02">
            <a:extLst>
              <a:ext uri="{FF2B5EF4-FFF2-40B4-BE49-F238E27FC236}">
                <a16:creationId xmlns:a16="http://schemas.microsoft.com/office/drawing/2014/main" id="{F659EBE9-CCC7-4659-B053-DE54AF5C11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438400"/>
            <a:ext cx="4832350" cy="394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468" name="Text Box 4">
            <a:extLst>
              <a:ext uri="{FF2B5EF4-FFF2-40B4-BE49-F238E27FC236}">
                <a16:creationId xmlns:a16="http://schemas.microsoft.com/office/drawing/2014/main" id="{97B35752-E736-4B31-A4AA-2EA43B783B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3276600"/>
            <a:ext cx="1327150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–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2.0 J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  0.0 J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   2.0 J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   4.0 J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   6.0 J</a:t>
            </a:r>
          </a:p>
        </p:txBody>
      </p:sp>
      <p:sp>
        <p:nvSpPr>
          <p:cNvPr id="62469" name="Rectangle 5">
            <a:extLst>
              <a:ext uri="{FF2B5EF4-FFF2-40B4-BE49-F238E27FC236}">
                <a16:creationId xmlns:a16="http://schemas.microsoft.com/office/drawing/2014/main" id="{91FFCC0B-7FFC-4058-B674-45A807CE34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6172200"/>
            <a:ext cx="3429000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graphicFrame>
        <p:nvGraphicFramePr>
          <p:cNvPr id="62470" name="Object 6">
            <a:extLst>
              <a:ext uri="{FF2B5EF4-FFF2-40B4-BE49-F238E27FC236}">
                <a16:creationId xmlns:a16="http://schemas.microsoft.com/office/drawing/2014/main" id="{B5BC1882-A28B-4B91-82AC-124485562D3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49975" y="5105400"/>
          <a:ext cx="4032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75" name="Photo Editor Photo" r:id="rId6" imgW="476316" imgH="438095" progId="MSPhotoEd.3">
                  <p:embed/>
                </p:oleObj>
              </mc:Choice>
              <mc:Fallback>
                <p:oleObj name="Photo Editor Photo" r:id="rId6" imgW="476316" imgH="438095" progId="MSPhotoEd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9975" y="5105400"/>
                        <a:ext cx="40322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>
            <a:extLst>
              <a:ext uri="{FF2B5EF4-FFF2-40B4-BE49-F238E27FC236}">
                <a16:creationId xmlns:a16="http://schemas.microsoft.com/office/drawing/2014/main" id="{49379BFD-7D3B-4B70-92AB-9D912D0597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3025" y="3200400"/>
            <a:ext cx="1528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Chapter 11</a:t>
            </a:r>
          </a:p>
        </p:txBody>
      </p:sp>
      <p:sp>
        <p:nvSpPr>
          <p:cNvPr id="5123" name="Text Box 3">
            <a:extLst>
              <a:ext uri="{FF2B5EF4-FFF2-40B4-BE49-F238E27FC236}">
                <a16:creationId xmlns:a16="http://schemas.microsoft.com/office/drawing/2014/main" id="{FFD031D8-AC3C-424C-A2BB-887BADFC39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4438" y="3617913"/>
            <a:ext cx="49895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http://www.falstad.com/dotproduct/</a:t>
            </a:r>
          </a:p>
        </p:txBody>
      </p:sp>
    </p:spTree>
    <p:custDataLst>
      <p:tags r:id="rId1"/>
    </p:custData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id="{D9F29312-A2AE-4111-ABE4-A2B67B5BD1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3276600"/>
            <a:ext cx="5943600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1. 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W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g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is positive and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W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is positive.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2. 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W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g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is negative and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W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is negative.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3. 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W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g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is positive and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W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is negative. 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4. 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W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g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W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are both zero.</a:t>
            </a:r>
            <a:endParaRPr lang="en-US" altLang="en-US" sz="2400" i="1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5. 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W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g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is negative and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W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is positive.</a:t>
            </a:r>
          </a:p>
        </p:txBody>
      </p:sp>
      <p:sp>
        <p:nvSpPr>
          <p:cNvPr id="64515" name="Text Box 3">
            <a:extLst>
              <a:ext uri="{FF2B5EF4-FFF2-40B4-BE49-F238E27FC236}">
                <a16:creationId xmlns:a16="http://schemas.microsoft.com/office/drawing/2014/main" id="{CD78836F-7893-4A56-A67D-BA1CE62F28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685800"/>
            <a:ext cx="61722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A crane lowers a steel girder into place at a construction site. The girder moves with constant speed. Consider the work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W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g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done by gravity and the work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W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done by the tension in the cable. Which of the following is correct?</a:t>
            </a:r>
          </a:p>
        </p:txBody>
      </p:sp>
    </p:spTree>
    <p:custDataLst>
      <p:tags r:id="rId1"/>
    </p:custData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id="{F3C2517C-82A3-4B5B-8B65-C3A2F5B408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3276600"/>
            <a:ext cx="5943600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1. 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W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g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is positive and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W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is positive.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2. 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W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g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is negative and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W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is negative.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3.  </a:t>
            </a:r>
            <a:r>
              <a:rPr lang="en-US" altLang="en-US" sz="2400" b="1" i="1">
                <a:solidFill>
                  <a:srgbClr val="000000"/>
                </a:solidFill>
                <a:latin typeface="Times New Roman" panose="02020603050405020304" pitchFamily="18" charset="0"/>
              </a:rPr>
              <a:t>W</a:t>
            </a:r>
            <a:r>
              <a:rPr lang="en-US" altLang="en-US" sz="2400" b="1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g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 is positive and </a:t>
            </a:r>
            <a:r>
              <a:rPr lang="en-US" altLang="en-US" sz="2400" b="1" i="1">
                <a:solidFill>
                  <a:srgbClr val="000000"/>
                </a:solidFill>
                <a:latin typeface="Times New Roman" panose="02020603050405020304" pitchFamily="18" charset="0"/>
              </a:rPr>
              <a:t>W</a:t>
            </a:r>
            <a:r>
              <a:rPr lang="en-US" altLang="en-US" sz="2400" b="1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 is negative.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4. 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W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g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W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are both zero.</a:t>
            </a:r>
            <a:endParaRPr lang="en-US" altLang="en-US" sz="2400" i="1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5. 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W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g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is negative and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W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is positive.</a:t>
            </a:r>
          </a:p>
        </p:txBody>
      </p:sp>
      <p:sp>
        <p:nvSpPr>
          <p:cNvPr id="66563" name="Text Box 3">
            <a:extLst>
              <a:ext uri="{FF2B5EF4-FFF2-40B4-BE49-F238E27FC236}">
                <a16:creationId xmlns:a16="http://schemas.microsoft.com/office/drawing/2014/main" id="{A149B4FA-9CCB-442A-AB4B-6C42A5A9CF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685800"/>
            <a:ext cx="61722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A crane lowers a steel girder into place at a construction site. The girder moves with constant speed. Consider the work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W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g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done by gravity and the work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W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done by the tension in the cable. Which of the following is correct?</a:t>
            </a:r>
          </a:p>
        </p:txBody>
      </p:sp>
      <p:graphicFrame>
        <p:nvGraphicFramePr>
          <p:cNvPr id="66564" name="Object 4">
            <a:extLst>
              <a:ext uri="{FF2B5EF4-FFF2-40B4-BE49-F238E27FC236}">
                <a16:creationId xmlns:a16="http://schemas.microsoft.com/office/drawing/2014/main" id="{1B837725-F083-44A7-97F7-C9F977A89C6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0600" y="4267200"/>
          <a:ext cx="4032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69" name="Photo Editor Photo" r:id="rId5" imgW="476316" imgH="438095" progId="MSPhotoEd.3">
                  <p:embed/>
                </p:oleObj>
              </mc:Choice>
              <mc:Fallback>
                <p:oleObj name="Photo Editor Photo" r:id="rId5" imgW="476316" imgH="438095" progId="MSPhotoEd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267200"/>
                        <a:ext cx="40322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ext Box 2">
            <a:extLst>
              <a:ext uri="{FF2B5EF4-FFF2-40B4-BE49-F238E27FC236}">
                <a16:creationId xmlns:a16="http://schemas.microsoft.com/office/drawing/2014/main" id="{7653261C-B29D-4D07-AC74-03301A6D77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574675"/>
            <a:ext cx="4362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Which force does the most work?</a:t>
            </a:r>
          </a:p>
        </p:txBody>
      </p:sp>
      <p:pic>
        <p:nvPicPr>
          <p:cNvPr id="68611" name="Picture 3" descr="11_stt_04">
            <a:extLst>
              <a:ext uri="{FF2B5EF4-FFF2-40B4-BE49-F238E27FC236}">
                <a16:creationId xmlns:a16="http://schemas.microsoft.com/office/drawing/2014/main" id="{63DB4D45-C878-4613-A497-A59CCFC8F2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371600"/>
            <a:ext cx="5067300" cy="325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612" name="Rectangle 4">
            <a:extLst>
              <a:ext uri="{FF2B5EF4-FFF2-40B4-BE49-F238E27FC236}">
                <a16:creationId xmlns:a16="http://schemas.microsoft.com/office/drawing/2014/main" id="{C8819A2A-83C5-408F-A831-1E87C4C4C1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3886200"/>
            <a:ext cx="4572000" cy="22828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1. The 6 N force.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2. The 8 N force.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3. The 10 N force.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4. They all do the same amount of work.</a:t>
            </a:r>
          </a:p>
        </p:txBody>
      </p:sp>
    </p:spTree>
    <p:custDataLst>
      <p:tags r:id="rId1"/>
    </p:custData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ext Box 2">
            <a:extLst>
              <a:ext uri="{FF2B5EF4-FFF2-40B4-BE49-F238E27FC236}">
                <a16:creationId xmlns:a16="http://schemas.microsoft.com/office/drawing/2014/main" id="{54FF369A-B991-4289-9BB1-F1538E0201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574675"/>
            <a:ext cx="4362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Which force does the most work?</a:t>
            </a:r>
          </a:p>
        </p:txBody>
      </p:sp>
      <p:pic>
        <p:nvPicPr>
          <p:cNvPr id="70659" name="Picture 3" descr="11_stt_04">
            <a:extLst>
              <a:ext uri="{FF2B5EF4-FFF2-40B4-BE49-F238E27FC236}">
                <a16:creationId xmlns:a16="http://schemas.microsoft.com/office/drawing/2014/main" id="{A2EC5D73-FCD8-4974-987D-F49BDB797B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371600"/>
            <a:ext cx="5067300" cy="325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660" name="Rectangle 4">
            <a:extLst>
              <a:ext uri="{FF2B5EF4-FFF2-40B4-BE49-F238E27FC236}">
                <a16:creationId xmlns:a16="http://schemas.microsoft.com/office/drawing/2014/main" id="{6CE65622-BABD-4A50-90BF-2636CFA51F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3886200"/>
            <a:ext cx="4572000" cy="22828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1. The 6 N force.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2. The 8 N force.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3. The 10 N force.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4. They all do the same amount of work.</a:t>
            </a:r>
          </a:p>
        </p:txBody>
      </p:sp>
      <p:graphicFrame>
        <p:nvGraphicFramePr>
          <p:cNvPr id="70661" name="Object 5">
            <a:extLst>
              <a:ext uri="{FF2B5EF4-FFF2-40B4-BE49-F238E27FC236}">
                <a16:creationId xmlns:a16="http://schemas.microsoft.com/office/drawing/2014/main" id="{06C19795-2702-4872-A62D-78CD21944E3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01775" y="3962400"/>
          <a:ext cx="4032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66" name="Photo Editor Photo" r:id="rId6" imgW="476316" imgH="438095" progId="MSPhotoEd.3">
                  <p:embed/>
                </p:oleObj>
              </mc:Choice>
              <mc:Fallback>
                <p:oleObj name="Photo Editor Photo" r:id="rId6" imgW="476316" imgH="438095" progId="MSPhotoEd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1775" y="3962400"/>
                        <a:ext cx="40322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ext Box 2">
            <a:extLst>
              <a:ext uri="{FF2B5EF4-FFF2-40B4-BE49-F238E27FC236}">
                <a16:creationId xmlns:a16="http://schemas.microsoft.com/office/drawing/2014/main" id="{8A333CDF-4EC2-455B-9649-F1A707FE14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574675"/>
            <a:ext cx="64166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A particle moves along the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-axis with the potential energy shown. The force on the particle when it is at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= 4 m is</a:t>
            </a:r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E8E603DA-1198-434E-A060-3C02B1F6B1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2590800"/>
            <a:ext cx="2133600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1.   4 N.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2.   2 N.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3.   1 N.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4. –1 N.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5. –2 N.</a:t>
            </a:r>
          </a:p>
        </p:txBody>
      </p:sp>
      <p:grpSp>
        <p:nvGrpSpPr>
          <p:cNvPr id="72708" name="Group 4">
            <a:extLst>
              <a:ext uri="{FF2B5EF4-FFF2-40B4-BE49-F238E27FC236}">
                <a16:creationId xmlns:a16="http://schemas.microsoft.com/office/drawing/2014/main" id="{7D65790E-2B40-4B5D-AADE-97668155E88A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1828800"/>
            <a:ext cx="4381500" cy="4800600"/>
            <a:chOff x="720" y="1008"/>
            <a:chExt cx="2760" cy="3024"/>
          </a:xfrm>
        </p:grpSpPr>
        <p:pic>
          <p:nvPicPr>
            <p:cNvPr id="72709" name="Picture 5" descr="11_stt_05">
              <a:extLst>
                <a:ext uri="{FF2B5EF4-FFF2-40B4-BE49-F238E27FC236}">
                  <a16:creationId xmlns:a16="http://schemas.microsoft.com/office/drawing/2014/main" id="{9F5B1C3A-03CF-47BC-8FD7-8FB3B44916E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0" y="1008"/>
              <a:ext cx="2760" cy="29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710" name="Rectangle 6">
              <a:extLst>
                <a:ext uri="{FF2B5EF4-FFF2-40B4-BE49-F238E27FC236}">
                  <a16:creationId xmlns:a16="http://schemas.microsoft.com/office/drawing/2014/main" id="{E1D6BE0B-A781-41E3-9CD0-9FB0ACEFF1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3744"/>
              <a:ext cx="2496" cy="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</p:spTree>
    <p:custDataLst>
      <p:tags r:id="rId1"/>
    </p:custData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ext Box 2">
            <a:extLst>
              <a:ext uri="{FF2B5EF4-FFF2-40B4-BE49-F238E27FC236}">
                <a16:creationId xmlns:a16="http://schemas.microsoft.com/office/drawing/2014/main" id="{97365074-195E-4DD0-B9EA-1274190549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574675"/>
            <a:ext cx="64166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A particle moves along the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-axis with the potential energy shown. The force on the particle when it is at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= 4 m is</a:t>
            </a:r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A8D67B6E-9989-4B08-BC34-4EA46387AA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2590800"/>
            <a:ext cx="2133600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1.   4 N.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2.   2 N.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3.   1 N.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4. –1 N.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5. –2 N.</a:t>
            </a:r>
          </a:p>
        </p:txBody>
      </p:sp>
      <p:grpSp>
        <p:nvGrpSpPr>
          <p:cNvPr id="74756" name="Group 4">
            <a:extLst>
              <a:ext uri="{FF2B5EF4-FFF2-40B4-BE49-F238E27FC236}">
                <a16:creationId xmlns:a16="http://schemas.microsoft.com/office/drawing/2014/main" id="{E390EC5F-DAF5-4E15-ADFC-76182A8D3BCE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1828800"/>
            <a:ext cx="4381500" cy="4800600"/>
            <a:chOff x="720" y="1008"/>
            <a:chExt cx="2760" cy="3024"/>
          </a:xfrm>
        </p:grpSpPr>
        <p:pic>
          <p:nvPicPr>
            <p:cNvPr id="74758" name="Picture 5" descr="11_stt_05">
              <a:extLst>
                <a:ext uri="{FF2B5EF4-FFF2-40B4-BE49-F238E27FC236}">
                  <a16:creationId xmlns:a16="http://schemas.microsoft.com/office/drawing/2014/main" id="{E9F2D9BA-A31E-47BC-92A9-852CC757123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0" y="1008"/>
              <a:ext cx="2760" cy="29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4759" name="Rectangle 6">
              <a:extLst>
                <a:ext uri="{FF2B5EF4-FFF2-40B4-BE49-F238E27FC236}">
                  <a16:creationId xmlns:a16="http://schemas.microsoft.com/office/drawing/2014/main" id="{BF34DFE6-08C8-4ABC-B272-5B45E53FA6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3744"/>
              <a:ext cx="2496" cy="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aphicFrame>
        <p:nvGraphicFramePr>
          <p:cNvPr id="74757" name="Object 7">
            <a:extLst>
              <a:ext uri="{FF2B5EF4-FFF2-40B4-BE49-F238E27FC236}">
                <a16:creationId xmlns:a16="http://schemas.microsoft.com/office/drawing/2014/main" id="{4BE25D9D-23F6-4E73-BDD4-7CCB36DE68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91200" y="4419600"/>
          <a:ext cx="4032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64" name="Photo Editor Photo" r:id="rId6" imgW="476316" imgH="438095" progId="MSPhotoEd.3">
                  <p:embed/>
                </p:oleObj>
              </mc:Choice>
              <mc:Fallback>
                <p:oleObj name="Photo Editor Photo" r:id="rId6" imgW="476316" imgH="438095" progId="MSPhotoEd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419600"/>
                        <a:ext cx="40322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>
            <a:extLst>
              <a:ext uri="{FF2B5EF4-FFF2-40B4-BE49-F238E27FC236}">
                <a16:creationId xmlns:a16="http://schemas.microsoft.com/office/drawing/2014/main" id="{98272E3C-E5C2-411A-8158-9C86FA553B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914400"/>
            <a:ext cx="759618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A child at the playground slides down a pole at constant speed. This is a situation in which</a:t>
            </a: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1A2DFF12-D001-4E74-B673-3F5FC6F6D7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2819400"/>
            <a:ext cx="7391400" cy="247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1. 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latin typeface="Symbol" panose="05050102010706020507" pitchFamily="18" charset="2"/>
                <a:cs typeface="Times New Roman" panose="02020603050405020304" pitchFamily="18" charset="0"/>
              </a:rPr>
              <a:t>®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mech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is conserved.</a:t>
            </a:r>
            <a:endParaRPr lang="en-US" altLang="en-US" sz="2800">
              <a:latin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2. 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latin typeface="Symbol" panose="05050102010706020507" pitchFamily="18" charset="2"/>
                <a:cs typeface="Times New Roman" panose="02020603050405020304" pitchFamily="18" charset="0"/>
              </a:rPr>
              <a:t>®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mech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is not conserved but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sys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is.</a:t>
            </a:r>
            <a:endParaRPr lang="en-US" altLang="en-US" sz="2800">
              <a:latin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3. 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latin typeface="Symbol" panose="05050102010706020507" pitchFamily="18" charset="2"/>
                <a:cs typeface="Times New Roman" panose="02020603050405020304" pitchFamily="18" charset="0"/>
              </a:rPr>
              <a:t>®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mech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is not conserved but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sys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is.</a:t>
            </a:r>
            <a:endParaRPr lang="en-US" altLang="en-US" sz="2800">
              <a:latin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4. 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latin typeface="Symbol" panose="05050102010706020507" pitchFamily="18" charset="2"/>
                <a:cs typeface="Times New Roman" panose="02020603050405020304" pitchFamily="18" charset="0"/>
              </a:rPr>
              <a:t>®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mech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is not conserved but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sys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is.</a:t>
            </a:r>
            <a:endParaRPr lang="en-US" altLang="en-US" sz="2800">
              <a:latin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5. 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latin typeface="Symbol" panose="05050102010706020507" pitchFamily="18" charset="2"/>
                <a:cs typeface="Times New Roman" panose="02020603050405020304" pitchFamily="18" charset="0"/>
              </a:rPr>
              <a:t>®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ext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. Neither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mech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nor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sys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are conserved.</a:t>
            </a:r>
          </a:p>
        </p:txBody>
      </p:sp>
    </p:spTree>
    <p:custDataLst>
      <p:tags r:id="rId1"/>
    </p:custData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>
            <a:extLst>
              <a:ext uri="{FF2B5EF4-FFF2-40B4-BE49-F238E27FC236}">
                <a16:creationId xmlns:a16="http://schemas.microsoft.com/office/drawing/2014/main" id="{BEE5F945-42AA-4F37-8BB9-D5DB629476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914400"/>
            <a:ext cx="759618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A child at the playground slides down a pole at constant speed. This is a situation in which</a:t>
            </a: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B37B1598-1B49-405C-A7AE-75366C3827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2819400"/>
            <a:ext cx="7391400" cy="247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1. 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latin typeface="Symbol" panose="05050102010706020507" pitchFamily="18" charset="2"/>
                <a:cs typeface="Times New Roman" panose="02020603050405020304" pitchFamily="18" charset="0"/>
              </a:rPr>
              <a:t>®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mech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is conserved.</a:t>
            </a:r>
            <a:endParaRPr lang="en-US" altLang="en-US" sz="2800">
              <a:latin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2. 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latin typeface="Symbol" panose="05050102010706020507" pitchFamily="18" charset="2"/>
                <a:cs typeface="Times New Roman" panose="02020603050405020304" pitchFamily="18" charset="0"/>
              </a:rPr>
              <a:t>®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mech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is not conserved but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sys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is.</a:t>
            </a:r>
            <a:endParaRPr lang="en-US" altLang="en-US" sz="2800">
              <a:latin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3. 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latin typeface="Symbol" panose="05050102010706020507" pitchFamily="18" charset="2"/>
                <a:cs typeface="Times New Roman" panose="02020603050405020304" pitchFamily="18" charset="0"/>
              </a:rPr>
              <a:t>®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mech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is not conserved but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sys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is.</a:t>
            </a:r>
            <a:endParaRPr lang="en-US" altLang="en-US" sz="2800">
              <a:latin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4.  </a:t>
            </a:r>
            <a:r>
              <a:rPr lang="en-US" altLang="en-US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latin typeface="Symbol" panose="05050102010706020507" pitchFamily="18" charset="2"/>
                <a:cs typeface="Times New Roman" panose="02020603050405020304" pitchFamily="18" charset="0"/>
              </a:rPr>
              <a:t>®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mech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is not conserved but </a:t>
            </a:r>
            <a:r>
              <a:rPr lang="en-US" altLang="en-US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sys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is.</a:t>
            </a:r>
            <a:endParaRPr lang="en-US" altLang="en-US" sz="2800" b="1">
              <a:latin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5. 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latin typeface="Symbol" panose="05050102010706020507" pitchFamily="18" charset="2"/>
                <a:cs typeface="Times New Roman" panose="02020603050405020304" pitchFamily="18" charset="0"/>
              </a:rPr>
              <a:t>®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ext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. Neither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mech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nor </a:t>
            </a:r>
            <a:r>
              <a:rPr lang="en-US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sys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are conserved.</a:t>
            </a:r>
          </a:p>
        </p:txBody>
      </p:sp>
      <p:graphicFrame>
        <p:nvGraphicFramePr>
          <p:cNvPr id="78852" name="Object 4">
            <a:extLst>
              <a:ext uri="{FF2B5EF4-FFF2-40B4-BE49-F238E27FC236}">
                <a16:creationId xmlns:a16="http://schemas.microsoft.com/office/drawing/2014/main" id="{EB82C331-0E7F-47EB-93B7-2A755C0E8B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5800" y="4191000"/>
          <a:ext cx="4032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57" name="Photo Editor Photo" r:id="rId5" imgW="476316" imgH="438095" progId="MSPhotoEd.3">
                  <p:embed/>
                </p:oleObj>
              </mc:Choice>
              <mc:Fallback>
                <p:oleObj name="Photo Editor Photo" r:id="rId5" imgW="476316" imgH="438095" progId="MSPhotoEd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191000"/>
                        <a:ext cx="40322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898" name="Group 2">
            <a:extLst>
              <a:ext uri="{FF2B5EF4-FFF2-40B4-BE49-F238E27FC236}">
                <a16:creationId xmlns:a16="http://schemas.microsoft.com/office/drawing/2014/main" id="{C395B4D5-003B-4A4D-B509-02A5D0D172D6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1752600"/>
            <a:ext cx="7021513" cy="2055813"/>
            <a:chOff x="480" y="1008"/>
            <a:chExt cx="4423" cy="1295"/>
          </a:xfrm>
        </p:grpSpPr>
        <p:pic>
          <p:nvPicPr>
            <p:cNvPr id="80904" name="Picture 3" descr="11_stt_07_01">
              <a:extLst>
                <a:ext uri="{FF2B5EF4-FFF2-40B4-BE49-F238E27FC236}">
                  <a16:creationId xmlns:a16="http://schemas.microsoft.com/office/drawing/2014/main" id="{5DCD1FE1-C5DA-44DC-81A0-77D48A6F006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" y="1008"/>
              <a:ext cx="1532" cy="1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0905" name="Picture 4" descr="11_stt_07_03">
              <a:extLst>
                <a:ext uri="{FF2B5EF4-FFF2-40B4-BE49-F238E27FC236}">
                  <a16:creationId xmlns:a16="http://schemas.microsoft.com/office/drawing/2014/main" id="{809ED64D-49CC-46B6-BDD6-5368A2BDD16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2" y="1008"/>
              <a:ext cx="1111" cy="12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0906" name="Picture 5" descr="11_stt_07_02">
              <a:extLst>
                <a:ext uri="{FF2B5EF4-FFF2-40B4-BE49-F238E27FC236}">
                  <a16:creationId xmlns:a16="http://schemas.microsoft.com/office/drawing/2014/main" id="{E1B04FBD-E84D-458F-9BF0-B0BA82C3E7F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2" y="1008"/>
              <a:ext cx="1088" cy="1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0907" name="Rectangle 6">
              <a:extLst>
                <a:ext uri="{FF2B5EF4-FFF2-40B4-BE49-F238E27FC236}">
                  <a16:creationId xmlns:a16="http://schemas.microsoft.com/office/drawing/2014/main" id="{16D1D1B7-1CF3-4990-8C06-9D47A87E32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9" y="2205"/>
              <a:ext cx="4129" cy="9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80899" name="Text Box 7">
            <a:extLst>
              <a:ext uri="{FF2B5EF4-FFF2-40B4-BE49-F238E27FC236}">
                <a16:creationId xmlns:a16="http://schemas.microsoft.com/office/drawing/2014/main" id="{75299F8D-3F99-422E-B36F-AB982EF5BD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457200"/>
            <a:ext cx="69500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Four students run up the stairs in the time shown. Rank in order, from largest to smallest, their power outputs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d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0900" name="Text Box 8">
            <a:extLst>
              <a:ext uri="{FF2B5EF4-FFF2-40B4-BE49-F238E27FC236}">
                <a16:creationId xmlns:a16="http://schemas.microsoft.com/office/drawing/2014/main" id="{730FD508-B8E4-4B62-95BF-901A3A3806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4038600"/>
            <a:ext cx="2740025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1. 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b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&gt;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=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c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&gt;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d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2. 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d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&gt;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=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b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&gt;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c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3. 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d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&gt;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b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&gt;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&gt;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c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4. 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b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&gt;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&gt;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c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&gt;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d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5. 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c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&gt;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b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=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&gt;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d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</p:txBody>
      </p:sp>
      <p:grpSp>
        <p:nvGrpSpPr>
          <p:cNvPr id="80901" name="Group 9">
            <a:extLst>
              <a:ext uri="{FF2B5EF4-FFF2-40B4-BE49-F238E27FC236}">
                <a16:creationId xmlns:a16="http://schemas.microsoft.com/office/drawing/2014/main" id="{EF926DA8-D52D-4FDE-ACDD-B7BFE8F97906}"/>
              </a:ext>
            </a:extLst>
          </p:cNvPr>
          <p:cNvGrpSpPr>
            <a:grpSpLocks/>
          </p:cNvGrpSpPr>
          <p:nvPr/>
        </p:nvGrpSpPr>
        <p:grpSpPr bwMode="auto">
          <a:xfrm>
            <a:off x="1066800" y="3581400"/>
            <a:ext cx="3429000" cy="2971800"/>
            <a:chOff x="672" y="2256"/>
            <a:chExt cx="2160" cy="1872"/>
          </a:xfrm>
        </p:grpSpPr>
        <p:pic>
          <p:nvPicPr>
            <p:cNvPr id="80902" name="Picture 10" descr="11_stt_07_04">
              <a:extLst>
                <a:ext uri="{FF2B5EF4-FFF2-40B4-BE49-F238E27FC236}">
                  <a16:creationId xmlns:a16="http://schemas.microsoft.com/office/drawing/2014/main" id="{0D6E9C15-9281-4B8E-B600-3D75687A11D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2256"/>
              <a:ext cx="2160" cy="18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0903" name="Rectangle 11">
              <a:extLst>
                <a:ext uri="{FF2B5EF4-FFF2-40B4-BE49-F238E27FC236}">
                  <a16:creationId xmlns:a16="http://schemas.microsoft.com/office/drawing/2014/main" id="{4F2248DD-798D-47FB-8A6D-CDD0226707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3984"/>
              <a:ext cx="1584" cy="1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</p:spTree>
    <p:custDataLst>
      <p:tags r:id="rId1"/>
    </p:custData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946" name="Group 2">
            <a:extLst>
              <a:ext uri="{FF2B5EF4-FFF2-40B4-BE49-F238E27FC236}">
                <a16:creationId xmlns:a16="http://schemas.microsoft.com/office/drawing/2014/main" id="{CD0ABDE9-5370-46A2-B567-AE99D97C0D78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1752600"/>
            <a:ext cx="7021513" cy="2055813"/>
            <a:chOff x="480" y="1008"/>
            <a:chExt cx="4423" cy="1295"/>
          </a:xfrm>
        </p:grpSpPr>
        <p:pic>
          <p:nvPicPr>
            <p:cNvPr id="82953" name="Picture 3" descr="11_stt_07_01">
              <a:extLst>
                <a:ext uri="{FF2B5EF4-FFF2-40B4-BE49-F238E27FC236}">
                  <a16:creationId xmlns:a16="http://schemas.microsoft.com/office/drawing/2014/main" id="{932E1587-6816-4FF3-B57F-8D9F34BD894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" y="1008"/>
              <a:ext cx="1532" cy="1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954" name="Picture 4" descr="11_stt_07_03">
              <a:extLst>
                <a:ext uri="{FF2B5EF4-FFF2-40B4-BE49-F238E27FC236}">
                  <a16:creationId xmlns:a16="http://schemas.microsoft.com/office/drawing/2014/main" id="{1460A842-A944-4213-9516-C4FA114A5F3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2" y="1008"/>
              <a:ext cx="1111" cy="12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955" name="Picture 5" descr="11_stt_07_02">
              <a:extLst>
                <a:ext uri="{FF2B5EF4-FFF2-40B4-BE49-F238E27FC236}">
                  <a16:creationId xmlns:a16="http://schemas.microsoft.com/office/drawing/2014/main" id="{E447FC5A-464E-4915-B5C6-FDB0AED5BDC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2" y="1008"/>
              <a:ext cx="1088" cy="1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956" name="Rectangle 6">
              <a:extLst>
                <a:ext uri="{FF2B5EF4-FFF2-40B4-BE49-F238E27FC236}">
                  <a16:creationId xmlns:a16="http://schemas.microsoft.com/office/drawing/2014/main" id="{CE7CACAE-A35E-4091-A711-694069A9D2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9" y="2205"/>
              <a:ext cx="4129" cy="9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82947" name="Text Box 7">
            <a:extLst>
              <a:ext uri="{FF2B5EF4-FFF2-40B4-BE49-F238E27FC236}">
                <a16:creationId xmlns:a16="http://schemas.microsoft.com/office/drawing/2014/main" id="{9A8AE898-E494-45F7-B631-D766499C47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457200"/>
            <a:ext cx="69500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Four students run up the stairs in the time shown. Rank in order, from largest to smallest, their power outputs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d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2948" name="Text Box 8">
            <a:extLst>
              <a:ext uri="{FF2B5EF4-FFF2-40B4-BE49-F238E27FC236}">
                <a16:creationId xmlns:a16="http://schemas.microsoft.com/office/drawing/2014/main" id="{17A60EA6-9C74-42F4-BFA1-DC833E66B0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4038600"/>
            <a:ext cx="2778125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1.  </a:t>
            </a:r>
            <a:r>
              <a:rPr lang="en-US" altLang="en-US" sz="2400" b="1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="1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b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 &gt; </a:t>
            </a:r>
            <a:r>
              <a:rPr lang="en-US" altLang="en-US" sz="2400" b="1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="1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 = </a:t>
            </a:r>
            <a:r>
              <a:rPr lang="en-US" altLang="en-US" sz="2400" b="1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="1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c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 &gt; </a:t>
            </a:r>
            <a:r>
              <a:rPr lang="en-US" altLang="en-US" sz="2400" b="1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="1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d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2. 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d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&gt;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=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b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&gt;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c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3. 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d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&gt;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b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&gt;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&gt;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c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4. 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b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&gt;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&gt;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c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&gt;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d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5. 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c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&gt;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b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=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&gt;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d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</p:txBody>
      </p:sp>
      <p:grpSp>
        <p:nvGrpSpPr>
          <p:cNvPr id="82949" name="Group 9">
            <a:extLst>
              <a:ext uri="{FF2B5EF4-FFF2-40B4-BE49-F238E27FC236}">
                <a16:creationId xmlns:a16="http://schemas.microsoft.com/office/drawing/2014/main" id="{43233B8E-F644-4FC4-A07E-EB6E7D1EBE82}"/>
              </a:ext>
            </a:extLst>
          </p:cNvPr>
          <p:cNvGrpSpPr>
            <a:grpSpLocks/>
          </p:cNvGrpSpPr>
          <p:nvPr/>
        </p:nvGrpSpPr>
        <p:grpSpPr bwMode="auto">
          <a:xfrm>
            <a:off x="1066800" y="3581400"/>
            <a:ext cx="3429000" cy="2971800"/>
            <a:chOff x="672" y="2256"/>
            <a:chExt cx="2160" cy="1872"/>
          </a:xfrm>
        </p:grpSpPr>
        <p:pic>
          <p:nvPicPr>
            <p:cNvPr id="82951" name="Picture 10" descr="11_stt_07_04">
              <a:extLst>
                <a:ext uri="{FF2B5EF4-FFF2-40B4-BE49-F238E27FC236}">
                  <a16:creationId xmlns:a16="http://schemas.microsoft.com/office/drawing/2014/main" id="{1F486016-AD28-4FAC-B554-3E33B734916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2256"/>
              <a:ext cx="2160" cy="18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952" name="Rectangle 11">
              <a:extLst>
                <a:ext uri="{FF2B5EF4-FFF2-40B4-BE49-F238E27FC236}">
                  <a16:creationId xmlns:a16="http://schemas.microsoft.com/office/drawing/2014/main" id="{9EF7BD7C-716A-4D25-80FC-5437491177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3984"/>
              <a:ext cx="1584" cy="1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aphicFrame>
        <p:nvGraphicFramePr>
          <p:cNvPr id="82950" name="Object 12">
            <a:extLst>
              <a:ext uri="{FF2B5EF4-FFF2-40B4-BE49-F238E27FC236}">
                <a16:creationId xmlns:a16="http://schemas.microsoft.com/office/drawing/2014/main" id="{663A7ADF-D735-4AB9-831F-6F9775FCD4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0" y="4114800"/>
          <a:ext cx="4032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61" name="Photo Editor Photo" r:id="rId9" imgW="476316" imgH="438095" progId="MSPhotoEd.3">
                  <p:embed/>
                </p:oleObj>
              </mc:Choice>
              <mc:Fallback>
                <p:oleObj name="Photo Editor Photo" r:id="rId9" imgW="476316" imgH="438095" progId="MSPhotoEd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114800"/>
                        <a:ext cx="40322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 descr="Canvas">
            <a:extLst>
              <a:ext uri="{FF2B5EF4-FFF2-40B4-BE49-F238E27FC236}">
                <a16:creationId xmlns:a16="http://schemas.microsoft.com/office/drawing/2014/main" id="{F0A78094-589E-41D6-8B5C-7636DB6450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9263" y="2439988"/>
            <a:ext cx="2759075" cy="1450975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7171" name="Line 3">
            <a:extLst>
              <a:ext uri="{FF2B5EF4-FFF2-40B4-BE49-F238E27FC236}">
                <a16:creationId xmlns:a16="http://schemas.microsoft.com/office/drawing/2014/main" id="{67429C58-2362-4E5F-B34D-0792362A27C8}"/>
              </a:ext>
            </a:extLst>
          </p:cNvPr>
          <p:cNvSpPr>
            <a:spLocks noChangeShapeType="1"/>
          </p:cNvSpPr>
          <p:nvPr/>
        </p:nvSpPr>
        <p:spPr bwMode="auto">
          <a:xfrm>
            <a:off x="1393825" y="3905250"/>
            <a:ext cx="7459663" cy="15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2" name="Line 5">
            <a:extLst>
              <a:ext uri="{FF2B5EF4-FFF2-40B4-BE49-F238E27FC236}">
                <a16:creationId xmlns:a16="http://schemas.microsoft.com/office/drawing/2014/main" id="{1218947F-0C28-44A9-9F1F-FE14A1441EC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62625" y="2062163"/>
            <a:ext cx="2089150" cy="1089025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3" name="Text Box 6">
            <a:extLst>
              <a:ext uri="{FF2B5EF4-FFF2-40B4-BE49-F238E27FC236}">
                <a16:creationId xmlns:a16="http://schemas.microsoft.com/office/drawing/2014/main" id="{186354BB-D520-4452-A9A0-6C667AAF39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39088" y="1438275"/>
            <a:ext cx="8572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</a:rPr>
              <a:t>T</a:t>
            </a:r>
          </a:p>
        </p:txBody>
      </p:sp>
      <p:sp>
        <p:nvSpPr>
          <p:cNvPr id="7174" name="Text Box 7">
            <a:extLst>
              <a:ext uri="{FF2B5EF4-FFF2-40B4-BE49-F238E27FC236}">
                <a16:creationId xmlns:a16="http://schemas.microsoft.com/office/drawing/2014/main" id="{622C6109-76D5-4E35-B893-A18906B17E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625" y="4049713"/>
            <a:ext cx="8131175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You pull this 5.0kg crate along a carpeted floor (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</a:t>
            </a:r>
            <a:r>
              <a:rPr lang="en-US" altLang="en-US" baseline="-25000">
                <a:solidFill>
                  <a:srgbClr val="00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k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= .80)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with a rope of T=75N at an angle of 30.0 degrees above the floor.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What is the speed of the crate after 1.0 meters of pulling?</a:t>
            </a:r>
          </a:p>
        </p:txBody>
      </p:sp>
      <p:graphicFrame>
        <p:nvGraphicFramePr>
          <p:cNvPr id="7175" name="Object 2">
            <a:extLst>
              <a:ext uri="{FF2B5EF4-FFF2-40B4-BE49-F238E27FC236}">
                <a16:creationId xmlns:a16="http://schemas.microsoft.com/office/drawing/2014/main" id="{0E23A054-5EE3-4AC4-BF56-4F76DD57F18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25550" y="12700"/>
          <a:ext cx="5697538" cy="234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5" imgW="1231366" imgH="507780" progId="Equation.3">
                  <p:embed/>
                </p:oleObj>
              </mc:Choice>
              <mc:Fallback>
                <p:oleObj name="Equation" r:id="rId5" imgW="1231366" imgH="5077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5550" y="12700"/>
                        <a:ext cx="5697538" cy="234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7">
            <a:extLst>
              <a:ext uri="{FF2B5EF4-FFF2-40B4-BE49-F238E27FC236}">
                <a16:creationId xmlns:a16="http://schemas.microsoft.com/office/drawing/2014/main" id="{88E43CA4-C49F-46D8-B28C-B50B30286D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762000"/>
            <a:ext cx="8153400" cy="374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/>
              <a:t>Example 3: </a:t>
            </a:r>
            <a:r>
              <a:rPr lang="en-US" altLang="en-US" sz="2400"/>
              <a:t>A 1.0 kg block moves along the </a:t>
            </a:r>
            <a:r>
              <a:rPr lang="en-US" altLang="en-US" sz="2400" i="1"/>
              <a:t>x</a:t>
            </a:r>
            <a:r>
              <a:rPr lang="en-US" altLang="en-US" sz="2400"/>
              <a:t>-axis. It passes </a:t>
            </a:r>
            <a:r>
              <a:rPr lang="en-US" altLang="en-US" sz="2400" i="1"/>
              <a:t>x</a:t>
            </a:r>
            <a:r>
              <a:rPr lang="en-US" altLang="en-US" sz="2400"/>
              <a:t> = 0 m with velocity </a:t>
            </a:r>
            <a:r>
              <a:rPr lang="en-US" altLang="en-US" sz="2400" i="1"/>
              <a:t>vx</a:t>
            </a:r>
            <a:r>
              <a:rPr lang="en-US" altLang="en-US" sz="2400"/>
              <a:t> = 2.0 m/s. It is then subjected to the force shown in the graph.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Which of the following is true: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The block gets to </a:t>
            </a:r>
            <a:r>
              <a:rPr lang="en-US" altLang="en-US" sz="2400" i="1"/>
              <a:t>x</a:t>
            </a:r>
            <a:r>
              <a:rPr lang="en-US" altLang="en-US" sz="2400"/>
              <a:t> = 5 m with a speed greater than 2.0 m/s,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 the block gets to </a:t>
            </a:r>
            <a:r>
              <a:rPr lang="en-US" altLang="en-US" sz="2400" i="1"/>
              <a:t>x</a:t>
            </a:r>
            <a:r>
              <a:rPr lang="en-US" altLang="en-US" sz="2400"/>
              <a:t> = 5 m with a speed of exactly 2.0 m/s,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the block gets to </a:t>
            </a:r>
            <a:r>
              <a:rPr lang="en-US" altLang="en-US" sz="2400" i="1"/>
              <a:t>x</a:t>
            </a:r>
            <a:r>
              <a:rPr lang="en-US" altLang="en-US" sz="2400"/>
              <a:t> = 5 m with a speed of less than 2.0 m/s,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or the block never gets to </a:t>
            </a:r>
            <a:r>
              <a:rPr lang="en-US" altLang="en-US" sz="2400" i="1"/>
              <a:t>x</a:t>
            </a:r>
            <a:r>
              <a:rPr lang="en-US" altLang="en-US" sz="2400"/>
              <a:t> = 5 m?</a:t>
            </a:r>
          </a:p>
        </p:txBody>
      </p:sp>
    </p:spTree>
    <p:custDataLst>
      <p:tags r:id="rId1"/>
    </p:custData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extBox 1">
            <a:extLst>
              <a:ext uri="{FF2B5EF4-FFF2-40B4-BE49-F238E27FC236}">
                <a16:creationId xmlns:a16="http://schemas.microsoft.com/office/drawing/2014/main" id="{B4DCED71-329F-46B0-8C88-8FB739AD5D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81000"/>
            <a:ext cx="7086600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/>
              <a:t>A balloon of mass m is filled with flour.  Attached to a string it is released from height h and swings to hit a box of mass M (similar to lab 6).  The box then slides a distance d before coming to rest.  What is the coefficient of kinetic friction between the box and the table upon which it slides?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PQuestion">
            <a:extLst>
              <a:ext uri="{FF2B5EF4-FFF2-40B4-BE49-F238E27FC236}">
                <a16:creationId xmlns:a16="http://schemas.microsoft.com/office/drawing/2014/main" id="{1E926CC5-1C69-476E-994F-509124473B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/>
              <a:t>A block slides down a rough board.  What sign convention is correct if the problem is set up as shown?</a:t>
            </a:r>
          </a:p>
        </p:txBody>
      </p:sp>
      <p:graphicFrame>
        <p:nvGraphicFramePr>
          <p:cNvPr id="4" name="TPChart">
            <a:extLst>
              <a:ext uri="{FF2B5EF4-FFF2-40B4-BE49-F238E27FC236}">
                <a16:creationId xmlns:a16="http://schemas.microsoft.com/office/drawing/2014/main" id="{BBF6EB8B-7EB1-49A3-981F-7B73BC3BAA7B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1397000" y="1316038"/>
          <a:ext cx="9144000" cy="459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Chart" r:id="rId7" imgW="9144000" imgH="4591202" progId="MSGraph.Chart.8">
                  <p:embed followColorScheme="full"/>
                </p:oleObj>
              </mc:Choice>
              <mc:Fallback>
                <p:oleObj name="Chart" r:id="rId7" imgW="9144000" imgH="4591202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7000" y="1316038"/>
                        <a:ext cx="9144000" cy="4591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ight Triangle 5">
            <a:extLst>
              <a:ext uri="{FF2B5EF4-FFF2-40B4-BE49-F238E27FC236}">
                <a16:creationId xmlns:a16="http://schemas.microsoft.com/office/drawing/2014/main" id="{5AD57EDE-2D3F-4CE6-B25B-8F98525CCA3A}"/>
              </a:ext>
            </a:extLst>
          </p:cNvPr>
          <p:cNvSpPr/>
          <p:nvPr/>
        </p:nvSpPr>
        <p:spPr>
          <a:xfrm>
            <a:off x="533400" y="3195638"/>
            <a:ext cx="3810000" cy="26670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41459B74-1BB4-4959-8A82-12446D25E52D}"/>
              </a:ext>
            </a:extLst>
          </p:cNvPr>
          <p:cNvSpPr/>
          <p:nvPr/>
        </p:nvSpPr>
        <p:spPr>
          <a:xfrm>
            <a:off x="5029200" y="3195638"/>
            <a:ext cx="3810000" cy="26670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4B10C1-B24C-47A4-A978-ED6E9F9D34A1}"/>
              </a:ext>
            </a:extLst>
          </p:cNvPr>
          <p:cNvSpPr/>
          <p:nvPr/>
        </p:nvSpPr>
        <p:spPr>
          <a:xfrm rot="2103724">
            <a:off x="930275" y="2798763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6F7FB81-D9EB-408F-AD2A-7BA2C1AB5D53}"/>
              </a:ext>
            </a:extLst>
          </p:cNvPr>
          <p:cNvSpPr/>
          <p:nvPr/>
        </p:nvSpPr>
        <p:spPr>
          <a:xfrm rot="2103724">
            <a:off x="7988300" y="4630738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200" name="TextBox 7">
            <a:extLst>
              <a:ext uri="{FF2B5EF4-FFF2-40B4-BE49-F238E27FC236}">
                <a16:creationId xmlns:a16="http://schemas.microsoft.com/office/drawing/2014/main" id="{E12BA571-8211-4863-84C8-C9552D7376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6096000"/>
            <a:ext cx="838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ym typeface="Symbol" panose="05050102010706020507" pitchFamily="18" charset="2"/>
              </a:rPr>
              <a:t></a:t>
            </a:r>
            <a:r>
              <a:rPr lang="en-US" altLang="en-US" sz="2400"/>
              <a:t>W</a:t>
            </a:r>
            <a:r>
              <a:rPr lang="en-US" altLang="en-US" sz="2400" baseline="-25000"/>
              <a:t>of_friction_on_block</a:t>
            </a:r>
            <a:r>
              <a:rPr lang="en-US" altLang="en-US" sz="2400"/>
              <a:t> </a:t>
            </a:r>
            <a:r>
              <a:rPr lang="en-US" altLang="en-US" sz="2400">
                <a:sym typeface="Symbol" panose="05050102010706020507" pitchFamily="18" charset="2"/>
              </a:rPr>
              <a:t></a:t>
            </a:r>
            <a:r>
              <a:rPr lang="en-US" altLang="en-US" sz="2400"/>
              <a:t>  W</a:t>
            </a:r>
            <a:r>
              <a:rPr lang="en-US" altLang="en-US" sz="2400" baseline="-25000"/>
              <a:t>gravity_on_block	</a:t>
            </a:r>
            <a:r>
              <a:rPr lang="en-US" altLang="en-US" sz="2400"/>
              <a:t> =       </a:t>
            </a:r>
            <a:r>
              <a:rPr lang="en-US" altLang="en-US" sz="2400">
                <a:sym typeface="Symbol" panose="05050102010706020507" pitchFamily="18" charset="2"/>
              </a:rPr>
              <a:t> </a:t>
            </a:r>
            <a:r>
              <a:rPr lang="en-US" altLang="en-US" sz="2400"/>
              <a:t>KE</a:t>
            </a:r>
            <a:endParaRPr lang="en-US" altLang="en-US" sz="2400" baseline="-25000"/>
          </a:p>
        </p:txBody>
      </p:sp>
      <p:sp>
        <p:nvSpPr>
          <p:cNvPr id="8201" name="TPAnswers">
            <a:extLst>
              <a:ext uri="{FF2B5EF4-FFF2-40B4-BE49-F238E27FC236}">
                <a16:creationId xmlns:a16="http://schemas.microsoft.com/office/drawing/2014/main" id="{6181C2E6-DC67-4D66-B02B-A98E03534A41}"/>
              </a:ext>
            </a:extLst>
          </p:cNvPr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657600" y="1752600"/>
            <a:ext cx="1600200" cy="4525962"/>
          </a:xfrm>
        </p:spPr>
        <p:txBody>
          <a:bodyPr tIns="45719" bIns="45719"/>
          <a:lstStyle/>
          <a:p>
            <a:pPr marL="514350" indent="-514350">
              <a:buFontTx/>
              <a:buAutoNum type="arabicPeriod"/>
            </a:pPr>
            <a:r>
              <a:rPr lang="en-US" altLang="en-US" sz="2400" dirty="0"/>
              <a:t>+++</a:t>
            </a:r>
          </a:p>
          <a:p>
            <a:pPr marL="514350" indent="-514350">
              <a:buFontTx/>
              <a:buAutoNum type="arabicPeriod"/>
            </a:pPr>
            <a:r>
              <a:rPr lang="en-US" altLang="en-US" sz="2400" dirty="0"/>
              <a:t>++-</a:t>
            </a:r>
          </a:p>
          <a:p>
            <a:pPr marL="514350" indent="-514350">
              <a:buFontTx/>
              <a:buAutoNum type="arabicPeriod"/>
            </a:pPr>
            <a:r>
              <a:rPr lang="en-US" altLang="en-US" sz="2400" dirty="0"/>
              <a:t>+-+</a:t>
            </a:r>
          </a:p>
          <a:p>
            <a:pPr marL="514350" indent="-514350">
              <a:buFontTx/>
              <a:buAutoNum type="arabicPeriod"/>
            </a:pPr>
            <a:r>
              <a:rPr lang="en-US" altLang="en-US" sz="2400" dirty="0"/>
              <a:t>-++</a:t>
            </a:r>
          </a:p>
          <a:p>
            <a:pPr marL="514350" indent="-514350">
              <a:buFontTx/>
              <a:buAutoNum type="arabicPeriod"/>
            </a:pPr>
            <a:r>
              <a:rPr lang="en-US" altLang="en-US" sz="2400" dirty="0"/>
              <a:t>--+</a:t>
            </a:r>
          </a:p>
          <a:p>
            <a:pPr marL="514350" indent="-514350">
              <a:buFontTx/>
              <a:buAutoNum type="arabicPeriod"/>
            </a:pPr>
            <a:r>
              <a:rPr lang="en-US" altLang="en-US" sz="2400" dirty="0"/>
              <a:t>-+-</a:t>
            </a:r>
          </a:p>
          <a:p>
            <a:pPr marL="514350" indent="-514350">
              <a:buFontTx/>
              <a:buAutoNum type="arabicPeriod"/>
            </a:pPr>
            <a:r>
              <a:rPr lang="en-US" altLang="en-US" sz="2400" dirty="0"/>
              <a:t>+--</a:t>
            </a:r>
          </a:p>
          <a:p>
            <a:pPr marL="514350" indent="-514350">
              <a:buFontTx/>
              <a:buAutoNum type="arabicPeriod"/>
            </a:pPr>
            <a:r>
              <a:rPr lang="en-US" altLang="en-US" sz="2400" dirty="0"/>
              <a:t>---</a:t>
            </a:r>
          </a:p>
        </p:txBody>
      </p:sp>
      <p:pic>
        <p:nvPicPr>
          <p:cNvPr id="8202" name="ResponseGrid" hidden="1">
            <a:extLst>
              <a:ext uri="{FF2B5EF4-FFF2-40B4-BE49-F238E27FC236}">
                <a16:creationId xmlns:a16="http://schemas.microsoft.com/office/drawing/2014/main" id="{FD3AE190-B590-4252-ABD8-FE175301EAED}"/>
              </a:ext>
            </a:extLst>
          </p:cNvPr>
          <p:cNvPicPr>
            <a:picLocks/>
          </p:cNvPicPr>
          <p:nvPr>
            <p:custDataLst>
              <p:tags r:id="rId5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00" y="4445000"/>
            <a:ext cx="889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PQuestion">
            <a:extLst>
              <a:ext uri="{FF2B5EF4-FFF2-40B4-BE49-F238E27FC236}">
                <a16:creationId xmlns:a16="http://schemas.microsoft.com/office/drawing/2014/main" id="{E9F31890-B56F-418F-AE75-C1CB021098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/>
              <a:t>A block slides down a rough board.  What sign convention is correct if the problem is set up as shown?</a:t>
            </a:r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5B19A2D1-8DCE-4AD2-9B5F-33688619EC18}"/>
              </a:ext>
            </a:extLst>
          </p:cNvPr>
          <p:cNvSpPr/>
          <p:nvPr/>
        </p:nvSpPr>
        <p:spPr>
          <a:xfrm>
            <a:off x="533400" y="3195638"/>
            <a:ext cx="3810000" cy="26670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40356CF4-1AD7-40FF-AA26-2E74AB2ED8B7}"/>
              </a:ext>
            </a:extLst>
          </p:cNvPr>
          <p:cNvSpPr/>
          <p:nvPr/>
        </p:nvSpPr>
        <p:spPr>
          <a:xfrm>
            <a:off x="5029200" y="3195638"/>
            <a:ext cx="3810000" cy="26670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7541B59-D5A5-4B84-8C8E-AAFCA84B73F8}"/>
              </a:ext>
            </a:extLst>
          </p:cNvPr>
          <p:cNvSpPr/>
          <p:nvPr/>
        </p:nvSpPr>
        <p:spPr>
          <a:xfrm rot="2103724">
            <a:off x="930275" y="2798763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FD6A73F-7047-4150-BF6F-B664F9647B02}"/>
              </a:ext>
            </a:extLst>
          </p:cNvPr>
          <p:cNvSpPr/>
          <p:nvPr/>
        </p:nvSpPr>
        <p:spPr>
          <a:xfrm rot="2103724">
            <a:off x="7988300" y="4630738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224" name="TextBox 7">
            <a:extLst>
              <a:ext uri="{FF2B5EF4-FFF2-40B4-BE49-F238E27FC236}">
                <a16:creationId xmlns:a16="http://schemas.microsoft.com/office/drawing/2014/main" id="{C64F03AD-72AF-4DBD-8C5F-C8537BEE13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6019800"/>
            <a:ext cx="838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ym typeface="Symbol" panose="05050102010706020507" pitchFamily="18" charset="2"/>
              </a:rPr>
              <a:t> mgh</a:t>
            </a:r>
            <a:r>
              <a:rPr lang="en-US" altLang="en-US" sz="2400" baseline="-25000"/>
              <a:t>	</a:t>
            </a:r>
            <a:r>
              <a:rPr lang="en-US" altLang="en-US" sz="2400"/>
              <a:t> 		= 	</a:t>
            </a:r>
            <a:r>
              <a:rPr lang="en-US" altLang="en-US" sz="2400">
                <a:sym typeface="Symbol" panose="05050102010706020507" pitchFamily="18" charset="2"/>
              </a:rPr>
              <a:t> </a:t>
            </a:r>
            <a:r>
              <a:rPr lang="en-US" altLang="en-US" sz="2400"/>
              <a:t>E</a:t>
            </a:r>
            <a:r>
              <a:rPr lang="en-US" altLang="en-US" sz="2400" baseline="-25000"/>
              <a:t>thermal</a:t>
            </a:r>
            <a:r>
              <a:rPr lang="en-US" altLang="en-US" sz="2400"/>
              <a:t>   </a:t>
            </a:r>
            <a:r>
              <a:rPr lang="en-US" altLang="en-US" sz="2400">
                <a:sym typeface="Symbol" panose="05050102010706020507" pitchFamily="18" charset="2"/>
              </a:rPr>
              <a:t>     </a:t>
            </a:r>
            <a:r>
              <a:rPr lang="en-US" altLang="en-US" sz="2400"/>
              <a:t>KE</a:t>
            </a:r>
            <a:endParaRPr lang="en-US" altLang="en-US" sz="2400" baseline="-25000"/>
          </a:p>
        </p:txBody>
      </p:sp>
      <p:sp>
        <p:nvSpPr>
          <p:cNvPr id="9225" name="TPAnswers">
            <a:extLst>
              <a:ext uri="{FF2B5EF4-FFF2-40B4-BE49-F238E27FC236}">
                <a16:creationId xmlns:a16="http://schemas.microsoft.com/office/drawing/2014/main" id="{A532A04D-B2C8-4C5C-869B-C992694ED0F4}"/>
              </a:ext>
            </a:extLst>
          </p:cNvPr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3581400" y="1752600"/>
            <a:ext cx="1600200" cy="4525962"/>
          </a:xfrm>
        </p:spPr>
        <p:txBody>
          <a:bodyPr tIns="45719" bIns="45719"/>
          <a:lstStyle/>
          <a:p>
            <a:pPr marL="514350" indent="-514350">
              <a:buFontTx/>
              <a:buAutoNum type="arabicPeriod"/>
            </a:pPr>
            <a:r>
              <a:rPr lang="en-US" altLang="en-US" sz="2400" dirty="0"/>
              <a:t>+++</a:t>
            </a:r>
          </a:p>
          <a:p>
            <a:pPr marL="514350" indent="-514350">
              <a:buFontTx/>
              <a:buAutoNum type="arabicPeriod"/>
            </a:pPr>
            <a:r>
              <a:rPr lang="en-US" altLang="en-US" sz="2400" dirty="0"/>
              <a:t>++-</a:t>
            </a:r>
          </a:p>
          <a:p>
            <a:pPr marL="514350" indent="-514350">
              <a:buFontTx/>
              <a:buAutoNum type="arabicPeriod"/>
            </a:pPr>
            <a:r>
              <a:rPr lang="en-US" altLang="en-US" sz="2400" dirty="0"/>
              <a:t>+-+</a:t>
            </a:r>
          </a:p>
          <a:p>
            <a:pPr marL="514350" indent="-514350">
              <a:buFontTx/>
              <a:buAutoNum type="arabicPeriod"/>
            </a:pPr>
            <a:r>
              <a:rPr lang="en-US" altLang="en-US" sz="2400" dirty="0"/>
              <a:t>-++</a:t>
            </a:r>
          </a:p>
          <a:p>
            <a:pPr marL="514350" indent="-514350">
              <a:buFontTx/>
              <a:buAutoNum type="arabicPeriod"/>
            </a:pPr>
            <a:r>
              <a:rPr lang="en-US" altLang="en-US" sz="2400" dirty="0"/>
              <a:t>--+</a:t>
            </a:r>
          </a:p>
          <a:p>
            <a:pPr marL="514350" indent="-514350">
              <a:buFontTx/>
              <a:buAutoNum type="arabicPeriod"/>
            </a:pPr>
            <a:r>
              <a:rPr lang="en-US" altLang="en-US" sz="2400" dirty="0"/>
              <a:t>-+-</a:t>
            </a:r>
          </a:p>
          <a:p>
            <a:pPr marL="514350" indent="-514350">
              <a:buFontTx/>
              <a:buAutoNum type="arabicPeriod"/>
            </a:pPr>
            <a:r>
              <a:rPr lang="en-US" altLang="en-US" sz="2400" dirty="0"/>
              <a:t>+--</a:t>
            </a:r>
          </a:p>
          <a:p>
            <a:pPr marL="514350" indent="-514350">
              <a:buFontTx/>
              <a:buAutoNum type="arabicPeriod"/>
            </a:pPr>
            <a:r>
              <a:rPr lang="en-US" altLang="en-US" sz="2400" dirty="0"/>
              <a:t>---</a:t>
            </a: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PQuestion">
            <a:extLst>
              <a:ext uri="{FF2B5EF4-FFF2-40B4-BE49-F238E27FC236}">
                <a16:creationId xmlns:a16="http://schemas.microsoft.com/office/drawing/2014/main" id="{053C204E-DA11-4EDB-BE9F-6C4EB0CBFA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A particle moving along the </a:t>
            </a:r>
            <a:r>
              <a:rPr lang="en-US" altLang="en-US" sz="2800" i="1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-axis experiences the force shown in the graph. If the particle has 2.0 J of kinetic energy as it passes </a:t>
            </a:r>
            <a:r>
              <a:rPr lang="en-US" altLang="en-US" sz="2800" i="1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 = 0 m, what is its kinetic energy when it reaches </a:t>
            </a:r>
            <a:r>
              <a:rPr lang="en-US" altLang="en-US" sz="2800" i="1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 = 4 m?</a:t>
            </a:r>
          </a:p>
        </p:txBody>
      </p:sp>
      <p:sp>
        <p:nvSpPr>
          <p:cNvPr id="10244" name="TPAnswers">
            <a:extLst>
              <a:ext uri="{FF2B5EF4-FFF2-40B4-BE49-F238E27FC236}">
                <a16:creationId xmlns:a16="http://schemas.microsoft.com/office/drawing/2014/main" id="{B563A113-57C4-4410-AAB5-99765E4B2E31}"/>
              </a:ext>
            </a:extLst>
          </p:cNvPr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762000" y="2332037"/>
            <a:ext cx="4114800" cy="4525963"/>
          </a:xfrm>
        </p:spPr>
        <p:txBody>
          <a:bodyPr/>
          <a:lstStyle/>
          <a:p>
            <a:pPr marL="514350" indent="-514350">
              <a:buFontTx/>
              <a:buAutoNum type="arabicPeriod"/>
            </a:pPr>
            <a:r>
              <a:rPr lang="en-US" altLang="en-US" dirty="0"/>
              <a:t>-2.0J</a:t>
            </a:r>
          </a:p>
          <a:p>
            <a:pPr marL="514350" indent="-514350">
              <a:buFontTx/>
              <a:buAutoNum type="arabicPeriod"/>
            </a:pPr>
            <a:r>
              <a:rPr lang="en-US" altLang="en-US" dirty="0"/>
              <a:t>0.0J</a:t>
            </a:r>
          </a:p>
          <a:p>
            <a:pPr marL="514350" indent="-514350">
              <a:buFontTx/>
              <a:buAutoNum type="arabicPeriod"/>
            </a:pPr>
            <a:r>
              <a:rPr lang="en-US" altLang="en-US" dirty="0"/>
              <a:t>2.0J</a:t>
            </a:r>
          </a:p>
          <a:p>
            <a:pPr marL="514350" indent="-514350">
              <a:buFontTx/>
              <a:buAutoNum type="arabicPeriod"/>
            </a:pPr>
            <a:r>
              <a:rPr lang="en-US" altLang="en-US" dirty="0"/>
              <a:t>4.0J</a:t>
            </a:r>
          </a:p>
          <a:p>
            <a:pPr marL="514350" indent="-514350">
              <a:buFontTx/>
              <a:buAutoNum type="arabicPeriod"/>
            </a:pPr>
            <a:r>
              <a:rPr lang="en-US" altLang="en-US" dirty="0"/>
              <a:t>6.0J</a:t>
            </a:r>
          </a:p>
        </p:txBody>
      </p:sp>
      <p:pic>
        <p:nvPicPr>
          <p:cNvPr id="10245" name="Picture 3" descr="11_stt_02">
            <a:extLst>
              <a:ext uri="{FF2B5EF4-FFF2-40B4-BE49-F238E27FC236}">
                <a16:creationId xmlns:a16="http://schemas.microsoft.com/office/drawing/2014/main" id="{A1C0D79B-E383-47F8-BA64-AD2698C40A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819400"/>
            <a:ext cx="3352800" cy="274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>
            <a:extLst>
              <a:ext uri="{FF2B5EF4-FFF2-40B4-BE49-F238E27FC236}">
                <a16:creationId xmlns:a16="http://schemas.microsoft.com/office/drawing/2014/main" id="{4255748F-ECFF-46AC-822B-6D9D31417D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175" y="536575"/>
            <a:ext cx="613886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Using Work to define the Potential Energy of a Spring</a:t>
            </a:r>
          </a:p>
        </p:txBody>
      </p:sp>
      <p:graphicFrame>
        <p:nvGraphicFramePr>
          <p:cNvPr id="11267" name="Object 3">
            <a:extLst>
              <a:ext uri="{FF2B5EF4-FFF2-40B4-BE49-F238E27FC236}">
                <a16:creationId xmlns:a16="http://schemas.microsoft.com/office/drawing/2014/main" id="{3A3BE572-9F9C-4142-9BF4-EF27D07EBDD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19163" y="1819275"/>
          <a:ext cx="2647950" cy="1150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2" name="Equation" r:id="rId4" imgW="1168400" imgH="508000" progId="Equation.3">
                  <p:embed/>
                </p:oleObj>
              </mc:Choice>
              <mc:Fallback>
                <p:oleObj name="Equation" r:id="rId4" imgW="1168400" imgH="5080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9163" y="1819275"/>
                        <a:ext cx="2647950" cy="1150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>
            <a:extLst>
              <a:ext uri="{FF2B5EF4-FFF2-40B4-BE49-F238E27FC236}">
                <a16:creationId xmlns:a16="http://schemas.microsoft.com/office/drawing/2014/main" id="{65CC1C2F-D4B8-4EAA-9F77-CA301A23C28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4525" y="4076700"/>
          <a:ext cx="3078163" cy="1150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3" name="Equation" r:id="rId6" imgW="1358900" imgH="508000" progId="Equation.3">
                  <p:embed/>
                </p:oleObj>
              </mc:Choice>
              <mc:Fallback>
                <p:oleObj name="Equation" r:id="rId6" imgW="1358900" imgH="508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525" y="4076700"/>
                        <a:ext cx="3078163" cy="1150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9" name="Line 5">
            <a:extLst>
              <a:ext uri="{FF2B5EF4-FFF2-40B4-BE49-F238E27FC236}">
                <a16:creationId xmlns:a16="http://schemas.microsoft.com/office/drawing/2014/main" id="{D9B49015-028E-4CC1-A3A4-3F8E56412B4F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6475" y="183515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0" name="Line 6">
            <a:extLst>
              <a:ext uri="{FF2B5EF4-FFF2-40B4-BE49-F238E27FC236}">
                <a16:creationId xmlns:a16="http://schemas.microsoft.com/office/drawing/2014/main" id="{F481356C-51FC-4E2F-AACB-D876ABAE562B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6475" y="3130550"/>
            <a:ext cx="2895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271" name="Group 7">
            <a:extLst>
              <a:ext uri="{FF2B5EF4-FFF2-40B4-BE49-F238E27FC236}">
                <a16:creationId xmlns:a16="http://schemas.microsoft.com/office/drawing/2014/main" id="{45EFBD36-5621-4823-885D-201A3708B461}"/>
              </a:ext>
            </a:extLst>
          </p:cNvPr>
          <p:cNvGrpSpPr>
            <a:grpSpLocks/>
          </p:cNvGrpSpPr>
          <p:nvPr/>
        </p:nvGrpSpPr>
        <p:grpSpPr bwMode="auto">
          <a:xfrm rot="-5400000">
            <a:off x="5327651" y="2705100"/>
            <a:ext cx="184150" cy="365125"/>
            <a:chOff x="8496" y="10512"/>
            <a:chExt cx="432" cy="720"/>
          </a:xfrm>
        </p:grpSpPr>
        <p:sp>
          <p:nvSpPr>
            <p:cNvPr id="11279" name="Oval 8">
              <a:extLst>
                <a:ext uri="{FF2B5EF4-FFF2-40B4-BE49-F238E27FC236}">
                  <a16:creationId xmlns:a16="http://schemas.microsoft.com/office/drawing/2014/main" id="{FA9C99B4-9738-4094-B6A1-7E73C7534A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96" y="10512"/>
              <a:ext cx="432" cy="14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rgbClr val="FFFF99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1280" name="Oval 9">
              <a:extLst>
                <a:ext uri="{FF2B5EF4-FFF2-40B4-BE49-F238E27FC236}">
                  <a16:creationId xmlns:a16="http://schemas.microsoft.com/office/drawing/2014/main" id="{10C146BF-8E88-4CE3-B7AB-3B77A7F2B0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96" y="10656"/>
              <a:ext cx="432" cy="14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rgbClr val="FFFF99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1281" name="Oval 10">
              <a:extLst>
                <a:ext uri="{FF2B5EF4-FFF2-40B4-BE49-F238E27FC236}">
                  <a16:creationId xmlns:a16="http://schemas.microsoft.com/office/drawing/2014/main" id="{368DB4D8-21E1-4D71-8240-576A559138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96" y="10800"/>
              <a:ext cx="432" cy="14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rgbClr val="FFFF99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1282" name="Oval 11">
              <a:extLst>
                <a:ext uri="{FF2B5EF4-FFF2-40B4-BE49-F238E27FC236}">
                  <a16:creationId xmlns:a16="http://schemas.microsoft.com/office/drawing/2014/main" id="{07D52F68-6C95-4E5A-B9A7-114E1708DB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96" y="10944"/>
              <a:ext cx="432" cy="14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rgbClr val="FFFF99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1283" name="Oval 12">
              <a:extLst>
                <a:ext uri="{FF2B5EF4-FFF2-40B4-BE49-F238E27FC236}">
                  <a16:creationId xmlns:a16="http://schemas.microsoft.com/office/drawing/2014/main" id="{B3881F02-03CC-43D0-BACD-ED8A136C1F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96" y="11088"/>
              <a:ext cx="432" cy="14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rgbClr val="FFFF99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11272" name="Line 13">
            <a:extLst>
              <a:ext uri="{FF2B5EF4-FFF2-40B4-BE49-F238E27FC236}">
                <a16:creationId xmlns:a16="http://schemas.microsoft.com/office/drawing/2014/main" id="{0EF685D7-2EED-4A29-BEA7-B00E00CD9A50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3775" y="2887663"/>
            <a:ext cx="4365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3" name="Line 14">
            <a:extLst>
              <a:ext uri="{FF2B5EF4-FFF2-40B4-BE49-F238E27FC236}">
                <a16:creationId xmlns:a16="http://schemas.microsoft.com/office/drawing/2014/main" id="{94C82CD3-B346-4FC8-8BD0-582470DDF985}"/>
              </a:ext>
            </a:extLst>
          </p:cNvPr>
          <p:cNvSpPr>
            <a:spLocks noChangeShapeType="1"/>
          </p:cNvSpPr>
          <p:nvPr/>
        </p:nvSpPr>
        <p:spPr bwMode="auto">
          <a:xfrm>
            <a:off x="5603875" y="2887663"/>
            <a:ext cx="4365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4" name="Rectangle 15">
            <a:extLst>
              <a:ext uri="{FF2B5EF4-FFF2-40B4-BE49-F238E27FC236}">
                <a16:creationId xmlns:a16="http://schemas.microsoft.com/office/drawing/2014/main" id="{27890E4E-347F-4144-87C6-7DA8A80972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8688" y="2684463"/>
            <a:ext cx="552450" cy="4064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1275" name="Text Box 16">
            <a:extLst>
              <a:ext uri="{FF2B5EF4-FFF2-40B4-BE49-F238E27FC236}">
                <a16:creationId xmlns:a16="http://schemas.microsoft.com/office/drawing/2014/main" id="{98E024B0-D127-47BC-8591-AE8CFDDE6E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3938" y="3295650"/>
            <a:ext cx="18145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76" name="Text Box 17">
            <a:extLst>
              <a:ext uri="{FF2B5EF4-FFF2-40B4-BE49-F238E27FC236}">
                <a16:creationId xmlns:a16="http://schemas.microsoft.com/office/drawing/2014/main" id="{7A9AB7D9-0F5D-4064-94EC-2510614002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135313"/>
            <a:ext cx="9144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Let’s start with the spring compressed and see what work the spring does on the mass by the time the spring reaches it’s equilibrium position.</a:t>
            </a:r>
          </a:p>
        </p:txBody>
      </p:sp>
      <p:pic>
        <p:nvPicPr>
          <p:cNvPr id="11277" name="Picture 18">
            <a:extLst>
              <a:ext uri="{FF2B5EF4-FFF2-40B4-BE49-F238E27FC236}">
                <a16:creationId xmlns:a16="http://schemas.microsoft.com/office/drawing/2014/main" id="{DB14F5B3-B43A-4EB0-86D0-C6794E5696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7225" y="3324225"/>
            <a:ext cx="209550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2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>
            <a:extLst>
              <a:ext uri="{FF2B5EF4-FFF2-40B4-BE49-F238E27FC236}">
                <a16:creationId xmlns:a16="http://schemas.microsoft.com/office/drawing/2014/main" id="{977251A6-FF1D-49EB-96D5-73894F1A9B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063" y="623888"/>
            <a:ext cx="5849937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We can do the same thing for gravity on the surface of Earth:</a:t>
            </a:r>
          </a:p>
        </p:txBody>
      </p:sp>
      <p:graphicFrame>
        <p:nvGraphicFramePr>
          <p:cNvPr id="12291" name="Object 3">
            <a:extLst>
              <a:ext uri="{FF2B5EF4-FFF2-40B4-BE49-F238E27FC236}">
                <a16:creationId xmlns:a16="http://schemas.microsoft.com/office/drawing/2014/main" id="{862D0D88-3DA2-4FB6-B6D8-40F1130A85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3538" y="1963738"/>
          <a:ext cx="8432800" cy="1150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7" name="Equation" r:id="rId4" imgW="3721100" imgH="508000" progId="Equation.3">
                  <p:embed/>
                </p:oleObj>
              </mc:Choice>
              <mc:Fallback>
                <p:oleObj name="Equation" r:id="rId4" imgW="3721100" imgH="5080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8" y="1963738"/>
                        <a:ext cx="8432800" cy="1150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2" name="Text Box 4">
            <a:extLst>
              <a:ext uri="{FF2B5EF4-FFF2-40B4-BE49-F238E27FC236}">
                <a16:creationId xmlns:a16="http://schemas.microsoft.com/office/drawing/2014/main" id="{37C6AA6C-859B-44E0-B556-132DFB06E5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663" y="3629025"/>
            <a:ext cx="8154987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The “cool” thing about this is it doesn’t matter how you get from point “A” to point “B”.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Forces that are path independent are called “Conservative Forces”</a:t>
            </a:r>
          </a:p>
        </p:txBody>
      </p:sp>
    </p:spTree>
    <p:custDataLst>
      <p:tags r:id="rId2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XPANDSHOWBAR" val="True"/>
  <p:tag name="BULLETTYPE" val="3"/>
  <p:tag name="RESPCOUNTERSTYLE" val="-1"/>
  <p:tag name="INPUTSOURCE" val="1"/>
  <p:tag name="BACKUPMAINTENANCE" val="7"/>
  <p:tag name="ROTATIONINTERVAL" val="2"/>
  <p:tag name="RACERSMAXDISPLAYED" val="5"/>
  <p:tag name="TEAMSINLEADERBOARD" val="5"/>
  <p:tag name="BUBBLEVALUEFORMAT" val="0.0"/>
  <p:tag name="CUSTOMCELLFORECOLOR" val="-16777216"/>
  <p:tag name="CUSTOMCELLBACKCOLOR4" val="-8355712"/>
  <p:tag name="DISPLAYDEVICEID" val="True"/>
  <p:tag name="GRIDSIZE" val="{Width=800, Height=600}"/>
  <p:tag name="CHARTLABELS" val="1"/>
  <p:tag name="PARTLISTDEFAULT" val="1"/>
  <p:tag name="INCORRECTPOINTVALUE" val="0"/>
  <p:tag name="AUTOADJUSTPARTRANGE" val="True"/>
  <p:tag name="FIBNUMRESULTS" val="5"/>
  <p:tag name="PRRESPONSE2" val="9"/>
  <p:tag name="PRRESPONSE6" val="5"/>
  <p:tag name="PRRESPONSE10" val="1"/>
  <p:tag name="POWERPOINTVERSION" val="12.0"/>
  <p:tag name="CSVFORMAT" val="0"/>
  <p:tag name="RESPCOUNTERFORMAT" val="0"/>
  <p:tag name="ALLOWDUPLICATES" val="False"/>
  <p:tag name="REVIEWONLY" val="False"/>
  <p:tag name="RACEANIMATIONSPEED" val="3"/>
  <p:tag name="BUBBLENAMEVISIBLE" val="True"/>
  <p:tag name="CUSTOMGRIDBACKCOLOR" val="-2830136"/>
  <p:tag name="USESCHEMECOLORS" val="True"/>
  <p:tag name="GRIDROTATIONINTERVAL" val="2"/>
  <p:tag name="CHARTCOLORS" val="0"/>
  <p:tag name="INCLUDEPPT" val="True"/>
  <p:tag name="REALTIMEBACKUPPATH" val="(None)"/>
  <p:tag name="FIBDISPLAYRESULTS" val="True"/>
  <p:tag name="PRRESPONSE3" val="8"/>
  <p:tag name="PRRESPONSE8" val="3"/>
  <p:tag name="TPVERSION" val="2008"/>
  <p:tag name="ANSWERNOWSTYLE" val="-1"/>
  <p:tag name="COUNTDOWNSECONDS" val="10"/>
  <p:tag name="AUTOADVANCE" val="False"/>
  <p:tag name="SKIPREMAININGRACESLIDES" val="True"/>
  <p:tag name="BUBBLEGROUPING" val="3"/>
  <p:tag name="CUSTOMCELLBACKCOLOR3" val="-268652"/>
  <p:tag name="AUTOSIZEGRID" val="True"/>
  <p:tag name="INCLUDENONRESPONDERS" val="False"/>
  <p:tag name="REALTIMEBACKUP" val="False"/>
  <p:tag name="FIBINCLUDEOTHER" val="True"/>
  <p:tag name="PRRESPONSE5" val="6"/>
  <p:tag name="ALWAYSOPENPOLL" val="False"/>
  <p:tag name="ANSWERNOWTEXT" val="Answer Now"/>
  <p:tag name="BACKUPSESSIONS" val="True"/>
  <p:tag name="RACEENDPOINTS" val="100"/>
  <p:tag name="DEFAULTNUMTEAMS" val="5"/>
  <p:tag name="DISPLAYDEVICENUMBER" val="True"/>
  <p:tag name="RESETCHARTS" val="True"/>
  <p:tag name="ZEROBASED" val="False"/>
  <p:tag name="PRRESPONSE1" val="10"/>
  <p:tag name="SHOWFLASHWARNING" val="True"/>
  <p:tag name="COUNTDOWNSTYLE" val="-1"/>
  <p:tag name="AUTOUPDATEALIASES" val="True"/>
  <p:tag name="BUBBLESIZEVISIBLE" val="True"/>
  <p:tag name="GRIDOPACITY" val="90"/>
  <p:tag name="ALLOWUSERFEEDBACK" val="True"/>
  <p:tag name="FIBDISPLAYKEYWORDS" val="True"/>
  <p:tag name="SHOWBARVISIBLE" val="True"/>
  <p:tag name="NUMRESPONSES" val="1"/>
  <p:tag name="MAXRESPONDERS" val="5"/>
  <p:tag name="GRIDPOSITION" val="1"/>
  <p:tag name="CHARTSCALE" val="True"/>
  <p:tag name="PRRESPONSE9" val="2"/>
  <p:tag name="CHARTVALUEFORMAT" val="0%"/>
  <p:tag name="CUSTOMCELLBACKCOLOR2" val="-13395457"/>
  <p:tag name="CORRECTPOINTVALUE" val="1"/>
  <p:tag name="USESECONDARYMONITOR" val="True"/>
  <p:tag name="PARTICIPANTSINLEADERBOARD" val="5"/>
  <p:tag name="MULTIRESPDIVISOR" val="1"/>
  <p:tag name="SAVECSVWITHSESSION" val="True"/>
  <p:tag name="DISPLAYNAME" val="True"/>
  <p:tag name="PRRESPONSE7" val="4"/>
  <p:tag name="POLLINGCYCLE" val="2"/>
  <p:tag name="STDCHART" val="1"/>
  <p:tag name="RESPTABLESTYLE" val="-1"/>
  <p:tag name="CUSTOMCELLBACKCOLOR1" val="-657956"/>
  <p:tag name="PRRESPONSE4" val="7"/>
  <p:tag name="ADVANCEDSETTINGSVIEW" val="False"/>
  <p:tag name="DELIMITERS" val="3.1"/>
  <p:tag name="TPFULLVERSION" val="4.2.3.231"/>
  <p:tag name="INCLUDESESSION" val="Tru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7494A4B3CB124B18B34903E7D8F75495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DELIMITERS" val="3.1"/>
  <p:tag name="VALUEFORMAT" val="0%"/>
  <p:tag name="ANSWERSALIAS" val="+++|smicln|++-|smicln|+-+|smicln|-++|smicln|--+|smicln|-+-|smicln|+--|smicln|---"/>
  <p:tag name="QUESTIONALIAS" val="A block slides down a rough board.  What sign convention is correct if the problem is set up as shown?"/>
  <p:tag name="SLIDEORDER" val="2"/>
  <p:tag name="SLIDEGUID" val="14499F4AB8EB46BEA2A81CBADADF6DBC"/>
  <p:tag name="VALUES" val="No Value|smicln|No Value|smicln|No Value|smicln|No Value|smicln|No Value|smicln|No Value|smicln|No Value|smicln|No Value"/>
  <p:tag name="TOTALRESPONSES" val="14"/>
  <p:tag name="RESPONSECOUNT" val="14"/>
  <p:tag name="SLICED" val="False"/>
  <p:tag name="RESPONSES" val="3;1;1;1;1;1;3;1;3;1;3;4;3;1;"/>
  <p:tag name="CHARTSTRINGSTD" val="8 0 5 1 0 0 0 0"/>
  <p:tag name="CHARTSTRINGREV" val="0 0 0 0 1 5 0 8"/>
  <p:tag name="CHARTSTRINGSTDPER" val="0.571428571428571 0 0.357142857142857 0.0714285714285714 0 0 0 0"/>
  <p:tag name="CHARTSTRINGREVPER" val="0 0 0 0 0.0714285714285714 0.357142857142857 0 0.571428571428571"/>
  <p:tag name="RESPONSESGATHERED" val="Fals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TEXTLENGTH" val="31"/>
  <p:tag name="FONTSIZE" val="24"/>
  <p:tag name="BULLETTYPE" val="ppBulletArabicPeriod"/>
  <p:tag name="ANSWERTEXT" val="+++&#10;++-&#10;+-+&#10;-++&#10;--+&#10;-+-&#10;+--&#10;---"/>
  <p:tag name="OLDNUMANSWERS" val="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BCAADC532F9D4D6D84E8802C7ED9D556"/>
  <p:tag name="SLIDEID" val="BCAADC532F9D4D6D84E8802C7ED9D556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DELIMITERS" val="3.1"/>
  <p:tag name="VALUEFORMAT" val="0%"/>
  <p:tag name="QUESTIONALIAS" val="A particle moving along the x-axis experiences the force shown in the graph. If the particle has 2.0 J of kinetic energy as it passes x = 0 m, what is its kinetic energy when it reaches x = 4 m?"/>
  <p:tag name="ANSWERSALIAS" val="-2.0J|smicln|0.0J|smicln|2.0J|smicln|4.0J|smicln|6.0J"/>
  <p:tag name="TOTALRESPONSES" val="15"/>
  <p:tag name="RESPONSECOUNT" val="15"/>
  <p:tag name="SLICED" val="False"/>
  <p:tag name="RESPONSES" val="5;3;5;5;5;5;4;3;3;4;5;5;3;5;3;"/>
  <p:tag name="CHARTSTRINGSTD" val="0 0 5 2 8"/>
  <p:tag name="CHARTSTRINGREV" val="8 2 5 0 0"/>
  <p:tag name="CHARTSTRINGSTDPER" val="0 0 0.333333333333333 0.133333333333333 0.533333333333333"/>
  <p:tag name="CHARTSTRINGREVPER" val="0.533333333333333 0.133333333333333 0.333333333333333 0 0"/>
  <p:tag name="VALUES" val="No Value|smicln|No Value|smicln|No Value|smicln|No Value|smicln|No Value"/>
  <p:tag name="RESPONSESGATHERED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TEXTLENGTH" val="25"/>
  <p:tag name="FONTSIZE" val="32"/>
  <p:tag name="BULLETTYPE" val="ppBulletArabicPeriod"/>
  <p:tag name="ANSWERTEXT" val="-2.0J&#10;0.0J&#10;2.0J&#10;4.0J&#10;6.0J"/>
  <p:tag name="OLDNUMANSWERS" val="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7494A4B3CB124B18B34903E7D8F75495"/>
  <p:tag name="SLIDEID" val="7494A4B3CB124B18B34903E7D8F75495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DELIMITERS" val="3.1"/>
  <p:tag name="VALUEFORMAT" val="0%"/>
  <p:tag name="ANSWERSALIAS" val="+++|smicln|++-|smicln|+-+|smicln|-++|smicln|--+|smicln|-+-|smicln|+--|smicln|---"/>
  <p:tag name="QUESTIONALIAS" val="A block slides down a rough board.  What sign convention is correct if the problem is set up as shown?"/>
  <p:tag name="RESPONSECOUNT" val="14"/>
  <p:tag name="SLICED" val="False"/>
  <p:tag name="RESPONSES" val="3;4;4;4;4;3;4;4;4;4;4;4;4;4;"/>
  <p:tag name="CHARTSTRINGSTD" val="0 0 2 12 0 0 0 0"/>
  <p:tag name="CHARTSTRINGREV" val="0 0 0 0 12 2 0 0"/>
  <p:tag name="CHARTSTRINGSTDPER" val="0 0 0.142857142857143 0.857142857142857 0 0 0 0"/>
  <p:tag name="CHARTSTRINGREVPER" val="0 0 0 0 0.857142857142857 0.142857142857143 0 0"/>
  <p:tag name="RESPONSESGATHERED" val="False"/>
  <p:tag name="VALUES" val="No Value|smicln|No Value|smicln|No Value|smicln|No Value|smicln|No Value|smicln|No Value|smicln|No Value|smicln|No Value"/>
  <p:tag name="TOTALRESPONSES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8"/>
  <p:tag name="TEXTLENGTH" val="31"/>
  <p:tag name="FONTSIZE" val="24"/>
  <p:tag name="BULLETTYPE" val="ppBulletArabicPeriod"/>
  <p:tag name="ANSWERTEXT" val="+++&#10;++-&#10;+-+&#10;-++&#10;--+&#10;-+-&#10;+--&#10;---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RESPTABLE" val="True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641</TotalTime>
  <Words>2270</Words>
  <Application>Microsoft Office PowerPoint</Application>
  <PresentationFormat>On-screen Show (4:3)</PresentationFormat>
  <Paragraphs>272</Paragraphs>
  <Slides>41</Slides>
  <Notes>28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41</vt:i4>
      </vt:variant>
    </vt:vector>
  </HeadingPairs>
  <TitlesOfParts>
    <vt:vector size="48" baseType="lpstr">
      <vt:lpstr>Arial</vt:lpstr>
      <vt:lpstr>Symbol</vt:lpstr>
      <vt:lpstr>Times New Roman</vt:lpstr>
      <vt:lpstr>Default Design</vt:lpstr>
      <vt:lpstr>Equation</vt:lpstr>
      <vt:lpstr>Chart</vt:lpstr>
      <vt:lpstr>Photo Editor Photo</vt:lpstr>
      <vt:lpstr>PowerPoint Presentation</vt:lpstr>
      <vt:lpstr>PowerPoint Presentation</vt:lpstr>
      <vt:lpstr>PowerPoint Presentation</vt:lpstr>
      <vt:lpstr>PowerPoint Presentation</vt:lpstr>
      <vt:lpstr>A block slides down a rough board.  What sign convention is correct if the problem is set up as shown?</vt:lpstr>
      <vt:lpstr>A block slides down a rough board.  What sign convention is correct if the problem is set up as shown?</vt:lpstr>
      <vt:lpstr>A particle moving along the x-axis experiences the force shown in the graph. If the particle has 2.0 J of kinetic energy as it passes x = 0 m, what is its kinetic energy when it reaches x = 4 m?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LBCC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Greg Mulder</dc:creator>
  <cp:lastModifiedBy>Greg S. Mulder</cp:lastModifiedBy>
  <cp:revision>31</cp:revision>
  <dcterms:created xsi:type="dcterms:W3CDTF">2004-11-30T19:21:21Z</dcterms:created>
  <dcterms:modified xsi:type="dcterms:W3CDTF">2020-11-04T05:39:45Z</dcterms:modified>
</cp:coreProperties>
</file>